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0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2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307138" y="649152"/>
            <a:ext cx="10401301" cy="585630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604000"/>
            <a:ext cx="10464800" cy="1651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3312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2844800"/>
            <a:ext cx="10464800" cy="406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utterfly-and-leaf_3000x1734.jpeg"/>
          <p:cNvSpPr>
            <a:spLocks noGrp="1"/>
          </p:cNvSpPr>
          <p:nvPr>
            <p:ph type="pic" sz="half" idx="13"/>
          </p:nvPr>
        </p:nvSpPr>
        <p:spPr>
          <a:xfrm>
            <a:off x="6572250" y="812800"/>
            <a:ext cx="5753100" cy="7670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381000" y="1409700"/>
            <a:ext cx="58674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1000" y="4787900"/>
            <a:ext cx="5867400" cy="372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utterfly-and-leaf_3000x1734.jpeg"/>
          <p:cNvSpPr>
            <a:spLocks noGrp="1"/>
          </p:cNvSpPr>
          <p:nvPr>
            <p:ph type="pic" sz="half" idx="13"/>
          </p:nvPr>
        </p:nvSpPr>
        <p:spPr>
          <a:xfrm>
            <a:off x="7277100" y="2578100"/>
            <a:ext cx="4457700" cy="594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461000" cy="5715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1pPr>
            <a:lvl2pPr marL="889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2pPr>
            <a:lvl3pPr marL="1333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3pPr>
            <a:lvl4pPr marL="1778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4pPr>
            <a:lvl5pPr marL="2222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 rot="21600000">
            <a:off x="7063543" y="473144"/>
            <a:ext cx="5554134" cy="4165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 rot="21600000">
            <a:off x="7095370" y="5018682"/>
            <a:ext cx="5520268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266700" y="482600"/>
            <a:ext cx="6502400" cy="866986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2"/>
              </a:buBlip>
            </a:lvl1pPr>
            <a:lvl2pPr>
              <a:buBlip>
                <a:blip r:embed="rId12"/>
              </a:buBlip>
            </a:lvl2pPr>
            <a:lvl3pPr>
              <a:buBlip>
                <a:blip r:embed="rId12"/>
              </a:buBlip>
            </a:lvl3pPr>
            <a:lvl4pPr>
              <a:buBlip>
                <a:blip r:embed="rId12"/>
              </a:buBlip>
            </a:lvl4pPr>
            <a:lvl5pPr>
              <a:buBlip>
                <a:blip r:embed="rId1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901" y="9271000"/>
            <a:ext cx="374905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0" r:id="rId9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63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127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90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254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317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381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444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508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571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Estrus Synchronisation"/>
          <p:cNvSpPr txBox="1">
            <a:spLocks noGrp="1"/>
          </p:cNvSpPr>
          <p:nvPr>
            <p:ph type="title"/>
          </p:nvPr>
        </p:nvSpPr>
        <p:spPr>
          <a:xfrm>
            <a:off x="1117600" y="2930591"/>
            <a:ext cx="10464800" cy="1310085"/>
          </a:xfrm>
          <a:prstGeom prst="rect">
            <a:avLst/>
          </a:prstGeom>
        </p:spPr>
        <p:txBody>
          <a:bodyPr/>
          <a:lstStyle/>
          <a:p>
            <a:r>
              <a:t>Estrus Synchronisation</a:t>
            </a:r>
          </a:p>
        </p:txBody>
      </p:sp>
      <p:sp>
        <p:nvSpPr>
          <p:cNvPr id="224" name="Arrow"/>
          <p:cNvSpPr/>
          <p:nvPr/>
        </p:nvSpPr>
        <p:spPr>
          <a:xfrm rot="5456708">
            <a:off x="5653107" y="2381833"/>
            <a:ext cx="899280" cy="593478"/>
          </a:xfrm>
          <a:prstGeom prst="rightArrow">
            <a:avLst>
              <a:gd name="adj1" fmla="val 20953"/>
              <a:gd name="adj2" fmla="val 78295"/>
            </a:avLst>
          </a:prstGeom>
          <a:solidFill>
            <a:schemeClr val="accent1">
              <a:hueOff val="-313507"/>
              <a:satOff val="34334"/>
              <a:lumOff val="-8266"/>
              <a:alpha val="62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36" name="Group"/>
          <p:cNvGrpSpPr/>
          <p:nvPr/>
        </p:nvGrpSpPr>
        <p:grpSpPr>
          <a:xfrm>
            <a:off x="1051487" y="1382447"/>
            <a:ext cx="10407816" cy="677070"/>
            <a:chOff x="-19050" y="-19050"/>
            <a:chExt cx="10407815" cy="677068"/>
          </a:xfrm>
        </p:grpSpPr>
        <p:grpSp>
          <p:nvGrpSpPr>
            <p:cNvPr id="227" name="Estrus=Heat"/>
            <p:cNvGrpSpPr/>
            <p:nvPr/>
          </p:nvGrpSpPr>
          <p:grpSpPr>
            <a:xfrm>
              <a:off x="-19050" y="-19050"/>
              <a:ext cx="2610016" cy="677069"/>
              <a:chOff x="0" y="0"/>
              <a:chExt cx="2610015" cy="677068"/>
            </a:xfrm>
          </p:grpSpPr>
          <p:sp>
            <p:nvSpPr>
              <p:cNvPr id="226" name="Estrus=Heat"/>
              <p:cNvSpPr txBox="1"/>
              <p:nvPr/>
            </p:nvSpPr>
            <p:spPr>
              <a:xfrm>
                <a:off x="19050" y="19050"/>
                <a:ext cx="2571916" cy="6389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rmAutofit/>
              </a:bodyPr>
              <a:lstStyle>
                <a:lvl1pPr defTabSz="554990">
                  <a:defRPr sz="3420"/>
                </a:lvl1pPr>
              </a:lstStyle>
              <a:p>
                <a:r>
                  <a:t>Estrus=Heat</a:t>
                </a:r>
              </a:p>
            </p:txBody>
          </p:sp>
          <p:pic>
            <p:nvPicPr>
              <p:cNvPr id="225" name="Estrus=Heat" descr="Estrus=Heat"/>
              <p:cNvPicPr>
                <a:picLocks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2610016" cy="677069"/>
              </a:xfrm>
              <a:prstGeom prst="rect">
                <a:avLst/>
              </a:prstGeom>
              <a:effectLst/>
            </p:spPr>
          </p:pic>
        </p:grpSp>
        <p:grpSp>
          <p:nvGrpSpPr>
            <p:cNvPr id="230" name="Syn=Together"/>
            <p:cNvGrpSpPr/>
            <p:nvPr/>
          </p:nvGrpSpPr>
          <p:grpSpPr>
            <a:xfrm>
              <a:off x="3867150" y="-19050"/>
              <a:ext cx="2610016" cy="677069"/>
              <a:chOff x="0" y="0"/>
              <a:chExt cx="2610015" cy="677068"/>
            </a:xfrm>
          </p:grpSpPr>
          <p:sp>
            <p:nvSpPr>
              <p:cNvPr id="229" name="Syn=Together"/>
              <p:cNvSpPr txBox="1"/>
              <p:nvPr/>
            </p:nvSpPr>
            <p:spPr>
              <a:xfrm>
                <a:off x="19050" y="19050"/>
                <a:ext cx="2571916" cy="6389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rmAutofit/>
              </a:bodyPr>
              <a:lstStyle>
                <a:lvl1pPr defTabSz="554990">
                  <a:defRPr sz="3420"/>
                </a:lvl1pPr>
              </a:lstStyle>
              <a:p>
                <a:r>
                  <a:t>Syn=Together</a:t>
                </a:r>
              </a:p>
            </p:txBody>
          </p:sp>
          <p:pic>
            <p:nvPicPr>
              <p:cNvPr id="228" name="Syn=Together" descr="Syn=Together"/>
              <p:cNvPicPr>
                <a:picLocks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2610016" cy="677069"/>
              </a:xfrm>
              <a:prstGeom prst="rect">
                <a:avLst/>
              </a:prstGeom>
              <a:effectLst/>
            </p:spPr>
          </p:pic>
        </p:grpSp>
        <p:grpSp>
          <p:nvGrpSpPr>
            <p:cNvPr id="233" name="Chronos=Time"/>
            <p:cNvGrpSpPr/>
            <p:nvPr/>
          </p:nvGrpSpPr>
          <p:grpSpPr>
            <a:xfrm>
              <a:off x="7778750" y="-19050"/>
              <a:ext cx="2610016" cy="677069"/>
              <a:chOff x="0" y="0"/>
              <a:chExt cx="2610015" cy="677068"/>
            </a:xfrm>
          </p:grpSpPr>
          <p:sp>
            <p:nvSpPr>
              <p:cNvPr id="232" name="Chronos=Time"/>
              <p:cNvSpPr txBox="1"/>
              <p:nvPr/>
            </p:nvSpPr>
            <p:spPr>
              <a:xfrm>
                <a:off x="19050" y="19050"/>
                <a:ext cx="2571916" cy="6389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rmAutofit/>
              </a:bodyPr>
              <a:lstStyle>
                <a:lvl1pPr defTabSz="554990">
                  <a:defRPr sz="3420"/>
                </a:lvl1pPr>
              </a:lstStyle>
              <a:p>
                <a:r>
                  <a:t>Chronos=Time</a:t>
                </a:r>
              </a:p>
            </p:txBody>
          </p:sp>
          <p:pic>
            <p:nvPicPr>
              <p:cNvPr id="231" name="Chronos=Time" descr="Chronos=Time"/>
              <p:cNvPicPr>
                <a:picLocks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2610016" cy="677069"/>
              </a:xfrm>
              <a:prstGeom prst="rect">
                <a:avLst/>
              </a:prstGeom>
              <a:effectLst/>
            </p:spPr>
          </p:pic>
        </p:grpSp>
        <p:sp>
          <p:nvSpPr>
            <p:cNvPr id="234" name="Line"/>
            <p:cNvSpPr/>
            <p:nvPr/>
          </p:nvSpPr>
          <p:spPr>
            <a:xfrm>
              <a:off x="2561395" y="319484"/>
              <a:ext cx="1347759" cy="1"/>
            </a:xfrm>
            <a:prstGeom prst="line">
              <a:avLst/>
            </a:prstGeom>
            <a:noFill/>
            <a:ln w="25400" cap="flat">
              <a:solidFill>
                <a:srgbClr val="75B1D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35" name="Line"/>
            <p:cNvSpPr/>
            <p:nvPr/>
          </p:nvSpPr>
          <p:spPr>
            <a:xfrm>
              <a:off x="6460295" y="319484"/>
              <a:ext cx="1347759" cy="1"/>
            </a:xfrm>
            <a:prstGeom prst="line">
              <a:avLst/>
            </a:prstGeom>
            <a:noFill/>
            <a:ln w="25400" cap="flat">
              <a:solidFill>
                <a:srgbClr val="75B1D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237" name="Bring a group of animals into oestrus at predetermined time with exogenous hormones or conventional strategies"/>
          <p:cNvSpPr txBox="1"/>
          <p:nvPr/>
        </p:nvSpPr>
        <p:spPr>
          <a:xfrm>
            <a:off x="1117600" y="4703497"/>
            <a:ext cx="10769600" cy="85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356362">
              <a:spcBef>
                <a:spcPts val="2500"/>
              </a:spcBef>
              <a:defRPr sz="2806"/>
            </a:lvl1pPr>
          </a:lstStyle>
          <a:p>
            <a:r>
              <a:t>Bring a group of animals into oestrus at predetermined time with exogenous hormones or conventional strategies</a:t>
            </a:r>
          </a:p>
        </p:txBody>
      </p:sp>
      <p:sp>
        <p:nvSpPr>
          <p:cNvPr id="238" name="Hormonal"/>
          <p:cNvSpPr txBox="1"/>
          <p:nvPr/>
        </p:nvSpPr>
        <p:spPr>
          <a:xfrm>
            <a:off x="1727200" y="6024148"/>
            <a:ext cx="2787799" cy="85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spcBef>
                <a:spcPts val="4200"/>
              </a:spcBef>
              <a:defRPr sz="4600"/>
            </a:lvl1pPr>
          </a:lstStyle>
          <a:p>
            <a:r>
              <a:t>Hormonal</a:t>
            </a:r>
          </a:p>
        </p:txBody>
      </p:sp>
      <p:sp>
        <p:nvSpPr>
          <p:cNvPr id="239" name="Conventional"/>
          <p:cNvSpPr txBox="1"/>
          <p:nvPr/>
        </p:nvSpPr>
        <p:spPr>
          <a:xfrm>
            <a:off x="7531100" y="6024149"/>
            <a:ext cx="2787799" cy="85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502412">
              <a:spcBef>
                <a:spcPts val="3600"/>
              </a:spcBef>
              <a:defRPr sz="3956"/>
            </a:lvl1pPr>
          </a:lstStyle>
          <a:p>
            <a:r>
              <a:t>Conventional</a:t>
            </a:r>
          </a:p>
        </p:txBody>
      </p:sp>
      <p:sp>
        <p:nvSpPr>
          <p:cNvPr id="240" name="Prostoglandins (PG)…"/>
          <p:cNvSpPr txBox="1">
            <a:spLocks noGrp="1"/>
          </p:cNvSpPr>
          <p:nvPr>
            <p:ph type="body" sz="quarter" idx="1"/>
          </p:nvPr>
        </p:nvSpPr>
        <p:spPr>
          <a:xfrm>
            <a:off x="914400" y="6938549"/>
            <a:ext cx="5326311" cy="2348657"/>
          </a:xfrm>
          <a:prstGeom prst="rect">
            <a:avLst/>
          </a:prstGeom>
        </p:spPr>
        <p:txBody>
          <a:bodyPr/>
          <a:lstStyle/>
          <a:p>
            <a:pPr marL="342900" indent="-342900" defTabSz="315468">
              <a:spcBef>
                <a:spcPts val="2200"/>
              </a:spcBef>
              <a:buBlip>
                <a:blip r:embed="rId3"/>
              </a:buBlip>
              <a:defRPr sz="2484"/>
            </a:pPr>
            <a:r>
              <a:t>Prostoglandins (PG)</a:t>
            </a:r>
          </a:p>
          <a:p>
            <a:pPr marL="342900" indent="-342900" defTabSz="315468">
              <a:spcBef>
                <a:spcPts val="2200"/>
              </a:spcBef>
              <a:buBlip>
                <a:blip r:embed="rId3"/>
              </a:buBlip>
              <a:defRPr sz="2484"/>
            </a:pPr>
            <a:r>
              <a:t>Progesterone</a:t>
            </a:r>
          </a:p>
          <a:p>
            <a:pPr marL="342900" indent="-342900" defTabSz="315468">
              <a:spcBef>
                <a:spcPts val="2200"/>
              </a:spcBef>
              <a:buBlip>
                <a:blip r:embed="rId3"/>
              </a:buBlip>
              <a:defRPr sz="2484"/>
            </a:pPr>
            <a:r>
              <a:t>GnRH</a:t>
            </a:r>
          </a:p>
          <a:p>
            <a:pPr marL="342900" indent="-342900" defTabSz="315468">
              <a:spcBef>
                <a:spcPts val="2200"/>
              </a:spcBef>
              <a:buBlip>
                <a:blip r:embed="rId3"/>
              </a:buBlip>
              <a:defRPr sz="2484"/>
            </a:pPr>
            <a:r>
              <a:t>Melatonin</a:t>
            </a:r>
          </a:p>
        </p:txBody>
      </p:sp>
      <p:sp>
        <p:nvSpPr>
          <p:cNvPr id="241" name="Photoperiod…"/>
          <p:cNvSpPr txBox="1"/>
          <p:nvPr/>
        </p:nvSpPr>
        <p:spPr>
          <a:xfrm>
            <a:off x="7315200" y="6913149"/>
            <a:ext cx="4730403" cy="1729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342900" indent="-342900" algn="l" defTabSz="315468">
              <a:spcBef>
                <a:spcPts val="2200"/>
              </a:spcBef>
              <a:buSzPct val="47000"/>
              <a:buBlip>
                <a:blip r:embed="rId3"/>
              </a:buBlip>
              <a:defRPr sz="2484"/>
            </a:pPr>
            <a:r>
              <a:t>Photoperiod</a:t>
            </a:r>
          </a:p>
          <a:p>
            <a:pPr marL="342900" indent="-342900" algn="l" defTabSz="315468">
              <a:spcBef>
                <a:spcPts val="2200"/>
              </a:spcBef>
              <a:buSzPct val="47000"/>
              <a:buBlip>
                <a:blip r:embed="rId3"/>
              </a:buBlip>
              <a:defRPr sz="2484"/>
            </a:pPr>
            <a:r>
              <a:t>Flusing</a:t>
            </a:r>
          </a:p>
          <a:p>
            <a:pPr marL="342900" indent="-342900" algn="l" defTabSz="315468">
              <a:spcBef>
                <a:spcPts val="2200"/>
              </a:spcBef>
              <a:buSzPct val="47000"/>
              <a:buBlip>
                <a:blip r:embed="rId3"/>
              </a:buBlip>
              <a:defRPr sz="2484"/>
            </a:pPr>
            <a:r>
              <a:t>Male effect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How conventional syncronisation works 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conventional syncronisation works ?</a:t>
            </a:r>
          </a:p>
        </p:txBody>
      </p:sp>
      <p:sp>
        <p:nvSpPr>
          <p:cNvPr id="244" name="Increasing energy uptake with feeding in result with increased…"/>
          <p:cNvSpPr txBox="1"/>
          <p:nvPr/>
        </p:nvSpPr>
        <p:spPr>
          <a:xfrm>
            <a:off x="3467100" y="5807348"/>
            <a:ext cx="8400753" cy="1475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327152">
              <a:spcBef>
                <a:spcPts val="2300"/>
              </a:spcBef>
              <a:defRPr sz="2576"/>
            </a:pPr>
            <a:r>
              <a:t>Increasing energy uptake with feeding in result with increased </a:t>
            </a:r>
          </a:p>
          <a:p>
            <a:pPr algn="l" defTabSz="327152">
              <a:spcBef>
                <a:spcPts val="2300"/>
              </a:spcBef>
              <a:defRPr sz="2576"/>
            </a:pPr>
            <a:r>
              <a:t>ovarian function</a:t>
            </a:r>
          </a:p>
        </p:txBody>
      </p:sp>
      <p:sp>
        <p:nvSpPr>
          <p:cNvPr id="245" name="Olfactoric effect by male pheromones"/>
          <p:cNvSpPr txBox="1"/>
          <p:nvPr/>
        </p:nvSpPr>
        <p:spPr>
          <a:xfrm>
            <a:off x="3390900" y="5001707"/>
            <a:ext cx="10464800" cy="46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309625">
              <a:spcBef>
                <a:spcPts val="2200"/>
              </a:spcBef>
              <a:defRPr sz="2438" b="1"/>
            </a:lvl1pPr>
          </a:lstStyle>
          <a:p>
            <a:r>
              <a:t>Olfactoric effect by male pheromones</a:t>
            </a:r>
          </a:p>
        </p:txBody>
      </p:sp>
      <p:sp>
        <p:nvSpPr>
          <p:cNvPr id="246" name="Using light-dark regime to increase the melatonin production"/>
          <p:cNvSpPr txBox="1"/>
          <p:nvPr/>
        </p:nvSpPr>
        <p:spPr>
          <a:xfrm>
            <a:off x="3390900" y="3969171"/>
            <a:ext cx="10464800" cy="46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327152">
              <a:spcBef>
                <a:spcPts val="2300"/>
              </a:spcBef>
              <a:defRPr sz="2576"/>
            </a:lvl1pPr>
          </a:lstStyle>
          <a:p>
            <a:r>
              <a:t>Using light-dark regime to increase the melatonin production</a:t>
            </a:r>
          </a:p>
        </p:txBody>
      </p:sp>
      <p:sp>
        <p:nvSpPr>
          <p:cNvPr id="247" name="Photoperiod"/>
          <p:cNvSpPr txBox="1"/>
          <p:nvPr/>
        </p:nvSpPr>
        <p:spPr>
          <a:xfrm>
            <a:off x="1016000" y="3969171"/>
            <a:ext cx="1814364" cy="46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309625">
              <a:spcBef>
                <a:spcPts val="2200"/>
              </a:spcBef>
              <a:defRPr sz="2438" b="1"/>
            </a:lvl1pPr>
          </a:lstStyle>
          <a:p>
            <a:r>
              <a:t>Photoperiod</a:t>
            </a:r>
          </a:p>
        </p:txBody>
      </p:sp>
      <p:sp>
        <p:nvSpPr>
          <p:cNvPr id="248" name="Male effect"/>
          <p:cNvSpPr txBox="1"/>
          <p:nvPr/>
        </p:nvSpPr>
        <p:spPr>
          <a:xfrm>
            <a:off x="1016000" y="5001707"/>
            <a:ext cx="1814364" cy="46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309625">
              <a:spcBef>
                <a:spcPts val="2200"/>
              </a:spcBef>
              <a:defRPr sz="2438" b="1"/>
            </a:lvl1pPr>
          </a:lstStyle>
          <a:p>
            <a:r>
              <a:t>Male effect</a:t>
            </a:r>
          </a:p>
        </p:txBody>
      </p:sp>
      <p:sp>
        <p:nvSpPr>
          <p:cNvPr id="249" name="Flushing"/>
          <p:cNvSpPr txBox="1"/>
          <p:nvPr/>
        </p:nvSpPr>
        <p:spPr>
          <a:xfrm>
            <a:off x="1016000" y="6220907"/>
            <a:ext cx="1814364" cy="46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309625">
              <a:spcBef>
                <a:spcPts val="2200"/>
              </a:spcBef>
              <a:defRPr sz="2438" b="1"/>
            </a:lvl1pPr>
          </a:lstStyle>
          <a:p>
            <a:r>
              <a:t>Flushing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Dark days breeders…"/>
          <p:cNvSpPr txBox="1">
            <a:spLocks noGrp="1"/>
          </p:cNvSpPr>
          <p:nvPr>
            <p:ph type="body" idx="1"/>
          </p:nvPr>
        </p:nvSpPr>
        <p:spPr>
          <a:xfrm>
            <a:off x="1168400" y="1384300"/>
            <a:ext cx="10464800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Dark days breeders</a:t>
            </a:r>
          </a:p>
          <a:p>
            <a:pPr>
              <a:buBlip>
                <a:blip r:embed="rId2"/>
              </a:buBlip>
            </a:pPr>
            <a:r>
              <a:t>8h of light-16h dark</a:t>
            </a:r>
          </a:p>
          <a:p>
            <a:pPr>
              <a:buBlip>
                <a:blip r:embed="rId2"/>
              </a:buBlip>
            </a:pPr>
            <a:r>
              <a:t>Increase melatonin production=Sexual Activity</a:t>
            </a:r>
          </a:p>
        </p:txBody>
      </p:sp>
      <p:sp>
        <p:nvSpPr>
          <p:cNvPr id="252" name="Photoperiod"/>
          <p:cNvSpPr txBox="1"/>
          <p:nvPr/>
        </p:nvSpPr>
        <p:spPr>
          <a:xfrm>
            <a:off x="4067737" y="207102"/>
            <a:ext cx="5328213" cy="1786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8000">
                <a:solidFill>
                  <a:srgbClr val="45A7DE"/>
                </a:solidFill>
              </a:defRPr>
            </a:lvl1pPr>
          </a:lstStyle>
          <a:p>
            <a:r>
              <a:t>Photoperiod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Flusing increase the BCS from 2 to 3 for 6-8 weeks…"/>
          <p:cNvSpPr txBox="1">
            <a:spLocks noGrp="1"/>
          </p:cNvSpPr>
          <p:nvPr>
            <p:ph type="body" sz="half" idx="4294967295"/>
          </p:nvPr>
        </p:nvSpPr>
        <p:spPr>
          <a:xfrm>
            <a:off x="1041400" y="2345696"/>
            <a:ext cx="9382721" cy="4211390"/>
          </a:xfrm>
          <a:prstGeom prst="rect">
            <a:avLst/>
          </a:prstGeom>
        </p:spPr>
        <p:txBody>
          <a:bodyPr/>
          <a:lstStyle/>
          <a:p>
            <a:pPr marL="482600" indent="-482600" defTabSz="443991">
              <a:spcBef>
                <a:spcPts val="3100"/>
              </a:spcBef>
              <a:buBlip>
                <a:blip r:embed="rId2"/>
              </a:buBlip>
              <a:defRPr sz="3496"/>
            </a:pPr>
            <a:r>
              <a:t>Flusing increase the BCS from 2 to 3 for 6-8 weeks</a:t>
            </a:r>
          </a:p>
          <a:p>
            <a:pPr marL="482600" indent="-482600" defTabSz="443991">
              <a:spcBef>
                <a:spcPts val="3100"/>
              </a:spcBef>
              <a:buBlip>
                <a:blip r:embed="rId2"/>
              </a:buBlip>
              <a:defRPr sz="3496"/>
            </a:pPr>
            <a:r>
              <a:t>Increase the protein and carbohydrate intake </a:t>
            </a:r>
          </a:p>
          <a:p>
            <a:pPr marL="482600" indent="-482600" defTabSz="443991">
              <a:spcBef>
                <a:spcPts val="3100"/>
              </a:spcBef>
              <a:buBlip>
                <a:blip r:embed="rId2"/>
              </a:buBlip>
              <a:defRPr sz="3496"/>
            </a:pPr>
            <a:r>
              <a:t>%35 of glucose requirements from amino acids</a:t>
            </a:r>
          </a:p>
          <a:p>
            <a:pPr marL="482600" indent="-482600" defTabSz="443991">
              <a:spcBef>
                <a:spcPts val="3100"/>
              </a:spcBef>
              <a:buBlip>
                <a:blip r:embed="rId2"/>
              </a:buBlip>
              <a:defRPr sz="3496"/>
            </a:pPr>
            <a:r>
              <a:t>Energy intake-in response to increased ovarian function</a:t>
            </a:r>
          </a:p>
        </p:txBody>
      </p:sp>
      <p:sp>
        <p:nvSpPr>
          <p:cNvPr id="255" name="500 g/head/day of concentrate diet of 16% crude protein and 2600 Kcal / kg energy for 2-8 weeks pre-mating."/>
          <p:cNvSpPr txBox="1"/>
          <p:nvPr/>
        </p:nvSpPr>
        <p:spPr>
          <a:xfrm>
            <a:off x="5854700" y="6934199"/>
            <a:ext cx="6293446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l">
              <a:spcBef>
                <a:spcPts val="4200"/>
              </a:spcBef>
              <a:defRPr sz="2400"/>
            </a:pPr>
            <a:r>
              <a:t>500 g/head/day of concentrate diet of 16% crude protein and 2600 Kcal / kg energy for 2-8 weeks pre-mating. </a:t>
            </a:r>
          </a:p>
        </p:txBody>
      </p:sp>
      <p:sp>
        <p:nvSpPr>
          <p:cNvPr id="256" name="Flushing"/>
          <p:cNvSpPr txBox="1"/>
          <p:nvPr/>
        </p:nvSpPr>
        <p:spPr>
          <a:xfrm>
            <a:off x="4067737" y="329786"/>
            <a:ext cx="5064390" cy="1638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8000">
                <a:solidFill>
                  <a:srgbClr val="45A7DE"/>
                </a:solidFill>
              </a:defRPr>
            </a:lvl1pPr>
          </a:lstStyle>
          <a:p>
            <a:r>
              <a:t>Flushing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19587"/>
            <a:ext cx="13004800" cy="7314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Male effect"/>
          <p:cNvSpPr txBox="1">
            <a:spLocks noGrp="1"/>
          </p:cNvSpPr>
          <p:nvPr>
            <p:ph type="title"/>
          </p:nvPr>
        </p:nvSpPr>
        <p:spPr>
          <a:xfrm>
            <a:off x="3759200" y="664269"/>
            <a:ext cx="5838875" cy="1785145"/>
          </a:xfrm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r>
              <a:t>Male effect</a:t>
            </a:r>
          </a:p>
        </p:txBody>
      </p:sp>
      <p:sp>
        <p:nvSpPr>
          <p:cNvPr id="261" name="Sudden exposure to ram…"/>
          <p:cNvSpPr txBox="1">
            <a:spLocks noGrp="1"/>
          </p:cNvSpPr>
          <p:nvPr>
            <p:ph type="body" sz="half" idx="1"/>
          </p:nvPr>
        </p:nvSpPr>
        <p:spPr>
          <a:xfrm>
            <a:off x="1135608" y="3038772"/>
            <a:ext cx="9627742" cy="3676056"/>
          </a:xfrm>
          <a:prstGeom prst="rect">
            <a:avLst/>
          </a:prstGeom>
        </p:spPr>
        <p:txBody>
          <a:bodyPr/>
          <a:lstStyle/>
          <a:p>
            <a:pPr marL="469900" indent="-469900" defTabSz="432308">
              <a:spcBef>
                <a:spcPts val="3100"/>
              </a:spcBef>
              <a:buBlip>
                <a:blip r:embed="rId2"/>
              </a:buBlip>
              <a:defRPr sz="3404"/>
            </a:pPr>
            <a:r>
              <a:t>Sudden exposure to ram</a:t>
            </a:r>
          </a:p>
          <a:p>
            <a:pPr marL="469900" indent="-469900" defTabSz="432308">
              <a:spcBef>
                <a:spcPts val="3100"/>
              </a:spcBef>
              <a:buBlip>
                <a:blip r:embed="rId2"/>
              </a:buBlip>
              <a:defRPr sz="3404"/>
            </a:pPr>
            <a:r>
              <a:t>The duration of exposure (6 days for goats, 15 days for sheep)</a:t>
            </a:r>
          </a:p>
          <a:p>
            <a:pPr marL="469900" indent="-469900" defTabSz="432308">
              <a:spcBef>
                <a:spcPts val="3100"/>
              </a:spcBef>
              <a:buBlip>
                <a:blip r:embed="rId2"/>
              </a:buBlip>
              <a:defRPr sz="3404"/>
            </a:pPr>
            <a:r>
              <a:t>Isolation Period (At least 3 weeks)</a:t>
            </a:r>
          </a:p>
          <a:p>
            <a:pPr marL="469900" indent="-469900" defTabSz="432308">
              <a:spcBef>
                <a:spcPts val="3100"/>
              </a:spcBef>
              <a:buBlip>
                <a:blip r:embed="rId2"/>
              </a:buBlip>
              <a:defRPr sz="3404"/>
            </a:pPr>
            <a:r>
              <a:t>Distance of isolation (100-500 m)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How hormonal syncronisation works 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hormonal syncronisation works ?</a:t>
            </a:r>
          </a:p>
        </p:txBody>
      </p:sp>
      <p:sp>
        <p:nvSpPr>
          <p:cNvPr id="264" name="Synchronisation products control the esters cycle by influencing structures that are present on the ovary"/>
          <p:cNvSpPr txBox="1"/>
          <p:nvPr/>
        </p:nvSpPr>
        <p:spPr>
          <a:xfrm>
            <a:off x="1143000" y="3128697"/>
            <a:ext cx="10464800" cy="1667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490727">
              <a:spcBef>
                <a:spcPts val="3500"/>
              </a:spcBef>
              <a:defRPr sz="3864"/>
            </a:lvl1pPr>
          </a:lstStyle>
          <a:p>
            <a:r>
              <a:t>Synchronisation products control the esters cycle by influencing structures that are present on the ovary</a:t>
            </a:r>
          </a:p>
        </p:txBody>
      </p:sp>
      <p:sp>
        <p:nvSpPr>
          <p:cNvPr id="265" name="Shortening the life span of CL with PGF2a"/>
          <p:cNvSpPr txBox="1"/>
          <p:nvPr/>
        </p:nvSpPr>
        <p:spPr>
          <a:xfrm>
            <a:off x="7445937" y="5372596"/>
            <a:ext cx="4630309" cy="507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268731">
              <a:spcBef>
                <a:spcPts val="1900"/>
              </a:spcBef>
              <a:defRPr sz="2116"/>
            </a:lvl1pPr>
          </a:lstStyle>
          <a:p>
            <a:r>
              <a:t>Shortening the life span of CL with PGF2a</a:t>
            </a:r>
          </a:p>
        </p:txBody>
      </p:sp>
      <p:sp>
        <p:nvSpPr>
          <p:cNvPr id="266" name="Prolonging luteal phase with Progesterone"/>
          <p:cNvSpPr txBox="1"/>
          <p:nvPr/>
        </p:nvSpPr>
        <p:spPr>
          <a:xfrm>
            <a:off x="943537" y="5232400"/>
            <a:ext cx="4630308" cy="638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268731">
              <a:spcBef>
                <a:spcPts val="1900"/>
              </a:spcBef>
              <a:defRPr sz="2116"/>
            </a:lvl1pPr>
          </a:lstStyle>
          <a:p>
            <a:r>
              <a:t>Prolonging luteal phase with Progesterone</a:t>
            </a:r>
          </a:p>
        </p:txBody>
      </p:sp>
      <p:pic>
        <p:nvPicPr>
          <p:cNvPr id="267" name="induction-of-ovulation-with-pgf-2-a2-n.jpg" descr="induction-of-ovulation-with-pgf-2-a2-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90951" y="6251475"/>
            <a:ext cx="2866229" cy="21496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85070" y="6252858"/>
            <a:ext cx="2866230" cy="2146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normal-cycle1-n.jpg" descr="normal-cycle1-n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9695" y="6307666"/>
            <a:ext cx="2716387" cy="2037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slide25-n.jpg" descr="slide25-n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40892" y="6307666"/>
            <a:ext cx="2716387" cy="20372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Macintosh PowerPoint</Application>
  <PresentationFormat>Custom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Helvetica Neue</vt:lpstr>
      <vt:lpstr>Marker Felt</vt:lpstr>
      <vt:lpstr>GraphPaper</vt:lpstr>
      <vt:lpstr>Estrus Synchronisation</vt:lpstr>
      <vt:lpstr>How conventional syncronisation works ?</vt:lpstr>
      <vt:lpstr>PowerPoint Presentation</vt:lpstr>
      <vt:lpstr>PowerPoint Presentation</vt:lpstr>
      <vt:lpstr>PowerPoint Presentation</vt:lpstr>
      <vt:lpstr>Male effect</vt:lpstr>
      <vt:lpstr>How hormonal syncronisation works 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Estrus Synchronisation</dc:title>
  <cp:lastModifiedBy>Microsoft</cp:lastModifiedBy>
  <cp:revision>1</cp:revision>
  <dcterms:modified xsi:type="dcterms:W3CDTF">2019-05-08T07:52:33Z</dcterms:modified>
</cp:coreProperties>
</file>