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02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2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>
            <a:spLocks noGrp="1"/>
          </p:cNvSpPr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 defTabSz="457200">
              <a:defRPr sz="5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0"/>
              </a:buBlip>
            </a:lvl1pPr>
            <a:lvl2pPr>
              <a:buBlip>
                <a:blip r:embed="rId10"/>
              </a:buBlip>
            </a:lvl2pPr>
            <a:lvl3pPr>
              <a:buBlip>
                <a:blip r:embed="rId10"/>
              </a:buBlip>
            </a:lvl3pPr>
            <a:lvl4pPr>
              <a:buBlip>
                <a:blip r:embed="rId10"/>
              </a:buBlip>
            </a:lvl4pPr>
            <a:lvl5pPr>
              <a:buBlip>
                <a:blip r:embed="rId10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7" r:id="rId5"/>
    <p:sldLayoutId id="2147483659" r:id="rId6"/>
    <p:sldLayoutId id="2147483661" r:id="rId7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0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http://extension.missouri.edu/p/MP91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Which are the 5 steps for ET ?"/>
          <p:cNvSpPr txBox="1">
            <a:spLocks noGrp="1"/>
          </p:cNvSpPr>
          <p:nvPr>
            <p:ph type="title"/>
          </p:nvPr>
        </p:nvSpPr>
        <p:spPr>
          <a:xfrm>
            <a:off x="609599" y="413841"/>
            <a:ext cx="8403367" cy="967251"/>
          </a:xfrm>
          <a:prstGeom prst="rect">
            <a:avLst/>
          </a:prstGeom>
        </p:spPr>
        <p:txBody>
          <a:bodyPr/>
          <a:lstStyle>
            <a:lvl1pPr defTabSz="237743">
              <a:defRPr sz="3743">
                <a:solidFill>
                  <a:srgbClr val="0096FF"/>
                </a:solidFill>
              </a:defRPr>
            </a:lvl1pPr>
          </a:lstStyle>
          <a:p>
            <a:r>
              <a:t>Which are the 5 steps for ET ?</a:t>
            </a:r>
          </a:p>
        </p:txBody>
      </p:sp>
      <p:sp>
        <p:nvSpPr>
          <p:cNvPr id="470" name="Management of donor and recipient…"/>
          <p:cNvSpPr txBox="1">
            <a:spLocks noGrp="1"/>
          </p:cNvSpPr>
          <p:nvPr>
            <p:ph type="body" sz="half" idx="1"/>
          </p:nvPr>
        </p:nvSpPr>
        <p:spPr>
          <a:xfrm>
            <a:off x="389466" y="1650920"/>
            <a:ext cx="12225869" cy="3087597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AutoNum type="arabicPeriod"/>
              <a:defRPr sz="2800"/>
            </a:pPr>
            <a:r>
              <a:t> Management of donor and recipient</a:t>
            </a:r>
          </a:p>
          <a:p>
            <a:pPr marL="228600" indent="-228600" algn="l">
              <a:buSzPct val="100000"/>
              <a:buAutoNum type="arabicPeriod"/>
              <a:defRPr sz="2800"/>
            </a:pPr>
            <a:r>
              <a:t> Estrus synch. of recipient and Superovulation of donors</a:t>
            </a:r>
          </a:p>
          <a:p>
            <a:pPr marL="228600" indent="-228600" algn="l">
              <a:buSzPct val="100000"/>
              <a:buAutoNum type="arabicPeriod"/>
              <a:defRPr sz="2800"/>
            </a:pPr>
            <a:r>
              <a:t> Breeding natural or AI</a:t>
            </a:r>
          </a:p>
          <a:p>
            <a:pPr marL="228600" indent="-228600" algn="l">
              <a:buSzPct val="100000"/>
              <a:buAutoNum type="arabicPeriod"/>
              <a:defRPr sz="2800"/>
            </a:pPr>
            <a:r>
              <a:t> Embryo collection and evaluation</a:t>
            </a:r>
          </a:p>
          <a:p>
            <a:pPr marL="228600" indent="-228600" algn="l">
              <a:buSzPct val="100000"/>
              <a:buAutoNum type="arabicPeriod"/>
              <a:defRPr sz="2800"/>
            </a:pPr>
            <a:r>
              <a:t> Transfer of embryo</a:t>
            </a:r>
          </a:p>
        </p:txBody>
      </p:sp>
      <p:pic>
        <p:nvPicPr>
          <p:cNvPr id="471" name="AC116651l.jpg" descr="AC116651l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615" y="-893955"/>
            <a:ext cx="11151035" cy="10912766"/>
          </a:xfrm>
          <a:prstGeom prst="rect">
            <a:avLst/>
          </a:prstGeom>
        </p:spPr>
      </p:pic>
      <p:pic>
        <p:nvPicPr>
          <p:cNvPr id="472" name="images-6.jpg" descr="images-6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7555" y="6511333"/>
            <a:ext cx="4665231" cy="3189197"/>
          </a:xfrm>
          <a:prstGeom prst="rect">
            <a:avLst/>
          </a:prstGeom>
        </p:spPr>
      </p:pic>
      <p:pic>
        <p:nvPicPr>
          <p:cNvPr id="473" name="PMSG copy_tcm80-72182.gif" descr="PMSG copy_tcm80-72182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97004" y="6531833"/>
            <a:ext cx="3285445" cy="3021197"/>
          </a:xfrm>
          <a:prstGeom prst="rect">
            <a:avLst/>
          </a:prstGeom>
        </p:spPr>
      </p:pic>
      <p:pic>
        <p:nvPicPr>
          <p:cNvPr id="474" name="Lutalyse-dinoprost-tromethamine.jpg" descr="Lutalyse-dinoprost-tromethamine.jp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9463" y="6177435"/>
            <a:ext cx="2560651" cy="3335339"/>
          </a:xfrm>
          <a:prstGeom prst="rect">
            <a:avLst/>
          </a:prstGeom>
        </p:spPr>
      </p:pic>
      <p:pic>
        <p:nvPicPr>
          <p:cNvPr id="475" name="CHRONOGEST_SPONGE.jpg" descr="CHRONOGEST_SPONGE.jpg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65106" y="3279278"/>
            <a:ext cx="2517832" cy="3195044"/>
          </a:xfrm>
          <a:prstGeom prst="rect">
            <a:avLst/>
          </a:prstGeom>
        </p:spPr>
      </p:pic>
      <p:pic>
        <p:nvPicPr>
          <p:cNvPr id="476" name="chronogest_app.jpg" descr="chronogest_app.jpg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714176" y="482448"/>
            <a:ext cx="3070491" cy="1267435"/>
          </a:xfrm>
          <a:prstGeom prst="rect">
            <a:avLst/>
          </a:prstGeom>
        </p:spPr>
      </p:pic>
      <p:pic>
        <p:nvPicPr>
          <p:cNvPr id="477" name="Untitled.png" descr="Untitled.png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62084" y="3986518"/>
            <a:ext cx="6086079" cy="5783487"/>
          </a:xfrm>
          <a:prstGeom prst="rect">
            <a:avLst/>
          </a:prstGeom>
        </p:spPr>
      </p:pic>
      <p:pic>
        <p:nvPicPr>
          <p:cNvPr id="478" name="images-7.jpg" descr="images-7.jpg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39339" y="5008345"/>
            <a:ext cx="4347914" cy="3883800"/>
          </a:xfrm>
          <a:prstGeom prst="rect">
            <a:avLst/>
          </a:prstGeom>
        </p:spPr>
      </p:pic>
      <p:pic>
        <p:nvPicPr>
          <p:cNvPr id="479" name="hqdefault[1].jpg" descr="hqdefault[1].jpg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82529" y="5054974"/>
            <a:ext cx="5440556" cy="3646574"/>
          </a:xfrm>
          <a:prstGeom prst="rect">
            <a:avLst/>
          </a:prstGeom>
        </p:spPr>
      </p:pic>
      <p:pic>
        <p:nvPicPr>
          <p:cNvPr id="480" name="DSC_0246.jpg" descr="DSC_0246.jpg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983323" y="4467079"/>
            <a:ext cx="5367150" cy="4609640"/>
          </a:xfrm>
          <a:prstGeom prst="rect">
            <a:avLst/>
          </a:prstGeom>
        </p:spPr>
      </p:pic>
      <p:sp>
        <p:nvSpPr>
          <p:cNvPr id="481" name="http://www.google.com.tr/imgres?imgurl=http://1.bp.blogspot.com/-bnzeFlLc2pM/Ti8_mFnwLzI/AAAAAAAAADE/eP4VUJ4WFeo/s640/Fig.2.JPG&amp;imgrefurl=http://videocirurgiavet.blogspot.com/p/videocirurgia-em-animais-de-ompanhia.html&amp;h=349&amp;w=584&amp;tbnid=Wef3TYMx3JbwDM:&amp;zoom=1&amp;docid=hc27gDd3dK18lM&amp;itg=1&amp;ei=C5LtVJGKEefEygP80YDAAg&amp;tbm=isch&amp;client=safari&amp;ved=0CEkQMyglMCU…"/>
          <p:cNvSpPr txBox="1"/>
          <p:nvPr/>
        </p:nvSpPr>
        <p:spPr>
          <a:xfrm>
            <a:off x="172197" y="9221170"/>
            <a:ext cx="10335058" cy="524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sz="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ttp://www.google.com.tr/imgres?imgurl=http://1.bp.blogspot.com/-bnzeFlLc2pM/Ti8_mFnwLzI/AAAAAAAAADE/eP4VUJ4WFeo/s640/Fig.2.JPG&amp;imgrefurl=http://videocirurgiavet.blogspot.com/p/videocirurgia-em-animais-de-ompanhia.html&amp;h=349&amp;w=584&amp;tbnid=Wef3TYMx3JbwDM:&amp;zoom=1&amp;docid=hc27gDd3dK18lM&amp;itg=1&amp;ei=C5LtVJGKEefEygP80YDAAg&amp;tbm=isch&amp;client=safari&amp;ved=0CEkQMyglMCU</a:t>
            </a:r>
          </a:p>
          <a:p>
            <a:pPr algn="l" defTabSz="457200">
              <a:lnSpc>
                <a:spcPct val="117999"/>
              </a:lnSpc>
              <a:defRPr sz="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http://www.vhhms.com/index.php/LAPAROSCOPIC_AI_and_ET_in_SHEEP,_GOATS_and_DEER;</a:t>
            </a:r>
            <a:r>
              <a:rPr u="sng">
                <a:hlinkClick r:id="rId12"/>
              </a:rPr>
              <a:t>http://extension.missouri.edu/p/MP913</a:t>
            </a:r>
          </a:p>
        </p:txBody>
      </p:sp>
      <p:sp>
        <p:nvSpPr>
          <p:cNvPr id="482" name="What ET is?"/>
          <p:cNvSpPr txBox="1"/>
          <p:nvPr/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What </a:t>
            </a:r>
            <a:r>
              <a:rPr>
                <a:solidFill>
                  <a:srgbClr val="0096FF"/>
                </a:solidFill>
              </a:rPr>
              <a:t>ET</a:t>
            </a:r>
            <a:r>
              <a:t> is?</a:t>
            </a:r>
          </a:p>
        </p:txBody>
      </p:sp>
      <p:sp>
        <p:nvSpPr>
          <p:cNvPr id="483" name="Embryo transfer is a way to produce an animal of certain genetic qualities faster."/>
          <p:cNvSpPr txBox="1"/>
          <p:nvPr/>
        </p:nvSpPr>
        <p:spPr>
          <a:xfrm>
            <a:off x="1032933" y="2260384"/>
            <a:ext cx="10464801" cy="271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Embryo transfer is a way to produce an animal of certain genetic qualities faster.</a:t>
            </a:r>
          </a:p>
        </p:txBody>
      </p:sp>
      <p:sp>
        <p:nvSpPr>
          <p:cNvPr id="484" name="Includes       basic steps;"/>
          <p:cNvSpPr txBox="1"/>
          <p:nvPr/>
        </p:nvSpPr>
        <p:spPr>
          <a:xfrm>
            <a:off x="603941" y="4483267"/>
            <a:ext cx="759773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4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sz="3800"/>
              <a:t>Includes       basic steps;</a:t>
            </a:r>
            <a:r>
              <a:t> </a:t>
            </a:r>
          </a:p>
        </p:txBody>
      </p:sp>
      <p:sp>
        <p:nvSpPr>
          <p:cNvPr id="485" name="5"/>
          <p:cNvSpPr txBox="1"/>
          <p:nvPr/>
        </p:nvSpPr>
        <p:spPr>
          <a:xfrm>
            <a:off x="3398567" y="4125106"/>
            <a:ext cx="1429902" cy="1496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8700" u="sng">
                <a:solidFill>
                  <a:srgbClr val="0096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>
              <a:defRPr u="none">
                <a:solidFill>
                  <a:srgbClr val="FFFFFF"/>
                </a:solidFill>
              </a:defRPr>
            </a:pPr>
            <a:r>
              <a:rPr u="sng">
                <a:solidFill>
                  <a:srgbClr val="0096FF"/>
                </a:solidFill>
              </a:rPr>
              <a:t>5</a:t>
            </a:r>
          </a:p>
        </p:txBody>
      </p:sp>
      <p:pic>
        <p:nvPicPr>
          <p:cNvPr id="486" name="94c38cb9038787c89600986ed86c83ac.jpg" descr="94c38cb9038787c89600986ed86c83ac.jpg"/>
          <p:cNvPicPr>
            <a:picLocks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586958" y="6126261"/>
            <a:ext cx="3934288" cy="30332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2" dur="1000" fill="hold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8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8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8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" presetClass="entr" presetSubtype="8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xit" presetSubtype="2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xit" presetSubtype="2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" presetClass="exit" presetSubtype="2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" presetClass="exit" presetSubtype="2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entr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" grpId="8" animBg="1" advAuto="0"/>
      <p:bldP spid="470" grpId="9" build="p" bldLvl="5" animBg="1" advAuto="0"/>
      <p:bldP spid="471" grpId="10" animBg="1" advAuto="0"/>
      <p:bldP spid="471" grpId="11" animBg="1" advAuto="0"/>
      <p:bldP spid="472" grpId="16" animBg="1" advAuto="0"/>
      <p:bldP spid="472" grpId="21" animBg="1" advAuto="0"/>
      <p:bldP spid="473" grpId="14" animBg="1" advAuto="0"/>
      <p:bldP spid="473" grpId="20" animBg="1" advAuto="0"/>
      <p:bldP spid="474" grpId="15" animBg="1" advAuto="0"/>
      <p:bldP spid="474" grpId="19" animBg="1" advAuto="0"/>
      <p:bldP spid="475" grpId="13" animBg="1" advAuto="0"/>
      <p:bldP spid="475" grpId="18" animBg="1" advAuto="0"/>
      <p:bldP spid="476" grpId="12" animBg="1" advAuto="0"/>
      <p:bldP spid="476" grpId="17" animBg="1" advAuto="0"/>
      <p:bldP spid="477" grpId="28" animBg="1" advAuto="0"/>
      <p:bldP spid="478" grpId="24" animBg="1" advAuto="0"/>
      <p:bldP spid="478" grpId="27" animBg="1" advAuto="0"/>
      <p:bldP spid="479" grpId="25" animBg="1" advAuto="0"/>
      <p:bldP spid="479" grpId="26" animBg="1" advAuto="0"/>
      <p:bldP spid="480" grpId="22" animBg="1" advAuto="0"/>
      <p:bldP spid="480" grpId="23" animBg="1" advAuto="0"/>
      <p:bldP spid="482" grpId="1" animBg="1" advAuto="0"/>
      <p:bldP spid="483" grpId="2" animBg="1" advAuto="0"/>
      <p:bldP spid="484" grpId="4" animBg="1" advAuto="0"/>
      <p:bldP spid="484" grpId="6" animBg="1" advAuto="0"/>
      <p:bldP spid="485" grpId="5" animBg="1" advAuto="0"/>
      <p:bldP spid="485" grpId="7" animBg="1" advAuto="0"/>
      <p:bldP spid="486" grpId="3" animBg="1" advAuto="0"/>
    </p:bldLst>
  </p:timing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Chalkduster</vt:lpstr>
      <vt:lpstr>Helvetica Neue</vt:lpstr>
      <vt:lpstr>Marker Felt</vt:lpstr>
      <vt:lpstr>GraphPaper</vt:lpstr>
      <vt:lpstr>Which are the 5 steps for ET 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are the 5 steps for ET ?</dc:title>
  <cp:lastModifiedBy>Microsoft</cp:lastModifiedBy>
  <cp:revision>1</cp:revision>
  <dcterms:modified xsi:type="dcterms:W3CDTF">2019-05-08T08:16:11Z</dcterms:modified>
</cp:coreProperties>
</file>