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0" r:id="rId2"/>
    <p:sldId id="316" r:id="rId3"/>
    <p:sldId id="317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0"/>
              </a:buBlip>
            </a:lvl1pPr>
            <a:lvl2pPr>
              <a:buBlip>
                <a:blip r:embed="rId10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0"/>
              </a:buBlip>
            </a:lvl4pPr>
            <a:lvl5pPr>
              <a:buBlip>
                <a:blip r:embed="rId10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7" r:id="rId5"/>
    <p:sldLayoutId id="2147483659" r:id="rId6"/>
    <p:sldLayoutId id="2147483662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F1.large.jpg" descr="F1.larg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054" y="-181692"/>
            <a:ext cx="14447553" cy="10116984"/>
          </a:xfrm>
          <a:prstGeom prst="rect">
            <a:avLst/>
          </a:prstGeom>
        </p:spPr>
      </p:pic>
      <p:sp>
        <p:nvSpPr>
          <p:cNvPr id="590" name="genetically valuable…"/>
          <p:cNvSpPr/>
          <p:nvPr/>
        </p:nvSpPr>
        <p:spPr>
          <a:xfrm rot="19981395">
            <a:off x="8534225" y="7617747"/>
            <a:ext cx="4413834" cy="12144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B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genetically valuable</a:t>
            </a:r>
          </a:p>
          <a:p>
            <a:pPr defTabSz="457200">
              <a:defRPr sz="2800">
                <a:solidFill>
                  <a:srgbClr val="FFFB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 animals</a:t>
            </a:r>
          </a:p>
          <a:p>
            <a:pPr defTabSz="457200">
              <a:defRPr sz="2800">
                <a:solidFill>
                  <a:srgbClr val="FFFB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genetically valuable</a:t>
            </a:r>
          </a:p>
          <a:p>
            <a:pPr defTabSz="457200">
              <a:defRPr sz="2800">
                <a:solidFill>
                  <a:srgbClr val="FFFB00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 animals</a:t>
            </a:r>
          </a:p>
        </p:txBody>
      </p:sp>
      <p:sp>
        <p:nvSpPr>
          <p:cNvPr id="591" name="ICSI"/>
          <p:cNvSpPr txBox="1">
            <a:spLocks noGrp="1"/>
          </p:cNvSpPr>
          <p:nvPr>
            <p:ph type="title"/>
          </p:nvPr>
        </p:nvSpPr>
        <p:spPr>
          <a:xfrm>
            <a:off x="1270000" y="-169334"/>
            <a:ext cx="10464800" cy="2540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A81FF"/>
                </a:solidFill>
              </a:defRPr>
            </a:lvl1pPr>
          </a:lstStyle>
          <a:p>
            <a:r>
              <a:t>ICSI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ransgenesis"/>
          <p:cNvSpPr txBox="1">
            <a:spLocks noGrp="1"/>
          </p:cNvSpPr>
          <p:nvPr>
            <p:ph type="title"/>
          </p:nvPr>
        </p:nvSpPr>
        <p:spPr>
          <a:xfrm>
            <a:off x="3179993" y="1410271"/>
            <a:ext cx="6644814" cy="1618590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FF7E79"/>
                </a:solidFill>
              </a:defRPr>
            </a:lvl1pPr>
          </a:lstStyle>
          <a:p>
            <a:r>
              <a:t>Transgenesis</a:t>
            </a:r>
          </a:p>
        </p:txBody>
      </p:sp>
      <p:pic>
        <p:nvPicPr>
          <p:cNvPr id="649" name="Untitled.png" descr="Untitled.png"/>
          <p:cNvPicPr>
            <a:picLocks noChangeAspect="1"/>
          </p:cNvPicPr>
          <p:nvPr/>
        </p:nvPicPr>
        <p:blipFill>
          <a:blip r:embed="rId2">
            <a:extLst/>
          </a:blip>
          <a:srcRect t="2521" b="10806"/>
          <a:stretch>
            <a:fillRect/>
          </a:stretch>
        </p:blipFill>
        <p:spPr>
          <a:xfrm>
            <a:off x="1857739" y="4547271"/>
            <a:ext cx="8531279" cy="4880177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The insertion of foreign DNA into a genome…"/>
          <p:cNvSpPr txBox="1"/>
          <p:nvPr/>
        </p:nvSpPr>
        <p:spPr>
          <a:xfrm>
            <a:off x="1056295" y="2674873"/>
            <a:ext cx="10892209" cy="192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The insertion of foreign DNA into a genome </a:t>
            </a:r>
          </a:p>
          <a:p>
            <a: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- called TRANSGENE - </a:t>
            </a:r>
          </a:p>
          <a:p>
            <a: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 which transferred to living organism</a:t>
            </a:r>
          </a:p>
        </p:txBody>
      </p:sp>
      <p:pic>
        <p:nvPicPr>
          <p:cNvPr id="651" name="Screen Shot 2015-02-18 at 17.45.00.png" descr="Screen Shot 2015-02-18 at 17.45.00.png"/>
          <p:cNvPicPr>
            <a:picLocks noChangeAspect="1"/>
          </p:cNvPicPr>
          <p:nvPr/>
        </p:nvPicPr>
        <p:blipFill>
          <a:blip r:embed="rId3">
            <a:extLst/>
          </a:blip>
          <a:srcRect l="8163" t="11712" r="15660" b="34879"/>
          <a:stretch>
            <a:fillRect/>
          </a:stretch>
        </p:blipFill>
        <p:spPr>
          <a:xfrm>
            <a:off x="1343191" y="4984970"/>
            <a:ext cx="9906515" cy="434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Screen Shot 2015-02-18 at 17.45.42.png" descr="Screen Shot 2015-02-18 at 17.45.42.png"/>
          <p:cNvPicPr>
            <a:picLocks noChangeAspect="1"/>
          </p:cNvPicPr>
          <p:nvPr/>
        </p:nvPicPr>
        <p:blipFill>
          <a:blip r:embed="rId4">
            <a:extLst/>
          </a:blip>
          <a:srcRect l="5384" t="11255" r="19702" b="33872"/>
          <a:stretch>
            <a:fillRect/>
          </a:stretch>
        </p:blipFill>
        <p:spPr>
          <a:xfrm>
            <a:off x="1425145" y="4725666"/>
            <a:ext cx="9742360" cy="44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Screen Shot 2015-02-18 at 17.51.50.png" descr="Screen Shot 2015-02-18 at 17.51.50.png"/>
          <p:cNvPicPr>
            <a:picLocks noChangeAspect="1"/>
          </p:cNvPicPr>
          <p:nvPr/>
        </p:nvPicPr>
        <p:blipFill>
          <a:blip r:embed="rId5">
            <a:extLst/>
          </a:blip>
          <a:srcRect l="4114" t="18754" r="11318" b="29585"/>
          <a:stretch>
            <a:fillRect/>
          </a:stretch>
        </p:blipFill>
        <p:spPr>
          <a:xfrm>
            <a:off x="1003498" y="4856238"/>
            <a:ext cx="10997772" cy="4198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Screen Shot 2015-02-18 at 17.52.15.png" descr="Screen Shot 2015-02-18 at 17.52.15.png"/>
          <p:cNvPicPr>
            <a:picLocks noChangeAspect="1"/>
          </p:cNvPicPr>
          <p:nvPr/>
        </p:nvPicPr>
        <p:blipFill>
          <a:blip r:embed="rId6">
            <a:extLst/>
          </a:blip>
          <a:srcRect l="6506" t="21819" r="11787" b="41370"/>
          <a:stretch>
            <a:fillRect/>
          </a:stretch>
        </p:blipFill>
        <p:spPr>
          <a:xfrm>
            <a:off x="983424" y="5491382"/>
            <a:ext cx="10625781" cy="2991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Screen Shot 2015-02-18 at 17.53.05.png" descr="Screen Shot 2015-02-18 at 17.53.05.png"/>
          <p:cNvPicPr>
            <a:picLocks noChangeAspect="1"/>
          </p:cNvPicPr>
          <p:nvPr/>
        </p:nvPicPr>
        <p:blipFill>
          <a:blip r:embed="rId7">
            <a:extLst/>
          </a:blip>
          <a:srcRect l="7555" t="16817" r="12074" b="30473"/>
          <a:stretch>
            <a:fillRect/>
          </a:stretch>
        </p:blipFill>
        <p:spPr>
          <a:xfrm>
            <a:off x="1276350" y="4845270"/>
            <a:ext cx="10451928" cy="4284140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Genetically Engineered (GE) Animals"/>
          <p:cNvSpPr txBox="1"/>
          <p:nvPr/>
        </p:nvSpPr>
        <p:spPr>
          <a:xfrm>
            <a:off x="2570169" y="65942"/>
            <a:ext cx="7864462" cy="211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60604">
              <a:defRPr sz="4446">
                <a:solidFill>
                  <a:srgbClr val="E8BB2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Genetically Engineered (GE) Animals</a:t>
            </a:r>
          </a:p>
        </p:txBody>
      </p:sp>
      <p:sp>
        <p:nvSpPr>
          <p:cNvPr id="657" name="http://chem.usu.edu/leochen/htm/research/animal-cancer-model-development-molecular-imaging"/>
          <p:cNvSpPr txBox="1"/>
          <p:nvPr/>
        </p:nvSpPr>
        <p:spPr>
          <a:xfrm>
            <a:off x="190819" y="9374920"/>
            <a:ext cx="6785306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http://chem.usu.edu/leochen/htm/research/animal-cancer-model-development-molecular-imaging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2" animBg="1" advAuto="0"/>
      <p:bldP spid="649" grpId="4" animBg="1" advAuto="0"/>
      <p:bldP spid="649" grpId="5" animBg="1" advAuto="0"/>
      <p:bldP spid="650" grpId="3" animBg="1" advAuto="0"/>
      <p:bldP spid="651" grpId="6" animBg="1" advAuto="0"/>
      <p:bldP spid="651" grpId="7" animBg="1" advAuto="0"/>
      <p:bldP spid="652" grpId="8" animBg="1" advAuto="0"/>
      <p:bldP spid="652" grpId="9" animBg="1" advAuto="0"/>
      <p:bldP spid="653" grpId="10" animBg="1" advAuto="0"/>
      <p:bldP spid="653" grpId="11" animBg="1" advAuto="0"/>
      <p:bldP spid="654" grpId="12" animBg="1" advAuto="0"/>
      <p:bldP spid="654" grpId="13" animBg="1" advAuto="0"/>
      <p:bldP spid="655" grpId="14" animBg="1" advAuto="0"/>
      <p:bldP spid="655" grpId="15" animBg="1" advAuto="0"/>
      <p:bldP spid="65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loning"/>
          <p:cNvSpPr txBox="1">
            <a:spLocks noGrp="1"/>
          </p:cNvSpPr>
          <p:nvPr>
            <p:ph type="title"/>
          </p:nvPr>
        </p:nvSpPr>
        <p:spPr>
          <a:xfrm>
            <a:off x="3179993" y="33866"/>
            <a:ext cx="6644814" cy="1618590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FFFB00"/>
                </a:solidFill>
              </a:defRPr>
            </a:lvl1pPr>
          </a:lstStyle>
          <a:p>
            <a:r>
              <a:t>Cloning</a:t>
            </a:r>
          </a:p>
        </p:txBody>
      </p:sp>
      <p:sp>
        <p:nvSpPr>
          <p:cNvPr id="660" name="A genetically identical copy of a cell or whole organism"/>
          <p:cNvSpPr txBox="1"/>
          <p:nvPr/>
        </p:nvSpPr>
        <p:spPr>
          <a:xfrm>
            <a:off x="808414" y="1949244"/>
            <a:ext cx="11387972" cy="253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A genetically identical copy of a cell or whole organism</a:t>
            </a:r>
          </a:p>
          <a:p>
            <a: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662" name="Line"/>
          <p:cNvSpPr/>
          <p:nvPr/>
        </p:nvSpPr>
        <p:spPr>
          <a:xfrm flipH="1">
            <a:off x="4072163" y="1880970"/>
            <a:ext cx="1884173" cy="1884172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664" name="Line"/>
          <p:cNvSpPr/>
          <p:nvPr/>
        </p:nvSpPr>
        <p:spPr>
          <a:xfrm>
            <a:off x="7084188" y="1845511"/>
            <a:ext cx="1808421" cy="1956995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665" name="Embryo splitting"/>
          <p:cNvSpPr txBox="1"/>
          <p:nvPr/>
        </p:nvSpPr>
        <p:spPr>
          <a:xfrm>
            <a:off x="7527858" y="4115910"/>
            <a:ext cx="4155090" cy="75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Embryo splitting</a:t>
            </a:r>
          </a:p>
        </p:txBody>
      </p:sp>
      <p:sp>
        <p:nvSpPr>
          <p:cNvPr id="666" name="Somatic Cell…"/>
          <p:cNvSpPr txBox="1"/>
          <p:nvPr/>
        </p:nvSpPr>
        <p:spPr>
          <a:xfrm>
            <a:off x="1447997" y="3962268"/>
            <a:ext cx="3908303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000">
                <a:solidFill>
                  <a:srgbClr val="73FA79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Somatic Cell </a:t>
            </a:r>
          </a:p>
          <a:p>
            <a:pPr defTabSz="457200">
              <a:defRPr sz="3000">
                <a:solidFill>
                  <a:srgbClr val="73FA79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Nuclear Transfer</a:t>
            </a:r>
          </a:p>
        </p:txBody>
      </p:sp>
      <p:pic>
        <p:nvPicPr>
          <p:cNvPr id="6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8552" y="5179468"/>
            <a:ext cx="7806810" cy="4304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3013" y="5179468"/>
            <a:ext cx="7603270" cy="4305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1" animBg="1" advAuto="0"/>
      <p:bldP spid="662" grpId="2" animBg="1" advAuto="0"/>
      <p:bldP spid="664" grpId="5" animBg="1" advAuto="0"/>
      <p:bldP spid="665" grpId="6" animBg="1" advAuto="0"/>
      <p:bldP spid="666" grpId="3" animBg="1" advAuto="0"/>
      <p:bldP spid="667" grpId="4" animBg="1" advAuto="0"/>
      <p:bldP spid="668" grpId="7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Chalkduster</vt:lpstr>
      <vt:lpstr>Gill Sans</vt:lpstr>
      <vt:lpstr>Helvetica Neue</vt:lpstr>
      <vt:lpstr>Marker Felt</vt:lpstr>
      <vt:lpstr>GraphPaper</vt:lpstr>
      <vt:lpstr>ICSI</vt:lpstr>
      <vt:lpstr>Transgenesis</vt:lpstr>
      <vt:lpstr>Cloning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ICSI</dc:title>
  <cp:lastModifiedBy>Microsoft</cp:lastModifiedBy>
  <cp:revision>1</cp:revision>
  <dcterms:modified xsi:type="dcterms:W3CDTF">2019-05-08T08:19:44Z</dcterms:modified>
</cp:coreProperties>
</file>