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7909" y="1188720"/>
            <a:ext cx="9940834" cy="1371600"/>
          </a:xfrm>
        </p:spPr>
        <p:txBody>
          <a:bodyPr/>
          <a:lstStyle/>
          <a:p>
            <a:r>
              <a:rPr lang="tr-TR" dirty="0" smtClean="0"/>
              <a:t>Şiir mecmuaları</a:t>
            </a:r>
            <a:endParaRPr lang="tr-TR" dirty="0"/>
          </a:p>
        </p:txBody>
      </p:sp>
      <p:pic>
        <p:nvPicPr>
          <p:cNvPr id="1026" name="Picture 2" descr="Image result for Åiir mecmualarÄ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" y="2560320"/>
            <a:ext cx="10162903" cy="32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367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6114043" cy="984069"/>
          </a:xfrm>
        </p:spPr>
        <p:txBody>
          <a:bodyPr/>
          <a:lstStyle/>
          <a:p>
            <a:r>
              <a:rPr lang="ar-KW" dirty="0" smtClean="0"/>
              <a:t>نقائض جرير و الأخطل (أبو تمّام)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3794" y="1920240"/>
            <a:ext cx="6114023" cy="3870959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Nakâ’i’du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Cerîr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ve’l-Ahtal</a:t>
            </a:r>
            <a:r>
              <a:rPr lang="tr-TR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adlı eser, </a:t>
            </a:r>
            <a:r>
              <a:rPr lang="tr-TR" sz="20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meviler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dönemi şairlerinden </a:t>
            </a: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Cerîr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(öl. 845) ve el-</a:t>
            </a: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Ahtal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(öl. 713) arasında geçen ve </a:t>
            </a: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nakîda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 verilen hiciv türü şiirleri içerir.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1922 yılında Beyrut’ta neşredilmiştir.</a:t>
            </a:r>
          </a:p>
          <a:p>
            <a:pPr algn="just"/>
            <a:endParaRPr lang="tr-TR" sz="2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â«Ø£Ø¨Ù ØªÙÙØ§Ùâ¬â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766" y="1352641"/>
            <a:ext cx="3579223" cy="365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30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212118"/>
            <a:ext cx="10363825" cy="1079654"/>
          </a:xfrm>
        </p:spPr>
        <p:txBody>
          <a:bodyPr/>
          <a:lstStyle/>
          <a:p>
            <a:r>
              <a:rPr lang="ar-KW" dirty="0" smtClean="0"/>
              <a:t>حماسة البحتري  (البحتري)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20914" y="1074057"/>
            <a:ext cx="11553372" cy="552994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Buhturî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eserini arkadaşı ve el-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Muvekkil’in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veziri olan el-Fetih b.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Hâkân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 kaleme almıştır.</a:t>
            </a: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Temmâm’dan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çok yararlanmış, şiir sanatına dair ondan önemli bilgiler öğrenmiş, ne zaman ve nasıl şiir yazılacağı hususunda tavsiyeler almıştır.</a:t>
            </a: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Câhiliye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dönemde yaşamış şairler ile çok az da olsa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muhdes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şairlerin şiirlerinden de seçmiştir.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4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Tasnif sisteminde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Temmâm’ın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konulara göre tasnifini dikkate almamış, mana ve mevzuları çok ince farklarına kadar anlatarak tasnif etmiştir. 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 bölümde 600 civarında şairden 1454 parça şiiri derlemiştir.</a:t>
            </a: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Hamâse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adlı bir bölüm olmamasına rağmen, eserin ilk 27 bölümünde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hamâse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konusunu ele alması sebebiyle eserini bu adla isimlendirmiştir.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Abbasiler döneminde yaşamış hiçbir şairin şiirine yer vermemiş,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muhadram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şairlerin şiirlerini eserine dahil etmiştir.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Birçok baskısı mevcuttur.</a:t>
            </a:r>
          </a:p>
          <a:p>
            <a:endParaRPr lang="tr-TR" cap="none" dirty="0"/>
          </a:p>
          <a:p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820059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3825" cy="1079654"/>
          </a:xfrm>
        </p:spPr>
        <p:txBody>
          <a:bodyPr/>
          <a:lstStyle/>
          <a:p>
            <a:r>
              <a:rPr lang="ar-KW" dirty="0" smtClean="0"/>
              <a:t> البحتري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698172"/>
            <a:ext cx="10363826" cy="40930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Halep civarında doğmuştur. 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Yirmi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yaşında iken Bağdat’a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gitmiş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burada vezir el-Fetih b.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Hâkân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yakın münasebet kuran şair el-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Hamâse’sini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yazıp ona takdim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etmiştir.  Vezir vasıtasıyla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Halife Mütevekkil ile tanışarak saraya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geçmiştir.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çok Mütevekkil ve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Feth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Hâkān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kasideler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yazmış,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 sayesinde istediği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birçok şeyi elde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etmiştir.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Mütevekkil ve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Feth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Hâkān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olan yakınlığı bu ikisinin öldürülmesine kadar (861) devam etmiş, şiirlerinde zaman zaman tenkit ettiği bu iki devlet adamını çeşitli vesilelerle en büyük iki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hâmisi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yâdetmiştir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tr-TR" sz="24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Buhturî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Temmâm’dan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çok etkilenmiş, şiirleri zaman zaman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Temmâm’ınkilerle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karıştırılacak derecede onu taklit etmiştir.</a:t>
            </a:r>
          </a:p>
          <a:p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513989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3825" cy="984252"/>
          </a:xfrm>
        </p:spPr>
        <p:txBody>
          <a:bodyPr/>
          <a:lstStyle/>
          <a:p>
            <a:r>
              <a:rPr lang="ar-KW" dirty="0" smtClean="0"/>
              <a:t>جمهرة أشعار العرب (القريشي)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602770"/>
            <a:ext cx="10363826" cy="4188429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Cemheretu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eş’âri’l-’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Zeyd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Kuraşî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yazılmış bir şiir mecmuası olup tenkitçi bir görüşle yazılan bir mukaddime ve 7 bölümden oluşur.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Mukaddime de eski Arap şiiri ve tarihi hakkında bilgi verir. Bu sebeple giriş kısmı çok önemlidir.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Araplardan ilk defa şiir söyleyenleri eserine almıştır. Hz. Âdem, İblis,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Âd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Semûd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kavimlerine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nisbet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edilen şiirleri nakleder. Hz. Peygamberin şiire karşı tutumunu anlatır. 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Eseri 7 bölüme ayırır; 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 bölümde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Muallaka şairlerini, 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ikinci bölümde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derlenip toplanan şiirler, 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bölümde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seçilmiş şiirler, 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dördüncü bölümde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 suyu ile yazılmış şiirler, 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beşinci bölümde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mersiye şiirleri, 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altıncı bölümde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karışık kasideler ve 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yedinci bölümde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 ve kuvvetli kasideler yer alır.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Birçok baskısı mevcuttur. 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27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3825" cy="984252"/>
          </a:xfrm>
        </p:spPr>
        <p:txBody>
          <a:bodyPr/>
          <a:lstStyle/>
          <a:p>
            <a:r>
              <a:rPr lang="ar-KW" dirty="0" smtClean="0"/>
              <a:t>أشعار الشعراء الستة الجاهليين (الأعلم الشنتمري)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602770"/>
            <a:ext cx="10363826" cy="4188429"/>
          </a:xfrm>
        </p:spPr>
        <p:txBody>
          <a:bodyPr/>
          <a:lstStyle/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A’lam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Şentemerî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adıyla bilinen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Yûsuf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Suleymân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‘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Îsa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Endelusî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(öl.1083) tarafından yazılan bu eser bir şiir mecmuasıdır. </a:t>
            </a:r>
          </a:p>
          <a:p>
            <a:pPr algn="just"/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Câhiliye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döneminin meşhur şairlerinden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İmru’u’l-Kays’ın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34, ‘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Alkame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‘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Temîmî’nin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9, en-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Nâbiğa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ez-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Zubyânî’nin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29 ,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Zuheyr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Ebî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Sulmâ’nın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20, Tarafa b. El-’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Abd’ın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  ve ‘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Şezdâd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el-’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Absî’nin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 26 kasidesini içerir. 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 Muhammed ‘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Abdulmun’im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Hafâcî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şerh edilerek eserde yer almayan bazı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nesib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şairlerinin (el-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Hâris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Hillize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Lebîd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Rebî’a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gibi) hayatı ve edebi kişiliği ile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câhiliye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şiiri hakkında bilgiler veren bir bölüm eklenerek 1958 yılında Mısır’da yayınlanmıştır.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2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150" y="238374"/>
            <a:ext cx="10100748" cy="758220"/>
          </a:xfrm>
        </p:spPr>
        <p:txBody>
          <a:bodyPr/>
          <a:lstStyle/>
          <a:p>
            <a:r>
              <a:rPr lang="ar-KW" dirty="0" smtClean="0"/>
              <a:t>مختارات البارودي (</a:t>
            </a:r>
            <a:r>
              <a:rPr lang="ar-KW" dirty="0"/>
              <a:t>البارودي</a:t>
            </a:r>
            <a:r>
              <a:rPr lang="ar-KW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31515" y="1119883"/>
            <a:ext cx="10582383" cy="5054886"/>
          </a:xfrm>
        </p:spPr>
        <p:txBody>
          <a:bodyPr>
            <a:noAutofit/>
          </a:bodyPr>
          <a:lstStyle/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Bârûdî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(öl. 1904) </a:t>
            </a:r>
            <a:r>
              <a:rPr lang="tr-TR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Muhtârâtu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Bârûdî</a:t>
            </a:r>
            <a:r>
              <a:rPr lang="tr-TR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adlı eserinde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müvelled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şairlerin ileri gelenlerinin seçme şiirlerini bir araya getirmiştir.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ntoloji mahiyetindedir.</a:t>
            </a:r>
          </a:p>
          <a:p>
            <a:pPr algn="just"/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Beşşâr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Burd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Nuvâs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Mutenebbî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İbnu’l-Mu’tezz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 birçok şairin şiirlerinden seçmeleri içerir.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Eserini müellif,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edeb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medih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mersiye, tasvir,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nesîb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hiciv ve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zühd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olmak üzere yedi bölüme ayırmıştır.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Muhtârât’ında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yalnızca lafız ve mana bakımından güzel olan şiirleri seçmiştir. </a:t>
            </a:r>
          </a:p>
          <a:p>
            <a:pPr algn="just"/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Sellâm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Cumahî’nin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Tabakât’ındaki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sıralamayı esas almış, şairleri sıralarken mevkilerine göre değil önce yaşamış olmalarını gözetmiştir.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Metin içerisinde anlaşılması zor beyitlerin, kelimelerin anlaşılması için sayfa altlarında kısaca açıklamalar vermiştir. Şairlerin kısaca biyografilerinden bahsetmiştir.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önce yaşayan şairin konu hakkındaki şiirlerinden seçtiklerini kafiyelerine göre alfabetik sıraya dikkat ederek eserinde zikretmiştir.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son baskısı ofset olarak, 1984 yılında Mekke’de basılmıştır.</a:t>
            </a:r>
          </a:p>
        </p:txBody>
      </p:sp>
    </p:spTree>
    <p:extLst>
      <p:ext uri="{BB962C8B-B14F-4D97-AF65-F5344CB8AC3E}">
        <p14:creationId xmlns:p14="http://schemas.microsoft.com/office/powerpoint/2010/main" val="2183985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1167829"/>
          </a:xfrm>
        </p:spPr>
        <p:txBody>
          <a:bodyPr/>
          <a:lstStyle/>
          <a:p>
            <a:r>
              <a:rPr lang="ar-KW" dirty="0" smtClean="0"/>
              <a:t>شعر الخوارج (احسان عبّاس)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3774" y="2677885"/>
            <a:ext cx="6140149" cy="2416482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İhsân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‘Abbâs Şi’ru’l-havâric</a:t>
            </a:r>
            <a:r>
              <a:rPr lang="tr-TR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adlı eserinde  haricilere mensup şairlerin şiirlerini derlemiştir.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Eserde yaklaşık 229 parça şiir yer alır.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yılında Beyrut’ta neşredilmiştir.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cap="none" dirty="0"/>
          </a:p>
        </p:txBody>
      </p:sp>
      <p:sp>
        <p:nvSpPr>
          <p:cNvPr id="5" name="AutoShape 2" descr="Image result for â«Ø§Ø­Ø³Ø§Ù Ø¹Ø¨ÙØ§Ø³ Ø´Ø¹Ø± Ø§ÙØ®ÙØ§Ø±Ø¬â¬â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150" name="Picture 6" descr="Image result for â«Ø§Ø­Ø³Ø§Ù Ø¹Ø¨ÙØ§Ø³ Ø´Ø¹Ø± Ø§ÙØ®ÙØ§Ø±Ø¬â¬â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79" y="1777429"/>
            <a:ext cx="3347912" cy="474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4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87383" y="653143"/>
            <a:ext cx="11482251" cy="5734593"/>
          </a:xfrm>
        </p:spPr>
        <p:txBody>
          <a:bodyPr>
            <a:noAutofit/>
          </a:bodyPr>
          <a:lstStyle/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Şair terim olarak «bilgi, seziş, duygu ve heyecanlarını ölçülü ve ahenkli bir biçimde ifade eden kimse» şeklinde tanımlanabilir.</a:t>
            </a: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Ubeyde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Asmaî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şairleri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Câhilî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İslami ve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muhadramî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diye üç grup halinde inceler. </a:t>
            </a: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Sellâm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Cumahi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Câhilîye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şairlerini 13, İslam şairlerini ise 10 tabakaya ayırır. </a:t>
            </a: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Muhdes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müvelled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şairlerin ilki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Beşşâr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Burd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(öl. 784?) kabul edilmiştir.</a:t>
            </a:r>
          </a:p>
          <a:p>
            <a:pPr algn="just"/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Temmâm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şiir zevkiyle eski şairlerden seçip oluşturduğu antolojilerle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hamâse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türü antoloji yazarlarının öncüsü sayılmıştır.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erkanı için nazmettiği övgülerle servet sahibi olan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Buhturi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şiirde akıcı bir üslup geliştirmiş, daha ayrıntılı temalara ayırdığı şiir mecmuasıyla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hamâse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türü antolojide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Temmâm’ın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takipçisi olmuştur. </a:t>
            </a:r>
          </a:p>
        </p:txBody>
      </p:sp>
    </p:spTree>
    <p:extLst>
      <p:ext uri="{BB962C8B-B14F-4D97-AF65-F5344CB8AC3E}">
        <p14:creationId xmlns:p14="http://schemas.microsoft.com/office/powerpoint/2010/main" val="98237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319349" y="992777"/>
            <a:ext cx="9771017" cy="4389120"/>
          </a:xfrm>
        </p:spPr>
        <p:txBody>
          <a:bodyPr>
            <a:normAutofit/>
          </a:bodyPr>
          <a:lstStyle/>
          <a:p>
            <a:pPr algn="just"/>
            <a:r>
              <a:rPr lang="ar-KW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محدث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0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Muhdes</a:t>
            </a:r>
            <a:r>
              <a:rPr lang="tr-TR" sz="3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yeni, modern, son zamanlarda vuku bulan, çağdaş.</a:t>
            </a:r>
          </a:p>
          <a:p>
            <a:pPr algn="just"/>
            <a:r>
              <a:rPr lang="ar-KW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KW" sz="3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ول</a:t>
            </a:r>
            <a:r>
              <a:rPr lang="ar-KW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</a:t>
            </a:r>
            <a:r>
              <a:rPr lang="tr-TR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KW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Muvelled</a:t>
            </a:r>
            <a:r>
              <a:rPr lang="tr-TR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Araplar arasında doğup büyüyen fakat aslen Arap olmayan, melez.</a:t>
            </a:r>
            <a:endParaRPr lang="ar-KW" sz="3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r-KW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مولدون</a:t>
            </a:r>
            <a:r>
              <a:rPr lang="tr-TR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Muvelledun</a:t>
            </a:r>
            <a:r>
              <a:rPr lang="tr-TR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klasik devirden sonraki Arap şairleri.</a:t>
            </a:r>
          </a:p>
          <a:p>
            <a:pPr algn="just"/>
            <a:endParaRPr lang="tr-TR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7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3" y="587830"/>
            <a:ext cx="10320284" cy="54210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Şiirler şekil, tarz ve mahiyetlerine göre şu şekilde tasnif edilebilir: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Divanlar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Bir şaire ait şiirleri içeren bütün divanlar bu gruba girer.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Belli bir kabileye mensup şairlerin şiirlerini toplayan dergiler.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Şiir Mecmuaları.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Biyografik Eserler: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 genellikle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Tabakâtu’ş-şu’arâ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Kitâbu’ş-şı’r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ve’şu’arâ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Ahbâru’ş-şu’arâ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 adlar altında telif edilen ve şairleri yaşadıkları devirlere, değerlerine ya da alfabetik olarak adlarına göre düzenleyen eserlerdir. 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Şiirleri </a:t>
            </a:r>
            <a:r>
              <a:rPr lang="tr-TR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mânâ</a:t>
            </a: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mevzu ve üslup açısından ele alan eserler: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Me’âni’ş-şı’r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Divânu’l-me’ânî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 altında yazılan ve gerek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câhiliye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gerekse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 şairlerinin şiirlerini parçalar halinde içeren eserlerdir.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Ansiklopedik eserler: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 dil ve edebiyat ile tarihi bilgiler içeren eserlerdir. Genel kültür veren sistematik bir ansiklopedi mahiyetindedirler. 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Câhiz’in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Beyân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ve’t-tebyîn’i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Muberred’in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el-Kâmil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fi’l-luğa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ve’l-edeb’i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tür eserlere örnek gösterilebilir.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tr-T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Lügat </a:t>
            </a:r>
            <a:r>
              <a:rPr lang="tr-T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gramere dair eserler: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ve gramer alanında yazılan, verilen bilgileri eski Arap şiirinden örnekler ile destekleyen eserlerdir. Bu gruptaki eserler için dil ve gramer kitapları örnek gösterilebilir. </a:t>
            </a:r>
            <a:endParaRPr lang="tr-TR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tr-TR" dirty="0"/>
          </a:p>
          <a:p>
            <a:pPr marL="457200" indent="-457200" algn="just">
              <a:buFont typeface="+mj-lt"/>
              <a:buAutoNum type="arabicParenR"/>
            </a:pPr>
            <a:endParaRPr lang="tr-TR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5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0896" y="631581"/>
            <a:ext cx="10019836" cy="896774"/>
          </a:xfrm>
        </p:spPr>
        <p:txBody>
          <a:bodyPr/>
          <a:lstStyle/>
          <a:p>
            <a:r>
              <a:rPr lang="tr-TR" dirty="0" err="1" smtClean="0"/>
              <a:t>Mu’allakâlar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30896" y="1384664"/>
            <a:ext cx="10960361" cy="4741816"/>
          </a:xfrm>
        </p:spPr>
        <p:txBody>
          <a:bodyPr>
            <a:noAutofit/>
          </a:bodyPr>
          <a:lstStyle/>
          <a:p>
            <a:pPr algn="just"/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Mu’allakât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câhiliye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döneminde her biri müellifinin en güzel parçası olarak kabul edilen ve 7 şaire ait şiir koleksiyonuna verilen addır.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şiirler ‘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Ukâz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 panayırlarda her yıl düzenlenen şiir yarışmalarında seçilerek, mısır keten bezinden yapılmış tomarlara altın harflerle yazılarak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Kâbenin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duvarına asılmıştır.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şiirler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dönemde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Hammâd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Râviye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bir araya getirilmiştir. </a:t>
            </a:r>
          </a:p>
          <a:p>
            <a:pPr algn="just"/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Sözkonusu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şiirlerin neden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mu’allaka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adlandırıldığı hususunda farklı görüşler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sözkonusudur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Bazıları bu şiirlerin Kâbe’nin duvarına asıldığı için bu isimle anıldığını iddia etmiştir. Bazıları ise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Rabbihi’nin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el-’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ıkdu’l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ferîd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adlı eserinde geçtiğini belirterek, bu ismin daha önce bilinmediğini,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dönemde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mu’allak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kelimesinin manasını izah etmek için de bu şiirlerin Kâbe duvarına asıldığı fikrinin uydurulduğunu belirtmişlerdir.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alimler de bu ismin «değerli şey» anlamına gelen (</a:t>
            </a:r>
            <a:r>
              <a:rPr lang="ar-KW" sz="1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علق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kelimesinden türediği görüşünü savunmaktadırlar.  Bu görüşe göre de bu şiirler çok beğenildiği, güzel bulunduğu ve zihinlerde kolay kaldığı için bu isimle adlandırılmıştır. </a:t>
            </a:r>
          </a:p>
          <a:p>
            <a:pPr marL="0" indent="0">
              <a:buNone/>
            </a:pPr>
            <a:endParaRPr lang="tr-TR" sz="1800" cap="none" dirty="0" smtClean="0"/>
          </a:p>
        </p:txBody>
      </p:sp>
    </p:spTree>
    <p:extLst>
      <p:ext uri="{BB962C8B-B14F-4D97-AF65-F5344CB8AC3E}">
        <p14:creationId xmlns:p14="http://schemas.microsoft.com/office/powerpoint/2010/main" val="380603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0896" y="631581"/>
            <a:ext cx="10019836" cy="896774"/>
          </a:xfrm>
        </p:spPr>
        <p:txBody>
          <a:bodyPr/>
          <a:lstStyle/>
          <a:p>
            <a:r>
              <a:rPr lang="tr-TR" dirty="0" err="1" smtClean="0"/>
              <a:t>Mu’allakâlar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30896" y="1384664"/>
            <a:ext cx="10960361" cy="4741816"/>
          </a:xfrm>
        </p:spPr>
        <p:txBody>
          <a:bodyPr>
            <a:noAutofit/>
          </a:bodyPr>
          <a:lstStyle/>
          <a:p>
            <a:pPr algn="just"/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Hammâd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Râviye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ismi kullanmıştır. Bu şiirler için 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Kasâ’idu’l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-meşhura (meşhur kasideler) ya da es-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Seb’u’l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meşhûrât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(yedi meşhurlar) adlarını zikretmiştir. Hangi şairlerin bu eserde zikredilmesi gerektiği hususunda farklı görüşler de vardır. Ancak biz genel olarak yer alan isimleri şu şekilde belirtebiliriz:</a:t>
            </a:r>
          </a:p>
          <a:p>
            <a:pPr marL="400050" indent="-400050" algn="just">
              <a:spcBef>
                <a:spcPts val="0"/>
              </a:spcBef>
              <a:buFont typeface="+mj-lt"/>
              <a:buAutoNum type="romanLcPeriod"/>
            </a:pP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İmru’u’l-Kays, </a:t>
            </a:r>
          </a:p>
          <a:p>
            <a:pPr marL="400050" indent="-400050" algn="just">
              <a:spcBef>
                <a:spcPts val="0"/>
              </a:spcBef>
              <a:buFont typeface="+mj-lt"/>
              <a:buAutoNum type="romanLcPeriod"/>
            </a:pP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Zuheyr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Ebî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Sulmâ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400050" algn="just">
              <a:spcBef>
                <a:spcPts val="0"/>
              </a:spcBef>
              <a:buFont typeface="+mj-lt"/>
              <a:buAutoNum type="romanLcPeriod"/>
            </a:pP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Tarafa b. El-’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400050" algn="just">
              <a:spcBef>
                <a:spcPts val="0"/>
              </a:spcBef>
              <a:buFont typeface="+mj-lt"/>
              <a:buAutoNum type="romanLcPeriod"/>
            </a:pP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Şezdâd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400050" algn="just">
              <a:spcBef>
                <a:spcPts val="0"/>
              </a:spcBef>
              <a:buFont typeface="+mj-lt"/>
              <a:buAutoNum type="romanLcPeriod"/>
            </a:pP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Amr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Kulsûm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400050" algn="just">
              <a:spcBef>
                <a:spcPts val="0"/>
              </a:spcBef>
              <a:buFont typeface="+mj-lt"/>
              <a:buAutoNum type="romanLcPeriod"/>
            </a:pP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Lebîd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Rebîa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400050" algn="just">
              <a:spcBef>
                <a:spcPts val="0"/>
              </a:spcBef>
              <a:buFont typeface="+mj-lt"/>
              <a:buAutoNum type="romanLcPeriod"/>
            </a:pP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Hâris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Hillize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1800" cap="none" dirty="0" smtClean="0"/>
          </a:p>
        </p:txBody>
      </p:sp>
    </p:spTree>
    <p:extLst>
      <p:ext uri="{BB962C8B-B14F-4D97-AF65-F5344CB8AC3E}">
        <p14:creationId xmlns:p14="http://schemas.microsoft.com/office/powerpoint/2010/main" val="372049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313509"/>
            <a:ext cx="10363825" cy="1097281"/>
          </a:xfrm>
        </p:spPr>
        <p:txBody>
          <a:bodyPr/>
          <a:lstStyle/>
          <a:p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Mufaddaliyyât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Mufaddal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Dabbî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öl. 794)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7683" y="1306287"/>
            <a:ext cx="10659917" cy="43804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Mufaddaliyyât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ed-Dabbî’nin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Halife el-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Mansûr’un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teşvikiyle seçme şiirleri derlediği bir şiir antolojisidir. 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eserde müellif, kaybolmaması için az şiir söyleyen seçkin şairlerin şiirlerini toplamıştır.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düzene uymamıştır. Şairleri ve şiirleri öğrencisine ders verirken konu aldığı şekilde eserde derlemiştir. </a:t>
            </a:r>
          </a:p>
          <a:p>
            <a:pPr algn="just"/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Derlediği şiirlerin Arap şiirlerinin en güzel kasideleri arasından seçilmiş olması, seçilen kasidelerin bir parça şeklinde değil de bir bütün olarak yer alması, çoğunun </a:t>
            </a:r>
            <a:r>
              <a:rPr lang="tr-TR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câhiliye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döneminde yaşamış şairlere ait olması bu eseri Arap edebiyatında seçkin bir yere taşımıştır.</a:t>
            </a:r>
          </a:p>
          <a:p>
            <a:pPr algn="just"/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 </a:t>
            </a:r>
            <a:r>
              <a:rPr lang="tr-TR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şairin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kasidesi yer alır.  47 tanesi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câhili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dönem, 14 tanesi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muhadram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6 tanesi ise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islami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 şairlerine aittir.</a:t>
            </a:r>
          </a:p>
          <a:p>
            <a:pPr algn="just"/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9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463974" cy="1027403"/>
          </a:xfrm>
        </p:spPr>
        <p:txBody>
          <a:bodyPr>
            <a:normAutofit/>
          </a:bodyPr>
          <a:lstStyle/>
          <a:p>
            <a:r>
              <a:rPr lang="ar-KW" sz="4000" b="1" dirty="0" smtClean="0"/>
              <a:t>نقائض جرير و الفرزدق (أبو عبيدة)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2" y="1645920"/>
            <a:ext cx="7302763" cy="4493623"/>
          </a:xfrm>
        </p:spPr>
        <p:txBody>
          <a:bodyPr>
            <a:noAutofit/>
          </a:bodyPr>
          <a:lstStyle/>
          <a:p>
            <a:pPr algn="just"/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Ubeyde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telif edilen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Nakâ’idu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Cerîr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ve’l-Ferazdak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Emevi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dönemi şairlerinden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Cerîr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Ferazdak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nazîreler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şeklinde teati edilen ve esasını hicvin oluşturduğu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nakîdaları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içerir.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Eserde 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Cerîr’e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ait 62, el-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Ferazdak’a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ait 38 kaside yer almakta olup, diğer bazı şairlere ait kasideleri de içerir.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 üç cilt olarak 1905-1912 yılları arasında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Leiden’de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neşredilmiştir. Birinci ciltte İngilizce bir mukaddime yer almakta olup, üçüncü cildin tamamı ise fihristlere ayrılmıştır.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Bağdad’ta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üç cilt olarak basılmıştır.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KW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نقائض 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kelimesi (</a:t>
            </a:r>
            <a:r>
              <a:rPr lang="ar-KW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نقيضة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kelimesinin çoğuludur. </a:t>
            </a:r>
            <a:r>
              <a:rPr lang="ar-KW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نقيضة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 kelime anlamı olarak hiciv, karşıtlık, zıtlık demektir.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Ø£Ø¨Ù Ø¹Ø¨ÙØ¯Ø© ÙØ¹ÙØ± Ø¨Ù Ø§ÙÙØ«ÙÙ Ø§ÙØªÙÙÙ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36" y="1750423"/>
            <a:ext cx="3644537" cy="3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21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228842" cy="709749"/>
          </a:xfrm>
        </p:spPr>
        <p:txBody>
          <a:bodyPr/>
          <a:lstStyle/>
          <a:p>
            <a:r>
              <a:rPr lang="ar-KW" b="1" dirty="0" smtClean="0"/>
              <a:t>الأسمعيّات (الأسمعي)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18903" y="1319349"/>
            <a:ext cx="10123713" cy="4471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Esmaî’nin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derlediği ve eski Arap şiirlerini içeren bir antoloji kitabıdır.</a:t>
            </a:r>
          </a:p>
          <a:p>
            <a:pPr algn="just"/>
            <a:r>
              <a:rPr lang="tr-TR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d-Dabbî’nin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Mufaddaliyyât’ı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başlayan antoloji türünün bir devamı niteliğindedir.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Eski Arap şiirlerini intikal eden şekilleriyle koruması açısından önemli bir kaynaktır.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Divan sahibi şairlerin şiirlerini değil,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câhiliye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döneminde az fakat güzel şiir söyleyen şairlerin şiirlerini eserine almıştır.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Fazla tanınmayan şiirlerin kaybolmasını önlemiştir.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Cahiliye döneminde yaşamış 71 şaire ait 92 parça şiir toplanmıştır.</a:t>
            </a:r>
          </a:p>
          <a:p>
            <a:pPr algn="just"/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44’ü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câhili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14’ü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muhadram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6’sı ise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döneme ait olup, kitapta yer alan 7 eser hakkında kaynaklarda bilgi yoktur.</a:t>
            </a: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1902 yılında Leipzig’de, 1955 yılında ise orijinal nüshası tahkik edilerek bazı kısa açıklamalarla birlikte Kahire’de neşredilmiştir.</a:t>
            </a:r>
          </a:p>
          <a:p>
            <a:pPr algn="just"/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08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571" y="1867988"/>
            <a:ext cx="3879669" cy="1802675"/>
          </a:xfrm>
        </p:spPr>
        <p:txBody>
          <a:bodyPr>
            <a:normAutofit/>
          </a:bodyPr>
          <a:lstStyle/>
          <a:p>
            <a:r>
              <a:rPr lang="ar-KW" dirty="0" smtClean="0"/>
              <a:t>حماسة أبي تمّام</a:t>
            </a:r>
            <a:r>
              <a:rPr lang="tr-TR" dirty="0" smtClean="0"/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Hamâsetu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Ebî</a:t>
            </a:r>
            <a:r>
              <a:rPr lang="tr-T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Temmâm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206240" y="609600"/>
            <a:ext cx="7071985" cy="5438503"/>
          </a:xfrm>
        </p:spPr>
        <p:txBody>
          <a:bodyPr>
            <a:noAutofit/>
          </a:bodyPr>
          <a:lstStyle/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Horasan’dan dönerken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Hemedan’da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kış şartları sonucu mahsur kalmış, arkadaşının evinde bir dönem ikamet etmiştir. Bu sürede arkadaşının kütüphanesinden yararlanarak eski Arap şiirlerinin en seçkin örneklerini bu eserine toplamıştır.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Konularına göre tasnif etmiştir.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konuya da içeriğine göre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Bâbu’l-hamâse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Bâbu’l-edeb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 isimler vermiştir.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konuda şiir yer alır. </a:t>
            </a:r>
            <a:endParaRPr lang="tr-TR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640,650 yıllarından önce yaşamış 465 şaire ait 900’e yakın şiir bulunmaktadır.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önceki şiir mecmualarının konularına göre sınıflandırılmaması sebebiyle bu eser türünün ilk örneğidir. </a:t>
            </a:r>
          </a:p>
          <a:p>
            <a:pPr algn="just"/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Birçok şerhi ve baskısı mevcuttur. </a:t>
            </a:r>
            <a:r>
              <a:rPr lang="tr-TR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Almanca’ya</a:t>
            </a:r>
            <a:r>
              <a:rPr lang="tr-T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çevrilmiştir.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5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26572"/>
            <a:ext cx="11416937" cy="914400"/>
          </a:xfrm>
        </p:spPr>
        <p:txBody>
          <a:bodyPr>
            <a:normAutofit/>
          </a:bodyPr>
          <a:lstStyle/>
          <a:p>
            <a:r>
              <a:rPr lang="ar-K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الوحشيات (أبو تمّام)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84217" y="1672046"/>
            <a:ext cx="10202092" cy="4075611"/>
          </a:xfrm>
        </p:spPr>
        <p:txBody>
          <a:bodyPr>
            <a:noAutofit/>
          </a:bodyPr>
          <a:lstStyle/>
          <a:p>
            <a:pPr algn="just"/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El-</a:t>
            </a:r>
            <a:r>
              <a:rPr lang="tr-TR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Hamâsetu’s</a:t>
            </a:r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suğrâ</a:t>
            </a:r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adıyla da bilinen el-</a:t>
            </a:r>
            <a:r>
              <a:rPr lang="tr-TR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Vahşiyyât</a:t>
            </a:r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Temmâm’ın</a:t>
            </a:r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el-</a:t>
            </a:r>
            <a:r>
              <a:rPr lang="tr-TR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Hamâse</a:t>
            </a:r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adlı eserinden sonra aynı tarzda yazdığı bir diğer eseridir.</a:t>
            </a:r>
          </a:p>
          <a:p>
            <a:pPr algn="just"/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eserinde olduğu gibi bu eserinde de aynı sınıflandırmayı korumuş, 6. ve 8. bölümleri değiştirmiştir.</a:t>
            </a:r>
          </a:p>
          <a:p>
            <a:pPr algn="just"/>
            <a:r>
              <a:rPr lang="tr-TR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1910 yılında Beyrut’ta, 1929 ve 1963 yıllarında ise Kahire’de neşredilmiştir.</a:t>
            </a:r>
          </a:p>
          <a:p>
            <a:pPr algn="just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9533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743</TotalTime>
  <Words>1695</Words>
  <Application>Microsoft Office PowerPoint</Application>
  <PresentationFormat>Geniş ekran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Tw Cen MT</vt:lpstr>
      <vt:lpstr>Damla</vt:lpstr>
      <vt:lpstr>Şiir mecmuaları</vt:lpstr>
      <vt:lpstr>PowerPoint Sunusu</vt:lpstr>
      <vt:lpstr>Mu’allakâlar</vt:lpstr>
      <vt:lpstr>Mu’allakâlar</vt:lpstr>
      <vt:lpstr>el-Mufaddaliyyât (el-Mufaddal Dabbî – öl. 794)</vt:lpstr>
      <vt:lpstr>نقائض جرير و الفرزدق (أبو عبيدة)</vt:lpstr>
      <vt:lpstr>الأسمعيّات (الأسمعي)</vt:lpstr>
      <vt:lpstr>حماسة أبي تمّام (Hamâsetu Ebî Temmâm)</vt:lpstr>
      <vt:lpstr>الوحشيات (أبو تمّام)</vt:lpstr>
      <vt:lpstr>نقائض جرير و الأخطل (أبو تمّام)</vt:lpstr>
      <vt:lpstr>حماسة البحتري  (البحتري)</vt:lpstr>
      <vt:lpstr> البحتري  </vt:lpstr>
      <vt:lpstr>جمهرة أشعار العرب (القريشي)</vt:lpstr>
      <vt:lpstr>أشعار الشعراء الستة الجاهليين (الأعلم الشنتمري)</vt:lpstr>
      <vt:lpstr>مختارات البارودي (البارودي)</vt:lpstr>
      <vt:lpstr>شعر الخوارج (احسان عبّاس)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Şiir mecmuaları</dc:title>
  <dc:creator>zuhal kazar</dc:creator>
  <cp:lastModifiedBy>zuhal kazar</cp:lastModifiedBy>
  <cp:revision>43</cp:revision>
  <dcterms:created xsi:type="dcterms:W3CDTF">2019-03-16T09:33:31Z</dcterms:created>
  <dcterms:modified xsi:type="dcterms:W3CDTF">2019-03-17T16:59:37Z</dcterms:modified>
</cp:coreProperties>
</file>