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5" r:id="rId9"/>
    <p:sldId id="267" r:id="rId10"/>
    <p:sldId id="268" r:id="rId11"/>
    <p:sldId id="269" r:id="rId12"/>
    <p:sldId id="337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5501" autoAdjust="0"/>
  </p:normalViewPr>
  <p:slideViewPr>
    <p:cSldViewPr snapToGrid="0">
      <p:cViewPr varScale="1">
        <p:scale>
          <a:sx n="74" d="100"/>
          <a:sy n="74" d="100"/>
        </p:scale>
        <p:origin x="-57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1EC91D-288F-463E-8760-5EC464DB5E2B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9E81C-41FA-48CE-B578-5CFEB02258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4614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2292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1393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458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5289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4776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3134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14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0096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0504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5142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8889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94643-5151-4422-B7F1-5F3E2C0CDEBF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7514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Polymer </a:t>
            </a:r>
            <a:r>
              <a:rPr lang="tr-TR" dirty="0" err="1" smtClean="0"/>
              <a:t>Technology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4000" dirty="0" err="1" smtClean="0"/>
              <a:t>Chapter</a:t>
            </a:r>
            <a:r>
              <a:rPr lang="tr-TR" sz="4000" dirty="0" smtClean="0"/>
              <a:t> 7</a:t>
            </a:r>
            <a:endParaRPr lang="tr-TR" sz="4000" dirty="0" smtClean="0"/>
          </a:p>
          <a:p>
            <a:r>
              <a:rPr lang="en-US" sz="4000" dirty="0"/>
              <a:t>Solid-State Properties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83880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Solid-State </a:t>
            </a:r>
            <a:r>
              <a:rPr lang="en-US" dirty="0" smtClean="0"/>
              <a:t>Properties</a:t>
            </a:r>
            <a:r>
              <a:rPr lang="tr-TR" dirty="0"/>
              <a:t/>
            </a:r>
            <a:br>
              <a:rPr lang="tr-TR" dirty="0"/>
            </a:br>
            <a:r>
              <a:rPr lang="tr-TR" sz="2700" dirty="0" err="1">
                <a:solidFill>
                  <a:srgbClr val="FF0000"/>
                </a:solidFill>
              </a:rPr>
              <a:t>The</a:t>
            </a:r>
            <a:r>
              <a:rPr lang="tr-TR" sz="2700" dirty="0">
                <a:solidFill>
                  <a:srgbClr val="FF0000"/>
                </a:solidFill>
              </a:rPr>
              <a:t> </a:t>
            </a:r>
            <a:r>
              <a:rPr lang="tr-TR" sz="2700" dirty="0" err="1">
                <a:solidFill>
                  <a:srgbClr val="FF0000"/>
                </a:solidFill>
              </a:rPr>
              <a:t>Crystalline</a:t>
            </a:r>
            <a:r>
              <a:rPr lang="tr-TR" sz="2700" dirty="0">
                <a:solidFill>
                  <a:srgbClr val="FF0000"/>
                </a:solidFill>
              </a:rPr>
              <a:t> </a:t>
            </a:r>
            <a:r>
              <a:rPr lang="tr-TR" sz="2700" dirty="0" err="1">
                <a:solidFill>
                  <a:srgbClr val="FF0000"/>
                </a:solidFill>
              </a:rPr>
              <a:t>State</a:t>
            </a:r>
            <a:r>
              <a:rPr lang="tr-TR" sz="2700" dirty="0">
                <a:solidFill>
                  <a:srgbClr val="FF0000"/>
                </a:solidFill>
              </a:rPr>
              <a:t/>
            </a:r>
            <a:br>
              <a:rPr lang="tr-TR" sz="2700" dirty="0">
                <a:solidFill>
                  <a:srgbClr val="FF0000"/>
                </a:solidFill>
              </a:rPr>
            </a:br>
            <a:r>
              <a:rPr lang="tr-TR" sz="2700" dirty="0">
                <a:solidFill>
                  <a:srgbClr val="FF0000"/>
                </a:solidFill>
              </a:rPr>
              <a:t>Ordering of </a:t>
            </a:r>
            <a:r>
              <a:rPr lang="tr-TR" sz="2700" dirty="0" err="1">
                <a:solidFill>
                  <a:srgbClr val="FF0000"/>
                </a:solidFill>
              </a:rPr>
              <a:t>Polymer</a:t>
            </a:r>
            <a:r>
              <a:rPr lang="tr-TR" sz="2700" dirty="0">
                <a:solidFill>
                  <a:srgbClr val="FF0000"/>
                </a:solidFill>
              </a:rPr>
              <a:t> </a:t>
            </a:r>
            <a:r>
              <a:rPr lang="tr-TR" sz="2700" dirty="0" err="1">
                <a:solidFill>
                  <a:srgbClr val="FF0000"/>
                </a:solidFill>
              </a:rPr>
              <a:t>Chains</a:t>
            </a:r>
            <a:endParaRPr lang="tr-TR" sz="27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8953499" cy="4351338"/>
          </a:xfrm>
        </p:spPr>
        <p:txBody>
          <a:bodyPr>
            <a:noAutofit/>
          </a:bodyPr>
          <a:lstStyle/>
          <a:p>
            <a:r>
              <a:rPr lang="tr-TR" sz="2400" dirty="0" smtClean="0"/>
              <a:t>H</a:t>
            </a:r>
            <a:r>
              <a:rPr lang="en-US" sz="2400" dirty="0" err="1" smtClean="0"/>
              <a:t>igh</a:t>
            </a:r>
            <a:r>
              <a:rPr lang="en-US" sz="2400" dirty="0" smtClean="0"/>
              <a:t> </a:t>
            </a:r>
            <a:r>
              <a:rPr lang="en-US" sz="2400" dirty="0"/>
              <a:t>thermal energy </a:t>
            </a:r>
            <a:r>
              <a:rPr lang="tr-TR" sz="2400" dirty="0" smtClean="0"/>
              <a:t>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plastics</a:t>
            </a:r>
            <a:r>
              <a:rPr lang="tr-TR" sz="2400" dirty="0" smtClean="0"/>
              <a:t> </a:t>
            </a:r>
            <a:r>
              <a:rPr lang="en-US" sz="2400" dirty="0" smtClean="0"/>
              <a:t>favors </a:t>
            </a:r>
            <a:r>
              <a:rPr lang="en-US" sz="2400" dirty="0"/>
              <a:t>a large number of conformations in the </a:t>
            </a:r>
            <a:r>
              <a:rPr lang="en-US" sz="2400" dirty="0" smtClean="0"/>
              <a:t>m</a:t>
            </a:r>
            <a:r>
              <a:rPr lang="tr-TR" sz="2400" dirty="0" err="1" smtClean="0"/>
              <a:t>olten</a:t>
            </a:r>
            <a:r>
              <a:rPr lang="tr-TR" sz="2400" dirty="0" smtClean="0"/>
              <a:t> </a:t>
            </a:r>
            <a:r>
              <a:rPr lang="tr-TR" sz="2400" dirty="0" err="1" smtClean="0"/>
              <a:t>state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r>
              <a:rPr lang="en-US" sz="2400" dirty="0" smtClean="0"/>
              <a:t>As </a:t>
            </a:r>
            <a:r>
              <a:rPr lang="en-US" sz="2400" dirty="0"/>
              <a:t>the </a:t>
            </a:r>
            <a:r>
              <a:rPr lang="en-US" sz="2400" dirty="0" smtClean="0"/>
              <a:t>m</a:t>
            </a:r>
            <a:r>
              <a:rPr lang="tr-TR" sz="2400" dirty="0" smtClean="0"/>
              <a:t>o</a:t>
            </a:r>
            <a:r>
              <a:rPr lang="en-US" sz="2400" dirty="0" err="1" smtClean="0"/>
              <a:t>lt</a:t>
            </a:r>
            <a:r>
              <a:rPr lang="tr-TR" sz="2400" dirty="0" smtClean="0"/>
              <a:t>en form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plastics</a:t>
            </a:r>
            <a:r>
              <a:rPr lang="en-US" sz="2400" dirty="0" smtClean="0"/>
              <a:t> </a:t>
            </a:r>
            <a:r>
              <a:rPr lang="en-US" sz="2400" dirty="0"/>
              <a:t>is cooled, the lower-energy conformations are favored, and chains are free to organize into lamellar </a:t>
            </a:r>
            <a:r>
              <a:rPr lang="en-US" sz="2400" dirty="0" smtClean="0"/>
              <a:t>structure</a:t>
            </a:r>
            <a:r>
              <a:rPr lang="tr-TR" sz="2400" dirty="0" smtClean="0"/>
              <a:t> as </a:t>
            </a:r>
            <a:r>
              <a:rPr lang="tr-TR" sz="2400" dirty="0" err="1" smtClean="0"/>
              <a:t>stated</a:t>
            </a:r>
            <a:r>
              <a:rPr lang="tr-TR" sz="2400" dirty="0" smtClean="0"/>
              <a:t> </a:t>
            </a:r>
            <a:r>
              <a:rPr lang="tr-TR" sz="2400" dirty="0" err="1" smtClean="0"/>
              <a:t>before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r>
              <a:rPr lang="tr-TR" sz="2400" dirty="0" err="1" smtClean="0"/>
              <a:t>Most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times</a:t>
            </a:r>
            <a:r>
              <a:rPr lang="en-US" sz="2400" dirty="0" smtClean="0"/>
              <a:t>, </a:t>
            </a:r>
            <a:r>
              <a:rPr lang="en-US" sz="2400" dirty="0"/>
              <a:t>the lowest-energy conformation </a:t>
            </a:r>
            <a:r>
              <a:rPr lang="tr-TR" sz="2400" dirty="0" err="1" smtClean="0"/>
              <a:t>for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plastics</a:t>
            </a:r>
            <a:r>
              <a:rPr lang="tr-TR" sz="2400" dirty="0" smtClean="0"/>
              <a:t> </a:t>
            </a:r>
            <a:r>
              <a:rPr lang="en-US" sz="2400" dirty="0" smtClean="0"/>
              <a:t>is </a:t>
            </a:r>
            <a:r>
              <a:rPr lang="en-US" sz="2400" dirty="0"/>
              <a:t>the extended chain </a:t>
            </a:r>
            <a:r>
              <a:rPr lang="tr-TR" sz="2400" dirty="0" smtClean="0"/>
              <a:t>c</a:t>
            </a:r>
            <a:r>
              <a:rPr lang="en-US" sz="2400" dirty="0" err="1" smtClean="0"/>
              <a:t>onformation</a:t>
            </a:r>
            <a:r>
              <a:rPr lang="tr-TR" sz="2400" dirty="0" smtClean="0"/>
              <a:t> as </a:t>
            </a:r>
            <a:r>
              <a:rPr lang="tr-TR" sz="2400" dirty="0" err="1" smtClean="0"/>
              <a:t>shown</a:t>
            </a:r>
            <a:r>
              <a:rPr lang="tr-TR" sz="2400" dirty="0" smtClean="0"/>
              <a:t> in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figure</a:t>
            </a:r>
            <a:r>
              <a:rPr lang="tr-TR" sz="2400" dirty="0" smtClean="0"/>
              <a:t> on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right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r>
              <a:rPr lang="tr-TR" sz="2400" dirty="0" err="1" smtClean="0"/>
              <a:t>Examples</a:t>
            </a:r>
            <a:r>
              <a:rPr lang="tr-TR" sz="2400" dirty="0" smtClean="0"/>
              <a:t> </a:t>
            </a:r>
            <a:r>
              <a:rPr lang="tr-TR" sz="2400" dirty="0" err="1" smtClean="0"/>
              <a:t>for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plastics</a:t>
            </a:r>
            <a:r>
              <a:rPr lang="en-US" sz="2400" dirty="0" smtClean="0"/>
              <a:t> </a:t>
            </a:r>
            <a:r>
              <a:rPr lang="en-US" sz="2400" dirty="0"/>
              <a:t>include polyethylene, </a:t>
            </a:r>
            <a:r>
              <a:rPr lang="en-US" sz="2400" dirty="0" err="1"/>
              <a:t>syndiotactic</a:t>
            </a:r>
            <a:r>
              <a:rPr lang="en-US" sz="2400" dirty="0"/>
              <a:t> vinyl </a:t>
            </a:r>
            <a:r>
              <a:rPr lang="en-US" sz="2400" dirty="0" smtClean="0"/>
              <a:t>polymers</a:t>
            </a:r>
            <a:r>
              <a:rPr lang="tr-TR" sz="2400" dirty="0" smtClean="0"/>
              <a:t>, </a:t>
            </a:r>
            <a:r>
              <a:rPr lang="en-US" sz="2400" dirty="0" smtClean="0"/>
              <a:t>poly(vinyl </a:t>
            </a:r>
            <a:r>
              <a:rPr lang="en-US" sz="2400" dirty="0"/>
              <a:t>alcohol) and nylons. </a:t>
            </a:r>
            <a:endParaRPr lang="tr-TR" sz="2400" dirty="0" smtClean="0"/>
          </a:p>
          <a:p>
            <a:r>
              <a:rPr lang="tr-TR" sz="2400" dirty="0" smtClean="0"/>
              <a:t>P</a:t>
            </a:r>
            <a:r>
              <a:rPr lang="en-US" sz="2400" dirty="0" err="1" smtClean="0"/>
              <a:t>olymers</a:t>
            </a:r>
            <a:r>
              <a:rPr lang="en-US" sz="2400" dirty="0" smtClean="0"/>
              <a:t> </a:t>
            </a:r>
            <a:r>
              <a:rPr lang="en-US" sz="2400" dirty="0"/>
              <a:t>with larger substituent groups, </a:t>
            </a:r>
            <a:r>
              <a:rPr lang="tr-TR" sz="2400" dirty="0" err="1" smtClean="0"/>
              <a:t>like</a:t>
            </a:r>
            <a:r>
              <a:rPr lang="tr-TR" sz="2400" dirty="0" smtClean="0"/>
              <a:t> </a:t>
            </a:r>
            <a:r>
              <a:rPr lang="en-US" sz="2400" dirty="0" smtClean="0"/>
              <a:t>polypropylene</a:t>
            </a:r>
            <a:r>
              <a:rPr lang="en-US" sz="2400" dirty="0"/>
              <a:t>, for most isotactic </a:t>
            </a:r>
            <a:r>
              <a:rPr lang="en-US" sz="2400" dirty="0" smtClean="0"/>
              <a:t>polymers</a:t>
            </a:r>
            <a:r>
              <a:rPr lang="tr-TR" sz="2400" dirty="0" smtClean="0"/>
              <a:t> </a:t>
            </a:r>
            <a:r>
              <a:rPr lang="en-US" sz="2400" dirty="0" smtClean="0"/>
              <a:t>and </a:t>
            </a:r>
            <a:r>
              <a:rPr lang="en-US" sz="2400" dirty="0" err="1" smtClean="0"/>
              <a:t>polyisobutylene</a:t>
            </a:r>
            <a:r>
              <a:rPr lang="en-US" sz="2400" dirty="0"/>
              <a:t>, the lowest-energy conformation is a helix of some preferred </a:t>
            </a:r>
            <a:r>
              <a:rPr lang="en-US" sz="2400" dirty="0" smtClean="0"/>
              <a:t>geometry. </a:t>
            </a:r>
            <a:endParaRPr lang="tr-TR" sz="24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1700" y="1971474"/>
            <a:ext cx="2400300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5574" y="4922546"/>
            <a:ext cx="1455715" cy="1414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975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Solid-State </a:t>
            </a:r>
            <a:r>
              <a:rPr lang="en-US" dirty="0" smtClean="0"/>
              <a:t>Properties</a:t>
            </a:r>
            <a:r>
              <a:rPr lang="tr-TR" dirty="0"/>
              <a:t/>
            </a:r>
            <a:br>
              <a:rPr lang="tr-TR" dirty="0"/>
            </a:br>
            <a:r>
              <a:rPr lang="tr-TR" sz="2700" dirty="0" err="1">
                <a:solidFill>
                  <a:srgbClr val="FF0000"/>
                </a:solidFill>
              </a:rPr>
              <a:t>The</a:t>
            </a:r>
            <a:r>
              <a:rPr lang="tr-TR" sz="2700" dirty="0">
                <a:solidFill>
                  <a:srgbClr val="FF0000"/>
                </a:solidFill>
              </a:rPr>
              <a:t> </a:t>
            </a:r>
            <a:r>
              <a:rPr lang="tr-TR" sz="2700" dirty="0" err="1">
                <a:solidFill>
                  <a:srgbClr val="FF0000"/>
                </a:solidFill>
              </a:rPr>
              <a:t>Crystalline</a:t>
            </a:r>
            <a:r>
              <a:rPr lang="tr-TR" sz="2700" dirty="0">
                <a:solidFill>
                  <a:srgbClr val="FF0000"/>
                </a:solidFill>
              </a:rPr>
              <a:t> </a:t>
            </a:r>
            <a:r>
              <a:rPr lang="tr-TR" sz="2700" dirty="0" err="1">
                <a:solidFill>
                  <a:srgbClr val="FF0000"/>
                </a:solidFill>
              </a:rPr>
              <a:t>State</a:t>
            </a:r>
            <a:r>
              <a:rPr lang="tr-TR" sz="2700" dirty="0">
                <a:solidFill>
                  <a:srgbClr val="FF0000"/>
                </a:solidFill>
              </a:rPr>
              <a:t/>
            </a:r>
            <a:br>
              <a:rPr lang="tr-TR" sz="2700" dirty="0">
                <a:solidFill>
                  <a:srgbClr val="FF0000"/>
                </a:solidFill>
              </a:rPr>
            </a:br>
            <a:r>
              <a:rPr lang="tr-TR" sz="2700" dirty="0">
                <a:solidFill>
                  <a:srgbClr val="FF0000"/>
                </a:solidFill>
              </a:rPr>
              <a:t>Ordering of </a:t>
            </a:r>
            <a:r>
              <a:rPr lang="tr-TR" sz="2700" dirty="0" err="1">
                <a:solidFill>
                  <a:srgbClr val="FF0000"/>
                </a:solidFill>
              </a:rPr>
              <a:t>Polymer</a:t>
            </a:r>
            <a:r>
              <a:rPr lang="tr-TR" sz="2700" dirty="0">
                <a:solidFill>
                  <a:srgbClr val="FF0000"/>
                </a:solidFill>
              </a:rPr>
              <a:t> </a:t>
            </a:r>
            <a:r>
              <a:rPr lang="tr-TR" sz="2700" dirty="0" err="1">
                <a:solidFill>
                  <a:srgbClr val="FF0000"/>
                </a:solidFill>
              </a:rPr>
              <a:t>Chains</a:t>
            </a:r>
            <a:endParaRPr lang="tr-TR" sz="27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877141"/>
            <a:ext cx="10701271" cy="4351338"/>
          </a:xfrm>
        </p:spPr>
        <p:txBody>
          <a:bodyPr>
            <a:noAutofit/>
          </a:bodyPr>
          <a:lstStyle/>
          <a:p>
            <a:r>
              <a:rPr lang="en-US" sz="2400" dirty="0" smtClean="0"/>
              <a:t>Plastics crystallized from the molten state of the polymer or from concentrated solution of the polymer, crystallites can organize into larger spherical structures called </a:t>
            </a:r>
            <a:r>
              <a:rPr lang="en-US" sz="2400" dirty="0" err="1" smtClean="0"/>
              <a:t>spherulites</a:t>
            </a:r>
            <a:r>
              <a:rPr lang="en-US" sz="2400" dirty="0" smtClean="0"/>
              <a:t>. </a:t>
            </a:r>
          </a:p>
          <a:p>
            <a:r>
              <a:rPr lang="en-US" sz="2400" dirty="0" smtClean="0"/>
              <a:t>Each </a:t>
            </a:r>
            <a:r>
              <a:rPr lang="en-US" sz="2400" dirty="0" err="1" smtClean="0"/>
              <a:t>spherulite</a:t>
            </a:r>
            <a:r>
              <a:rPr lang="en-US" sz="2400" dirty="0" smtClean="0"/>
              <a:t> of the crystalline </a:t>
            </a:r>
            <a:r>
              <a:rPr lang="en-US" sz="2400" dirty="0" smtClean="0"/>
              <a:t>includes</a:t>
            </a:r>
            <a:r>
              <a:rPr lang="en-US" sz="2400" dirty="0" smtClean="0"/>
              <a:t> arrays of lamellar crystallites that are typically oriented with the chain axis perpendicular to the radial direction of the </a:t>
            </a:r>
            <a:r>
              <a:rPr lang="en-US" sz="2400" dirty="0" err="1" smtClean="0"/>
              <a:t>spherulite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No polymer has 100% crystalline structure</a:t>
            </a:r>
          </a:p>
          <a:p>
            <a:r>
              <a:rPr lang="en-US" sz="2400" dirty="0" smtClean="0"/>
              <a:t>The most crystalline polymers such as high-density polyethylene have lattice defect regions among the </a:t>
            </a:r>
            <a:r>
              <a:rPr lang="en-US" sz="2400" dirty="0" err="1" smtClean="0"/>
              <a:t>spherulite</a:t>
            </a:r>
            <a:r>
              <a:rPr lang="en-US" sz="2400" dirty="0" smtClean="0"/>
              <a:t>, including unordered, amorphous material. </a:t>
            </a:r>
          </a:p>
          <a:p>
            <a:r>
              <a:rPr lang="en-US" sz="2400" dirty="0" smtClean="0"/>
              <a:t>Therefor</a:t>
            </a:r>
            <a:r>
              <a:rPr lang="tr-TR" sz="2400" dirty="0"/>
              <a:t>e</a:t>
            </a:r>
            <a:r>
              <a:rPr lang="en-US" sz="2400" dirty="0" smtClean="0"/>
              <a:t>, </a:t>
            </a:r>
            <a:r>
              <a:rPr lang="en-US" sz="2400" dirty="0" err="1" smtClean="0"/>
              <a:t>semicrystalline</a:t>
            </a:r>
            <a:r>
              <a:rPr lang="en-US" sz="2400" dirty="0" smtClean="0"/>
              <a:t> polymers may illustrate both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glass</a:t>
            </a:r>
            <a:r>
              <a:rPr lang="tr-TR" sz="2400" dirty="0" smtClean="0"/>
              <a:t> </a:t>
            </a:r>
            <a:r>
              <a:rPr lang="tr-TR" sz="2400" dirty="0" err="1" smtClean="0"/>
              <a:t>transition</a:t>
            </a:r>
            <a:r>
              <a:rPr lang="tr-TR" sz="2400" dirty="0" smtClean="0"/>
              <a:t> </a:t>
            </a:r>
            <a:r>
              <a:rPr lang="tr-TR" sz="2400" dirty="0" err="1" smtClean="0"/>
              <a:t>temperature</a:t>
            </a:r>
            <a:r>
              <a:rPr lang="tr-TR" sz="2400" dirty="0" smtClean="0"/>
              <a:t>,</a:t>
            </a:r>
            <a:r>
              <a:rPr lang="en-US" sz="2400" dirty="0" smtClean="0"/>
              <a:t> corresponding to long-range segmental motions in the amorphous regions </a:t>
            </a:r>
            <a:r>
              <a:rPr lang="tr-TR" sz="2400" dirty="0" smtClean="0"/>
              <a:t>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plastics</a:t>
            </a:r>
            <a:r>
              <a:rPr lang="tr-TR" sz="2400" dirty="0" smtClean="0"/>
              <a:t>, </a:t>
            </a:r>
            <a:r>
              <a:rPr lang="en-US" sz="2400" dirty="0" smtClean="0"/>
              <a:t>and a crystalline-melting temperature, at which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crystallites are destroyed </a:t>
            </a:r>
            <a:r>
              <a:rPr lang="tr-TR" sz="2400" dirty="0" err="1" smtClean="0"/>
              <a:t>within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macromolecules</a:t>
            </a:r>
            <a:r>
              <a:rPr lang="en-US" sz="2400" dirty="0" smtClean="0"/>
              <a:t>. </a:t>
            </a:r>
          </a:p>
          <a:p>
            <a:pPr marL="0" indent="0">
              <a:buNone/>
            </a:pP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62070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 smtClean="0"/>
              <a:t>References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Robert O. </a:t>
            </a:r>
            <a:r>
              <a:rPr lang="tr-TR" dirty="0" err="1" smtClean="0"/>
              <a:t>Ebewele</a:t>
            </a:r>
            <a:r>
              <a:rPr lang="tr-TR" dirty="0" smtClean="0"/>
              <a:t>, «</a:t>
            </a:r>
            <a:r>
              <a:rPr lang="tr-TR" dirty="0"/>
              <a:t>POLYMER SCIENCE AND TECHNOLOGY», CRC </a:t>
            </a:r>
            <a:r>
              <a:rPr lang="tr-TR" dirty="0" err="1" smtClean="0"/>
              <a:t>Press</a:t>
            </a:r>
            <a:r>
              <a:rPr lang="tr-TR" dirty="0" smtClean="0"/>
              <a:t>, 2000.</a:t>
            </a:r>
          </a:p>
          <a:p>
            <a:r>
              <a:rPr lang="en-US" dirty="0"/>
              <a:t>Fried, Joel </a:t>
            </a:r>
            <a:r>
              <a:rPr lang="en-US" dirty="0" smtClean="0"/>
              <a:t>R.</a:t>
            </a:r>
            <a:r>
              <a:rPr lang="tr-TR" dirty="0" smtClean="0"/>
              <a:t>, «</a:t>
            </a:r>
            <a:r>
              <a:rPr lang="en-US" dirty="0" smtClean="0"/>
              <a:t>Polymer </a:t>
            </a:r>
            <a:r>
              <a:rPr lang="en-US" dirty="0"/>
              <a:t>science and </a:t>
            </a:r>
            <a:r>
              <a:rPr lang="en-US" dirty="0" smtClean="0"/>
              <a:t>technology</a:t>
            </a:r>
            <a:r>
              <a:rPr lang="tr-TR" dirty="0" smtClean="0"/>
              <a:t>», </a:t>
            </a:r>
            <a:r>
              <a:rPr lang="tr-TR" dirty="0" err="1" smtClean="0"/>
              <a:t>Prentice</a:t>
            </a:r>
            <a:r>
              <a:rPr lang="tr-TR" dirty="0" smtClean="0"/>
              <a:t> </a:t>
            </a:r>
            <a:r>
              <a:rPr lang="tr-TR" dirty="0" err="1" smtClean="0"/>
              <a:t>Hall</a:t>
            </a:r>
            <a:r>
              <a:rPr lang="tr-TR" dirty="0" smtClean="0"/>
              <a:t>, </a:t>
            </a:r>
            <a:r>
              <a:rPr lang="en-US" dirty="0" smtClean="0"/>
              <a:t>Third edition</a:t>
            </a:r>
            <a:r>
              <a:rPr lang="tr-TR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7579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Solid-State Properties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400" dirty="0" err="1" smtClean="0"/>
              <a:t>Most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en-US" sz="2400" dirty="0" smtClean="0"/>
              <a:t> </a:t>
            </a:r>
            <a:r>
              <a:rPr lang="en-US" sz="2400" dirty="0"/>
              <a:t>commercial polymers, </a:t>
            </a:r>
            <a:r>
              <a:rPr lang="tr-TR" sz="2400" dirty="0" err="1" smtClean="0"/>
              <a:t>especially</a:t>
            </a:r>
            <a:r>
              <a:rPr lang="en-US" sz="2400" dirty="0" smtClean="0"/>
              <a:t> </a:t>
            </a:r>
            <a:r>
              <a:rPr lang="en-US" sz="2400" dirty="0" err="1" smtClean="0"/>
              <a:t>polyolefins</a:t>
            </a:r>
            <a:r>
              <a:rPr lang="tr-TR" sz="2400" dirty="0" smtClean="0"/>
              <a:t> </a:t>
            </a:r>
            <a:r>
              <a:rPr lang="tr-TR" sz="2400" dirty="0" err="1" smtClean="0"/>
              <a:t>such</a:t>
            </a:r>
            <a:r>
              <a:rPr lang="tr-TR" sz="2400" dirty="0" smtClean="0"/>
              <a:t> as </a:t>
            </a:r>
            <a:r>
              <a:rPr lang="tr-TR" sz="2400" dirty="0" err="1" smtClean="0"/>
              <a:t>polyethylene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polypropylene</a:t>
            </a:r>
            <a:r>
              <a:rPr lang="en-US" sz="2400" dirty="0" smtClean="0"/>
              <a:t>, </a:t>
            </a:r>
            <a:r>
              <a:rPr lang="en-US" sz="2400" dirty="0"/>
              <a:t>are highly crystalline </a:t>
            </a:r>
            <a:r>
              <a:rPr lang="en-US" sz="2400" dirty="0" smtClean="0"/>
              <a:t>materials</a:t>
            </a:r>
            <a:r>
              <a:rPr lang="tr-TR" sz="2400" dirty="0" smtClean="0"/>
              <a:t>.</a:t>
            </a:r>
          </a:p>
          <a:p>
            <a:r>
              <a:rPr lang="tr-TR" sz="2400" dirty="0">
                <a:solidFill>
                  <a:srgbClr val="0070C0"/>
                </a:solidFill>
              </a:rPr>
              <a:t>S</a:t>
            </a:r>
            <a:r>
              <a:rPr lang="en-US" sz="2400" dirty="0" smtClean="0">
                <a:solidFill>
                  <a:srgbClr val="0070C0"/>
                </a:solidFill>
              </a:rPr>
              <a:t>ingle </a:t>
            </a:r>
            <a:r>
              <a:rPr lang="en-US" sz="2400" dirty="0">
                <a:solidFill>
                  <a:srgbClr val="0070C0"/>
                </a:solidFill>
              </a:rPr>
              <a:t>crystals of some </a:t>
            </a:r>
            <a:r>
              <a:rPr lang="tr-TR" sz="2400" dirty="0" err="1" smtClean="0">
                <a:solidFill>
                  <a:srgbClr val="0070C0"/>
                </a:solidFill>
              </a:rPr>
              <a:t>commercial</a:t>
            </a:r>
            <a:r>
              <a:rPr lang="tr-TR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p</a:t>
            </a:r>
            <a:r>
              <a:rPr lang="tr-TR" sz="2400" dirty="0" err="1" smtClean="0">
                <a:solidFill>
                  <a:srgbClr val="0070C0"/>
                </a:solidFill>
              </a:rPr>
              <a:t>lastics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tr-TR" sz="2400" dirty="0" err="1" smtClean="0">
                <a:solidFill>
                  <a:srgbClr val="0070C0"/>
                </a:solidFill>
              </a:rPr>
              <a:t>like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>
                <a:solidFill>
                  <a:srgbClr val="0070C0"/>
                </a:solidFill>
              </a:rPr>
              <a:t>polyethylene can be </a:t>
            </a:r>
            <a:r>
              <a:rPr lang="tr-TR" sz="2400" dirty="0" err="1" smtClean="0">
                <a:solidFill>
                  <a:srgbClr val="0070C0"/>
                </a:solidFill>
              </a:rPr>
              <a:t>synthesized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>
                <a:solidFill>
                  <a:srgbClr val="0070C0"/>
                </a:solidFill>
              </a:rPr>
              <a:t>under laboratory conditions, </a:t>
            </a:r>
            <a:r>
              <a:rPr lang="tr-TR" sz="2400" dirty="0" smtClean="0">
                <a:solidFill>
                  <a:srgbClr val="0070C0"/>
                </a:solidFill>
              </a:rPr>
              <a:t>but </a:t>
            </a:r>
            <a:r>
              <a:rPr lang="en-US" sz="2400" dirty="0" smtClean="0">
                <a:solidFill>
                  <a:srgbClr val="0070C0"/>
                </a:solidFill>
              </a:rPr>
              <a:t>no </a:t>
            </a:r>
            <a:r>
              <a:rPr lang="en-US" sz="2400" dirty="0">
                <a:solidFill>
                  <a:srgbClr val="0070C0"/>
                </a:solidFill>
              </a:rPr>
              <a:t>bulk </a:t>
            </a:r>
            <a:r>
              <a:rPr lang="en-US" sz="2400" dirty="0" smtClean="0">
                <a:solidFill>
                  <a:srgbClr val="0070C0"/>
                </a:solidFill>
              </a:rPr>
              <a:t>p</a:t>
            </a:r>
            <a:r>
              <a:rPr lang="tr-TR" sz="2400" dirty="0" err="1" smtClean="0">
                <a:solidFill>
                  <a:srgbClr val="0070C0"/>
                </a:solidFill>
              </a:rPr>
              <a:t>lastics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tr-TR" sz="2400" dirty="0" err="1" smtClean="0">
                <a:solidFill>
                  <a:srgbClr val="0070C0"/>
                </a:solidFill>
              </a:rPr>
              <a:t>are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>
                <a:solidFill>
                  <a:srgbClr val="0070C0"/>
                </a:solidFill>
              </a:rPr>
              <a:t>completely crystalline</a:t>
            </a:r>
            <a:r>
              <a:rPr lang="en-US" sz="2400" dirty="0"/>
              <a:t>. </a:t>
            </a:r>
            <a:endParaRPr lang="tr-TR" sz="2400" dirty="0" smtClean="0"/>
          </a:p>
          <a:p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commerial</a:t>
            </a:r>
            <a:r>
              <a:rPr lang="tr-TR" sz="2400" dirty="0" smtClean="0"/>
              <a:t> </a:t>
            </a:r>
            <a:r>
              <a:rPr lang="tr-TR" sz="2400" dirty="0" err="1" smtClean="0"/>
              <a:t>macromolecules</a:t>
            </a:r>
            <a:r>
              <a:rPr lang="tr-TR" sz="2400" dirty="0" smtClean="0"/>
              <a:t> can be </a:t>
            </a:r>
            <a:r>
              <a:rPr lang="tr-TR" sz="2400" dirty="0" err="1" smtClean="0"/>
              <a:t>semicrystalline</a:t>
            </a:r>
            <a:r>
              <a:rPr lang="tr-TR" sz="2400" dirty="0" smtClean="0"/>
              <a:t>.</a:t>
            </a:r>
            <a:endParaRPr lang="tr-TR" sz="2400" dirty="0" smtClean="0"/>
          </a:p>
          <a:p>
            <a:r>
              <a:rPr lang="en-US" sz="2400" dirty="0" smtClean="0"/>
              <a:t>In </a:t>
            </a:r>
            <a:r>
              <a:rPr lang="en-US" sz="2400" dirty="0"/>
              <a:t>the case of </a:t>
            </a:r>
            <a:r>
              <a:rPr lang="en-US" sz="2400" dirty="0" err="1"/>
              <a:t>semicrystalline</a:t>
            </a:r>
            <a:r>
              <a:rPr lang="en-US" sz="2400" dirty="0"/>
              <a:t> </a:t>
            </a:r>
            <a:r>
              <a:rPr lang="tr-TR" sz="2400" dirty="0" err="1" smtClean="0"/>
              <a:t>macromolecules</a:t>
            </a:r>
            <a:r>
              <a:rPr lang="en-US" sz="2400" dirty="0" smtClean="0"/>
              <a:t>, </a:t>
            </a:r>
            <a:r>
              <a:rPr lang="en-US" sz="2400" dirty="0"/>
              <a:t>regular crystalline units are linked by </a:t>
            </a:r>
            <a:r>
              <a:rPr lang="en-US" sz="2400" dirty="0" err="1" smtClean="0"/>
              <a:t>unoriented</a:t>
            </a:r>
            <a:r>
              <a:rPr lang="en-US" sz="2400" dirty="0" smtClean="0"/>
              <a:t> </a:t>
            </a:r>
            <a:r>
              <a:rPr lang="en-US" sz="2400" dirty="0"/>
              <a:t>random-conformation </a:t>
            </a:r>
            <a:r>
              <a:rPr lang="en-US" sz="2400" dirty="0" smtClean="0"/>
              <a:t>chains</a:t>
            </a:r>
            <a:r>
              <a:rPr lang="tr-TR" sz="2400" dirty="0" smtClean="0"/>
              <a:t>,</a:t>
            </a:r>
            <a:r>
              <a:rPr lang="en-US" sz="2400" dirty="0" smtClean="0"/>
              <a:t> </a:t>
            </a:r>
            <a:r>
              <a:rPr lang="en-US" sz="2400" dirty="0" err="1" smtClean="0"/>
              <a:t>constitut</a:t>
            </a:r>
            <a:r>
              <a:rPr lang="tr-TR" sz="2400" dirty="0" err="1" smtClean="0"/>
              <a:t>ing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en-US" sz="2400" dirty="0" smtClean="0"/>
              <a:t> </a:t>
            </a:r>
            <a:r>
              <a:rPr lang="en-US" sz="2400" dirty="0"/>
              <a:t>amorphous </a:t>
            </a:r>
            <a:r>
              <a:rPr lang="en-US" sz="2400" dirty="0" smtClean="0"/>
              <a:t>regions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plastics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r>
              <a:rPr lang="tr-TR" sz="2400" dirty="0" err="1" smtClean="0"/>
              <a:t>Certain</a:t>
            </a:r>
            <a:r>
              <a:rPr lang="en-US" sz="2400" dirty="0" smtClean="0"/>
              <a:t> </a:t>
            </a:r>
            <a:r>
              <a:rPr lang="tr-TR" sz="2400" dirty="0" err="1" smtClean="0"/>
              <a:t>plastics</a:t>
            </a:r>
            <a:r>
              <a:rPr lang="tr-TR" sz="2400" dirty="0" smtClean="0"/>
              <a:t> </a:t>
            </a:r>
            <a:r>
              <a:rPr lang="en-US" sz="2400" dirty="0" smtClean="0"/>
              <a:t>may </a:t>
            </a:r>
            <a:r>
              <a:rPr lang="en-US" sz="2400" dirty="0"/>
              <a:t>have very low crystallinity characterized by poorly defined crystalline microstructure in an amorphous matrix. </a:t>
            </a:r>
            <a:endParaRPr lang="tr-TR" sz="2400" dirty="0" smtClean="0"/>
          </a:p>
          <a:p>
            <a:r>
              <a:rPr lang="en-US" sz="2400" dirty="0" smtClean="0"/>
              <a:t>An </a:t>
            </a:r>
            <a:r>
              <a:rPr lang="en-US" sz="2400" dirty="0"/>
              <a:t>important </a:t>
            </a:r>
            <a:r>
              <a:rPr lang="en-US" sz="2400" dirty="0" smtClean="0"/>
              <a:t>example </a:t>
            </a:r>
            <a:r>
              <a:rPr lang="tr-TR" sz="2400" dirty="0" err="1" smtClean="0"/>
              <a:t>for</a:t>
            </a:r>
            <a:r>
              <a:rPr lang="en-US" sz="2400" dirty="0" smtClean="0"/>
              <a:t> </a:t>
            </a:r>
            <a:r>
              <a:rPr lang="tr-TR" sz="2400" dirty="0" smtClean="0"/>
              <a:t>a </a:t>
            </a:r>
            <a:r>
              <a:rPr lang="en-US" sz="2400" dirty="0" smtClean="0"/>
              <a:t>commercial </a:t>
            </a:r>
            <a:r>
              <a:rPr lang="en-US" sz="2400" dirty="0"/>
              <a:t>polymer </a:t>
            </a:r>
            <a:r>
              <a:rPr lang="tr-TR" sz="2400" dirty="0" smtClean="0"/>
              <a:t>is </a:t>
            </a:r>
            <a:r>
              <a:rPr lang="en-US" sz="2400" dirty="0"/>
              <a:t>poly(vinyl </a:t>
            </a:r>
            <a:r>
              <a:rPr lang="en-US" sz="2400" dirty="0" smtClean="0"/>
              <a:t>chloride)</a:t>
            </a:r>
            <a:r>
              <a:rPr lang="tr-TR" sz="2400" dirty="0" smtClean="0"/>
              <a:t>c</a:t>
            </a:r>
            <a:r>
              <a:rPr lang="en-US" sz="2400" dirty="0" smtClean="0"/>
              <a:t>with </a:t>
            </a:r>
            <a:r>
              <a:rPr lang="en-US" sz="2400" dirty="0"/>
              <a:t>low </a:t>
            </a:r>
            <a:r>
              <a:rPr lang="en-US" sz="2400" dirty="0" err="1" smtClean="0"/>
              <a:t>crystallinity</a:t>
            </a:r>
            <a:r>
              <a:rPr lang="en-US" sz="2400" dirty="0" smtClean="0"/>
              <a:t>. 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215177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Solid-State </a:t>
            </a:r>
            <a:r>
              <a:rPr lang="en-US" dirty="0" smtClean="0"/>
              <a:t>Properties</a:t>
            </a:r>
            <a:r>
              <a:rPr lang="tr-TR" dirty="0"/>
              <a:t/>
            </a:r>
            <a:br>
              <a:rPr lang="tr-TR" dirty="0"/>
            </a:br>
            <a:r>
              <a:rPr lang="tr-TR" sz="2400" dirty="0">
                <a:solidFill>
                  <a:srgbClr val="FF0000"/>
                </a:solidFill>
              </a:rPr>
              <a:t>The </a:t>
            </a:r>
            <a:r>
              <a:rPr lang="tr-TR" sz="2400" dirty="0" err="1">
                <a:solidFill>
                  <a:srgbClr val="FF0000"/>
                </a:solidFill>
              </a:rPr>
              <a:t>Amorphous</a:t>
            </a:r>
            <a:r>
              <a:rPr lang="tr-TR" sz="2400" dirty="0">
                <a:solidFill>
                  <a:srgbClr val="FF0000"/>
                </a:solidFill>
              </a:rPr>
              <a:t> </a:t>
            </a:r>
            <a:r>
              <a:rPr lang="tr-TR" sz="2400" dirty="0" err="1">
                <a:solidFill>
                  <a:srgbClr val="FF0000"/>
                </a:solidFill>
              </a:rPr>
              <a:t>State</a:t>
            </a:r>
            <a:endParaRPr lang="tr-TR" sz="24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935828"/>
            <a:ext cx="10515600" cy="4351338"/>
          </a:xfrm>
        </p:spPr>
        <p:txBody>
          <a:bodyPr>
            <a:noAutofit/>
          </a:bodyPr>
          <a:lstStyle/>
          <a:p>
            <a:r>
              <a:rPr lang="tr-TR" sz="2400" dirty="0" err="1" smtClean="0"/>
              <a:t>Different</a:t>
            </a:r>
            <a:r>
              <a:rPr lang="tr-TR" sz="2400" dirty="0" smtClean="0"/>
              <a:t> </a:t>
            </a:r>
            <a:r>
              <a:rPr lang="tr-TR" sz="2400" dirty="0" err="1" smtClean="0"/>
              <a:t>from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semi-</a:t>
            </a:r>
            <a:r>
              <a:rPr lang="tr-TR" sz="2400" dirty="0" err="1" smtClean="0"/>
              <a:t>crystalline</a:t>
            </a:r>
            <a:r>
              <a:rPr lang="tr-TR" sz="2400" dirty="0" smtClean="0"/>
              <a:t> </a:t>
            </a:r>
            <a:r>
              <a:rPr lang="tr-TR" sz="2400" dirty="0" err="1" smtClean="0"/>
              <a:t>plastics</a:t>
            </a:r>
            <a:r>
              <a:rPr lang="tr-TR" sz="2400" dirty="0" smtClean="0"/>
              <a:t>, </a:t>
            </a:r>
            <a:r>
              <a:rPr lang="tr-TR" sz="2400" dirty="0"/>
              <a:t>c</a:t>
            </a:r>
            <a:r>
              <a:rPr lang="en-US" sz="2400" dirty="0" err="1" smtClean="0"/>
              <a:t>ompletely</a:t>
            </a:r>
            <a:r>
              <a:rPr lang="en-US" sz="2400" dirty="0" smtClean="0"/>
              <a:t> </a:t>
            </a:r>
            <a:r>
              <a:rPr lang="en-US" sz="2400" dirty="0"/>
              <a:t>amorphous </a:t>
            </a:r>
            <a:r>
              <a:rPr lang="en-US" sz="2400" dirty="0" smtClean="0"/>
              <a:t>p</a:t>
            </a:r>
            <a:r>
              <a:rPr lang="tr-TR" sz="2400" dirty="0" err="1" smtClean="0"/>
              <a:t>lastics</a:t>
            </a:r>
            <a:r>
              <a:rPr lang="en-US" sz="2400" dirty="0" smtClean="0"/>
              <a:t> </a:t>
            </a:r>
            <a:r>
              <a:rPr lang="tr-TR" sz="2400" dirty="0" err="1" smtClean="0"/>
              <a:t>such</a:t>
            </a:r>
            <a:r>
              <a:rPr lang="tr-TR" sz="2400" dirty="0" smtClean="0"/>
              <a:t> as</a:t>
            </a:r>
            <a:r>
              <a:rPr lang="en-US" sz="2400" dirty="0" smtClean="0"/>
              <a:t> </a:t>
            </a:r>
            <a:r>
              <a:rPr lang="en-US" sz="2400" dirty="0" err="1"/>
              <a:t>atactic</a:t>
            </a:r>
            <a:r>
              <a:rPr lang="en-US" sz="2400" dirty="0"/>
              <a:t> polystyrene exist as long, randomly coiled, interpenetrating chains </a:t>
            </a:r>
            <a:r>
              <a:rPr lang="en-US" sz="2400" dirty="0" smtClean="0"/>
              <a:t>that are </a:t>
            </a:r>
            <a:r>
              <a:rPr lang="en-US" sz="2400" dirty="0"/>
              <a:t>capable of forming stable, flow-restricting entanglements at sufficiently high molecular weight. </a:t>
            </a:r>
            <a:endParaRPr lang="tr-TR" sz="2400" dirty="0" smtClean="0"/>
          </a:p>
          <a:p>
            <a:r>
              <a:rPr lang="en-US" sz="2400" dirty="0" smtClean="0"/>
              <a:t>In </a:t>
            </a:r>
            <a:r>
              <a:rPr lang="en-US" sz="2400" dirty="0"/>
              <a:t>the </a:t>
            </a:r>
            <a:r>
              <a:rPr lang="en-US" sz="2400" dirty="0" smtClean="0"/>
              <a:t>m</a:t>
            </a:r>
            <a:r>
              <a:rPr lang="tr-TR" sz="2400" dirty="0" err="1" smtClean="0"/>
              <a:t>olten</a:t>
            </a:r>
            <a:r>
              <a:rPr lang="tr-TR" sz="2400" dirty="0" smtClean="0"/>
              <a:t> </a:t>
            </a:r>
            <a:r>
              <a:rPr lang="tr-TR" sz="2400" dirty="0" err="1" smtClean="0"/>
              <a:t>state</a:t>
            </a:r>
            <a:r>
              <a:rPr lang="en-US" sz="2400" dirty="0" smtClean="0"/>
              <a:t>,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thermal </a:t>
            </a:r>
            <a:r>
              <a:rPr lang="en-US" sz="2400" dirty="0"/>
              <a:t>energy is sufficiently high for long segments of each </a:t>
            </a:r>
            <a:r>
              <a:rPr lang="en-US" sz="2400" dirty="0" smtClean="0"/>
              <a:t>p</a:t>
            </a:r>
            <a:r>
              <a:rPr lang="tr-TR" sz="2400" dirty="0" err="1" smtClean="0"/>
              <a:t>lastic</a:t>
            </a:r>
            <a:r>
              <a:rPr lang="en-US" sz="2400" dirty="0" smtClean="0"/>
              <a:t> </a:t>
            </a:r>
            <a:r>
              <a:rPr lang="en-US" sz="2400" dirty="0"/>
              <a:t>chain to </a:t>
            </a:r>
            <a:r>
              <a:rPr lang="en-US" sz="2400" dirty="0" smtClean="0"/>
              <a:t>move. </a:t>
            </a:r>
            <a:endParaRPr lang="tr-TR" sz="2400" dirty="0" smtClean="0"/>
          </a:p>
          <a:p>
            <a:r>
              <a:rPr lang="en-US" sz="2400" dirty="0" smtClean="0"/>
              <a:t>As </a:t>
            </a:r>
            <a:r>
              <a:rPr lang="en-US" sz="2400" dirty="0"/>
              <a:t>the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plastic</a:t>
            </a:r>
            <a:r>
              <a:rPr lang="tr-TR" sz="2400" dirty="0" smtClean="0"/>
              <a:t> in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molten</a:t>
            </a:r>
            <a:r>
              <a:rPr lang="tr-TR" sz="2400" dirty="0" smtClean="0"/>
              <a:t> </a:t>
            </a:r>
            <a:r>
              <a:rPr lang="tr-TR" sz="2400" dirty="0" err="1" smtClean="0"/>
              <a:t>state</a:t>
            </a:r>
            <a:r>
              <a:rPr lang="en-US" sz="2400" dirty="0" smtClean="0"/>
              <a:t> </a:t>
            </a:r>
            <a:r>
              <a:rPr lang="en-US" sz="2400" dirty="0"/>
              <a:t>is cooled, </a:t>
            </a:r>
            <a:r>
              <a:rPr lang="en-US" sz="2400" dirty="0">
                <a:solidFill>
                  <a:srgbClr val="0070C0"/>
                </a:solidFill>
              </a:rPr>
              <a:t>a temperature is reached at which all long-range segmental motions cease</a:t>
            </a:r>
            <a:r>
              <a:rPr lang="en-US" sz="2400" dirty="0"/>
              <a:t>. </a:t>
            </a:r>
            <a:endParaRPr lang="tr-TR" sz="2400" dirty="0" smtClean="0"/>
          </a:p>
          <a:p>
            <a:r>
              <a:rPr lang="tr-TR" sz="2400" dirty="0" smtClean="0"/>
              <a:t>T</a:t>
            </a:r>
            <a:r>
              <a:rPr lang="en-US" sz="2400" dirty="0" smtClean="0"/>
              <a:t>he </a:t>
            </a:r>
            <a:r>
              <a:rPr lang="en-US" sz="2400" dirty="0">
                <a:solidFill>
                  <a:srgbClr val="0070C0"/>
                </a:solidFill>
              </a:rPr>
              <a:t>glass-transition </a:t>
            </a:r>
            <a:r>
              <a:rPr lang="en-US" sz="2400" dirty="0" smtClean="0">
                <a:solidFill>
                  <a:srgbClr val="0070C0"/>
                </a:solidFill>
              </a:rPr>
              <a:t>temperature</a:t>
            </a:r>
            <a:r>
              <a:rPr lang="en-US" sz="2400" dirty="0" smtClean="0"/>
              <a:t> </a:t>
            </a:r>
            <a:r>
              <a:rPr lang="tr-TR" sz="2400" dirty="0" smtClean="0"/>
              <a:t>is </a:t>
            </a:r>
            <a:r>
              <a:rPr lang="tr-TR" sz="2400" dirty="0"/>
              <a:t>t</a:t>
            </a:r>
            <a:r>
              <a:rPr lang="en-US" sz="2400" dirty="0" smtClean="0"/>
              <a:t>h</a:t>
            </a:r>
            <a:r>
              <a:rPr lang="tr-TR" sz="2400" dirty="0" smtClean="0"/>
              <a:t>e</a:t>
            </a:r>
            <a:r>
              <a:rPr lang="en-US" sz="2400" dirty="0" smtClean="0"/>
              <a:t> </a:t>
            </a:r>
            <a:r>
              <a:rPr lang="en-US" sz="2400" dirty="0"/>
              <a:t>characteristic </a:t>
            </a:r>
            <a:r>
              <a:rPr lang="en-US" sz="2400" dirty="0" smtClean="0"/>
              <a:t>temperature</a:t>
            </a:r>
            <a:r>
              <a:rPr lang="tr-TR" sz="2400" dirty="0" smtClean="0"/>
              <a:t>, </a:t>
            </a:r>
            <a:r>
              <a:rPr lang="tr-TR" sz="2400" dirty="0" err="1" smtClean="0"/>
              <a:t>which</a:t>
            </a:r>
            <a:r>
              <a:rPr lang="en-US" sz="2400" dirty="0" smtClean="0"/>
              <a:t> </a:t>
            </a:r>
            <a:r>
              <a:rPr lang="en-US" sz="2400" dirty="0"/>
              <a:t>varies widely with polymer structure. </a:t>
            </a:r>
            <a:endParaRPr lang="tr-TR" sz="2400" dirty="0" smtClean="0"/>
          </a:p>
          <a:p>
            <a:r>
              <a:rPr lang="tr-TR" sz="2400" dirty="0" smtClean="0"/>
              <a:t>A</a:t>
            </a:r>
            <a:r>
              <a:rPr lang="en-US" sz="2400" dirty="0" smtClean="0"/>
              <a:t>t </a:t>
            </a:r>
            <a:r>
              <a:rPr lang="en-US" sz="2400" dirty="0"/>
              <a:t>temperatures </a:t>
            </a:r>
            <a:r>
              <a:rPr lang="en-US" sz="2400" dirty="0" smtClean="0"/>
              <a:t>below</a:t>
            </a:r>
            <a:r>
              <a:rPr lang="tr-TR" sz="2400" dirty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/>
              <a:t>glass-transition</a:t>
            </a:r>
            <a:r>
              <a:rPr lang="tr-TR" sz="2400" dirty="0"/>
              <a:t> </a:t>
            </a:r>
            <a:r>
              <a:rPr lang="tr-TR" sz="2400" dirty="0" err="1" smtClean="0"/>
              <a:t>temperature</a:t>
            </a:r>
            <a:r>
              <a:rPr lang="tr-TR" sz="2400" dirty="0" smtClean="0"/>
              <a:t>, </a:t>
            </a:r>
            <a:r>
              <a:rPr lang="en-US" sz="2400" dirty="0" smtClean="0"/>
              <a:t>the </a:t>
            </a:r>
            <a:r>
              <a:rPr lang="en-US" sz="2400" dirty="0"/>
              <a:t>only molecular motions that can occur are short-range motions of several </a:t>
            </a:r>
            <a:r>
              <a:rPr lang="en-US" sz="2400" dirty="0" smtClean="0"/>
              <a:t>c</a:t>
            </a:r>
            <a:r>
              <a:rPr lang="tr-TR" sz="2400" dirty="0" err="1" smtClean="0"/>
              <a:t>lose</a:t>
            </a:r>
            <a:r>
              <a:rPr lang="en-US" sz="2400" dirty="0" smtClean="0"/>
              <a:t> </a:t>
            </a:r>
            <a:r>
              <a:rPr lang="en-US" sz="2400" dirty="0"/>
              <a:t>chain segments and motions of substituent </a:t>
            </a:r>
            <a:r>
              <a:rPr lang="en-US" sz="2400" dirty="0" smtClean="0"/>
              <a:t>groups</a:t>
            </a:r>
            <a:r>
              <a:rPr lang="tr-TR" sz="2400" dirty="0" smtClean="0"/>
              <a:t>, </a:t>
            </a:r>
            <a:r>
              <a:rPr lang="tr-TR" sz="2400" dirty="0" err="1" smtClean="0"/>
              <a:t>which</a:t>
            </a:r>
            <a:r>
              <a:rPr lang="tr-TR" sz="2400" dirty="0" smtClean="0"/>
              <a:t> is </a:t>
            </a:r>
            <a:r>
              <a:rPr lang="tr-TR" sz="2400" dirty="0" err="1" smtClean="0"/>
              <a:t>known</a:t>
            </a:r>
            <a:r>
              <a:rPr lang="tr-TR" sz="2400" dirty="0" smtClean="0"/>
              <a:t> as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secondary</a:t>
            </a:r>
            <a:r>
              <a:rPr lang="tr-TR" sz="2400" dirty="0" smtClean="0"/>
              <a:t> </a:t>
            </a:r>
            <a:r>
              <a:rPr lang="tr-TR" sz="2400" dirty="0" err="1" smtClean="0"/>
              <a:t>relaxations</a:t>
            </a:r>
            <a:r>
              <a:rPr lang="en-US" sz="2400" dirty="0" smtClean="0"/>
              <a:t>. 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232455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Solid-State </a:t>
            </a:r>
            <a:r>
              <a:rPr lang="en-US" dirty="0" smtClean="0"/>
              <a:t>Properties</a:t>
            </a:r>
            <a:r>
              <a:rPr lang="tr-TR" dirty="0"/>
              <a:t/>
            </a:r>
            <a:br>
              <a:rPr lang="tr-TR" dirty="0"/>
            </a:br>
            <a:r>
              <a:rPr lang="tr-TR" sz="2700" dirty="0">
                <a:solidFill>
                  <a:srgbClr val="FF0000"/>
                </a:solidFill>
              </a:rPr>
              <a:t>The </a:t>
            </a:r>
            <a:r>
              <a:rPr lang="tr-TR" sz="2700" dirty="0" err="1">
                <a:solidFill>
                  <a:srgbClr val="FF0000"/>
                </a:solidFill>
              </a:rPr>
              <a:t>Amorphous</a:t>
            </a:r>
            <a:r>
              <a:rPr lang="tr-TR" sz="2700" dirty="0">
                <a:solidFill>
                  <a:srgbClr val="FF0000"/>
                </a:solidFill>
              </a:rPr>
              <a:t> </a:t>
            </a:r>
            <a:r>
              <a:rPr lang="tr-TR" sz="2700" dirty="0" err="1">
                <a:solidFill>
                  <a:srgbClr val="FF0000"/>
                </a:solidFill>
              </a:rPr>
              <a:t>State</a:t>
            </a:r>
            <a:r>
              <a:rPr lang="tr-TR" sz="2700" dirty="0">
                <a:solidFill>
                  <a:srgbClr val="FF0000"/>
                </a:solidFill>
              </a:rPr>
              <a:t/>
            </a:r>
            <a:br>
              <a:rPr lang="tr-TR" sz="2700" dirty="0">
                <a:solidFill>
                  <a:srgbClr val="FF0000"/>
                </a:solidFill>
              </a:rPr>
            </a:br>
            <a:r>
              <a:rPr lang="tr-TR" sz="2700" dirty="0">
                <a:solidFill>
                  <a:srgbClr val="FF0000"/>
                </a:solidFill>
              </a:rPr>
              <a:t>Chain </a:t>
            </a:r>
            <a:r>
              <a:rPr lang="tr-TR" sz="2700" dirty="0" err="1">
                <a:solidFill>
                  <a:srgbClr val="FF0000"/>
                </a:solidFill>
              </a:rPr>
              <a:t>Entanglements</a:t>
            </a:r>
            <a:r>
              <a:rPr lang="tr-TR" sz="2700" dirty="0">
                <a:solidFill>
                  <a:srgbClr val="FF0000"/>
                </a:solidFill>
              </a:rPr>
              <a:t> </a:t>
            </a:r>
            <a:r>
              <a:rPr lang="tr-TR" sz="2700" dirty="0" err="1">
                <a:solidFill>
                  <a:srgbClr val="FF0000"/>
                </a:solidFill>
              </a:rPr>
              <a:t>and</a:t>
            </a:r>
            <a:r>
              <a:rPr lang="tr-TR" sz="2700" dirty="0">
                <a:solidFill>
                  <a:srgbClr val="FF0000"/>
                </a:solidFill>
              </a:rPr>
              <a:t> </a:t>
            </a:r>
            <a:r>
              <a:rPr lang="tr-TR" sz="2700" dirty="0" err="1">
                <a:solidFill>
                  <a:srgbClr val="FF0000"/>
                </a:solidFill>
              </a:rPr>
              <a:t>Reptation</a:t>
            </a:r>
            <a:endParaRPr lang="tr-TR" sz="27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A </a:t>
            </a:r>
            <a:r>
              <a:rPr lang="en-US" sz="2400" dirty="0"/>
              <a:t>good analogy </a:t>
            </a:r>
            <a:r>
              <a:rPr lang="tr-TR" sz="2400" dirty="0" err="1" smtClean="0"/>
              <a:t>for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plastic</a:t>
            </a:r>
            <a:r>
              <a:rPr lang="tr-TR" sz="2400" dirty="0" smtClean="0"/>
              <a:t> </a:t>
            </a:r>
            <a:r>
              <a:rPr lang="tr-TR" sz="2400" dirty="0" err="1" smtClean="0"/>
              <a:t>materials</a:t>
            </a:r>
            <a:r>
              <a:rPr lang="tr-TR" sz="2400" dirty="0" smtClean="0"/>
              <a:t> </a:t>
            </a:r>
            <a:r>
              <a:rPr lang="en-US" sz="2400" dirty="0" smtClean="0"/>
              <a:t>can </a:t>
            </a:r>
            <a:r>
              <a:rPr lang="en-US" sz="2400" dirty="0"/>
              <a:t>be made </a:t>
            </a:r>
            <a:r>
              <a:rPr lang="tr-TR" sz="2400" dirty="0" err="1" smtClean="0"/>
              <a:t>with</a:t>
            </a:r>
            <a:r>
              <a:rPr lang="en-US" sz="2400" dirty="0" smtClean="0"/>
              <a:t> </a:t>
            </a:r>
            <a:r>
              <a:rPr lang="en-US" sz="2400" dirty="0"/>
              <a:t>a bowl of spaghetti. </a:t>
            </a:r>
            <a:endParaRPr lang="tr-TR" sz="2400" dirty="0" smtClean="0"/>
          </a:p>
          <a:p>
            <a:r>
              <a:rPr lang="tr-TR" sz="2400" dirty="0" err="1" smtClean="0"/>
              <a:t>If</a:t>
            </a:r>
            <a:r>
              <a:rPr lang="en-US" sz="2400" dirty="0" smtClean="0"/>
              <a:t> </a:t>
            </a:r>
            <a:r>
              <a:rPr lang="en-US" sz="2400" dirty="0"/>
              <a:t>the individual strands of spaghetti are </a:t>
            </a:r>
            <a:r>
              <a:rPr lang="en-US" sz="2400" dirty="0" smtClean="0"/>
              <a:t>long</a:t>
            </a:r>
            <a:r>
              <a:rPr lang="tr-TR" sz="2400" dirty="0" smtClean="0"/>
              <a:t> </a:t>
            </a:r>
            <a:r>
              <a:rPr lang="tr-TR" sz="2400" dirty="0" err="1" smtClean="0"/>
              <a:t>similar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chains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polymer</a:t>
            </a:r>
            <a:r>
              <a:rPr lang="en-US" sz="2400" dirty="0" smtClean="0"/>
              <a:t>, </a:t>
            </a:r>
            <a:r>
              <a:rPr lang="en-US" sz="2400" dirty="0"/>
              <a:t>it </a:t>
            </a:r>
            <a:r>
              <a:rPr lang="tr-TR" sz="2400" dirty="0" err="1" smtClean="0"/>
              <a:t>will</a:t>
            </a:r>
            <a:r>
              <a:rPr lang="tr-TR" sz="2400" dirty="0" smtClean="0"/>
              <a:t> be</a:t>
            </a:r>
            <a:r>
              <a:rPr lang="en-US" sz="2400" dirty="0" smtClean="0"/>
              <a:t> </a:t>
            </a:r>
            <a:r>
              <a:rPr lang="en-US" sz="2400" dirty="0"/>
              <a:t>very difficult to separate one </a:t>
            </a:r>
            <a:r>
              <a:rPr lang="tr-TR" sz="2400" dirty="0" err="1" smtClean="0"/>
              <a:t>strand</a:t>
            </a:r>
            <a:r>
              <a:rPr lang="tr-TR" sz="2400" dirty="0" smtClean="0"/>
              <a:t> </a:t>
            </a:r>
            <a:r>
              <a:rPr lang="en-US" sz="2400" dirty="0" smtClean="0"/>
              <a:t>from </a:t>
            </a:r>
            <a:r>
              <a:rPr lang="en-US" sz="2400" dirty="0"/>
              <a:t>the others with a fork; </a:t>
            </a:r>
            <a:r>
              <a:rPr lang="tr-TR" sz="2400" dirty="0" smtClean="0"/>
              <a:t>on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other</a:t>
            </a:r>
            <a:r>
              <a:rPr lang="tr-TR" sz="2400" dirty="0" smtClean="0"/>
              <a:t> </a:t>
            </a:r>
            <a:r>
              <a:rPr lang="tr-TR" sz="2400" dirty="0" err="1" smtClean="0"/>
              <a:t>hand</a:t>
            </a:r>
            <a:r>
              <a:rPr lang="en-US" sz="2400" dirty="0" smtClean="0"/>
              <a:t>, </a:t>
            </a:r>
            <a:r>
              <a:rPr lang="tr-TR" sz="2400" dirty="0" err="1" smtClean="0"/>
              <a:t>if</a:t>
            </a:r>
            <a:r>
              <a:rPr lang="en-US" sz="2400" dirty="0" smtClean="0"/>
              <a:t> </a:t>
            </a:r>
            <a:r>
              <a:rPr lang="en-US" sz="2400" dirty="0"/>
              <a:t>the strands are short, </a:t>
            </a:r>
            <a:r>
              <a:rPr lang="tr-TR" sz="2400" dirty="0" err="1" smtClean="0"/>
              <a:t>they</a:t>
            </a:r>
            <a:r>
              <a:rPr lang="en-US" sz="2400" dirty="0" smtClean="0"/>
              <a:t> </a:t>
            </a:r>
            <a:r>
              <a:rPr lang="tr-TR" sz="2400" dirty="0" err="1" smtClean="0"/>
              <a:t>will</a:t>
            </a:r>
            <a:r>
              <a:rPr lang="tr-TR" sz="2400" dirty="0" smtClean="0"/>
              <a:t> be </a:t>
            </a:r>
            <a:r>
              <a:rPr lang="tr-TR" sz="2400" dirty="0" err="1" smtClean="0"/>
              <a:t>separated</a:t>
            </a:r>
            <a:r>
              <a:rPr lang="en-US" sz="2400" dirty="0" smtClean="0"/>
              <a:t> </a:t>
            </a:r>
            <a:r>
              <a:rPr lang="en-US" sz="2400" dirty="0"/>
              <a:t>easily. </a:t>
            </a:r>
            <a:endParaRPr lang="tr-TR" sz="2400" dirty="0" smtClean="0"/>
          </a:p>
          <a:p>
            <a:r>
              <a:rPr lang="tr-TR" sz="2400" dirty="0" err="1" smtClean="0">
                <a:solidFill>
                  <a:srgbClr val="0070C0"/>
                </a:solidFill>
              </a:rPr>
              <a:t>The</a:t>
            </a:r>
            <a:r>
              <a:rPr lang="tr-TR" sz="2400" dirty="0" smtClean="0">
                <a:solidFill>
                  <a:srgbClr val="0070C0"/>
                </a:solidFill>
              </a:rPr>
              <a:t> </a:t>
            </a:r>
            <a:r>
              <a:rPr lang="tr-TR" sz="2400" dirty="0">
                <a:solidFill>
                  <a:srgbClr val="0070C0"/>
                </a:solidFill>
              </a:rPr>
              <a:t>e</a:t>
            </a:r>
            <a:r>
              <a:rPr lang="en-US" sz="2400" dirty="0" err="1" smtClean="0">
                <a:solidFill>
                  <a:srgbClr val="0070C0"/>
                </a:solidFill>
              </a:rPr>
              <a:t>ntanglement</a:t>
            </a:r>
            <a:r>
              <a:rPr lang="tr-TR" sz="2400" dirty="0" smtClean="0">
                <a:solidFill>
                  <a:srgbClr val="0070C0"/>
                </a:solidFill>
              </a:rPr>
              <a:t> </a:t>
            </a:r>
            <a:r>
              <a:rPr lang="tr-TR" sz="2400" dirty="0" err="1" smtClean="0">
                <a:solidFill>
                  <a:srgbClr val="0070C0"/>
                </a:solidFill>
              </a:rPr>
              <a:t>structure</a:t>
            </a:r>
            <a:r>
              <a:rPr lang="en-US" sz="2400" dirty="0" smtClean="0">
                <a:solidFill>
                  <a:srgbClr val="0070C0"/>
                </a:solidFill>
              </a:rPr>
              <a:t> ha</a:t>
            </a:r>
            <a:r>
              <a:rPr lang="tr-TR" sz="2400" dirty="0" smtClean="0">
                <a:solidFill>
                  <a:srgbClr val="0070C0"/>
                </a:solidFill>
              </a:rPr>
              <a:t>s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>
                <a:solidFill>
                  <a:srgbClr val="0070C0"/>
                </a:solidFill>
              </a:rPr>
              <a:t>significant importance in relation to </a:t>
            </a:r>
            <a:r>
              <a:rPr lang="en-US" sz="2400" dirty="0" err="1">
                <a:solidFill>
                  <a:srgbClr val="0070C0"/>
                </a:solidFill>
              </a:rPr>
              <a:t>visco</a:t>
            </a:r>
            <a:r>
              <a:rPr lang="en-US" sz="2400" dirty="0">
                <a:solidFill>
                  <a:srgbClr val="0070C0"/>
                </a:solidFill>
              </a:rPr>
              <a:t>-elastic </a:t>
            </a:r>
            <a:r>
              <a:rPr lang="en-US" sz="2400" dirty="0" err="1" smtClean="0">
                <a:solidFill>
                  <a:srgbClr val="0070C0"/>
                </a:solidFill>
              </a:rPr>
              <a:t>propert</a:t>
            </a:r>
            <a:r>
              <a:rPr lang="tr-TR" sz="2400" dirty="0" smtClean="0">
                <a:solidFill>
                  <a:srgbClr val="0070C0"/>
                </a:solidFill>
              </a:rPr>
              <a:t>y</a:t>
            </a:r>
            <a:r>
              <a:rPr lang="en-US" sz="2400" dirty="0" smtClean="0">
                <a:solidFill>
                  <a:srgbClr val="0070C0"/>
                </a:solidFill>
              </a:rPr>
              <a:t>, </a:t>
            </a:r>
            <a:r>
              <a:rPr lang="en-US" sz="2400" dirty="0">
                <a:solidFill>
                  <a:srgbClr val="0070C0"/>
                </a:solidFill>
              </a:rPr>
              <a:t>melt </a:t>
            </a:r>
            <a:r>
              <a:rPr lang="en-US" sz="2400" dirty="0" smtClean="0">
                <a:solidFill>
                  <a:srgbClr val="0070C0"/>
                </a:solidFill>
              </a:rPr>
              <a:t>viscosity, </a:t>
            </a:r>
            <a:r>
              <a:rPr lang="en-US" sz="2400" dirty="0">
                <a:solidFill>
                  <a:srgbClr val="0070C0"/>
                </a:solidFill>
              </a:rPr>
              <a:t>and mechanical properties such as stress relaxation, creep, and craze </a:t>
            </a:r>
            <a:r>
              <a:rPr lang="en-US" sz="2400" dirty="0" smtClean="0">
                <a:solidFill>
                  <a:srgbClr val="0070C0"/>
                </a:solidFill>
              </a:rPr>
              <a:t>formation.</a:t>
            </a:r>
            <a:endParaRPr lang="tr-TR" sz="2400" dirty="0" smtClean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079" y="4514850"/>
            <a:ext cx="6648450" cy="217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774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Solid-State </a:t>
            </a:r>
            <a:r>
              <a:rPr lang="en-US" dirty="0" smtClean="0"/>
              <a:t>Properties</a:t>
            </a:r>
            <a:r>
              <a:rPr lang="tr-TR" dirty="0"/>
              <a:t/>
            </a:r>
            <a:br>
              <a:rPr lang="tr-TR" dirty="0"/>
            </a:br>
            <a:r>
              <a:rPr lang="tr-TR" sz="2700" dirty="0">
                <a:solidFill>
                  <a:srgbClr val="FF0000"/>
                </a:solidFill>
              </a:rPr>
              <a:t>The </a:t>
            </a:r>
            <a:r>
              <a:rPr lang="tr-TR" sz="2700" dirty="0" err="1">
                <a:solidFill>
                  <a:srgbClr val="FF0000"/>
                </a:solidFill>
              </a:rPr>
              <a:t>Amorphous</a:t>
            </a:r>
            <a:r>
              <a:rPr lang="tr-TR" sz="2700" dirty="0">
                <a:solidFill>
                  <a:srgbClr val="FF0000"/>
                </a:solidFill>
              </a:rPr>
              <a:t> </a:t>
            </a:r>
            <a:r>
              <a:rPr lang="tr-TR" sz="2700" dirty="0" err="1">
                <a:solidFill>
                  <a:srgbClr val="FF0000"/>
                </a:solidFill>
              </a:rPr>
              <a:t>State</a:t>
            </a:r>
            <a:r>
              <a:rPr lang="tr-TR" sz="2700" dirty="0">
                <a:solidFill>
                  <a:srgbClr val="FF0000"/>
                </a:solidFill>
              </a:rPr>
              <a:t/>
            </a:r>
            <a:br>
              <a:rPr lang="tr-TR" sz="2700" dirty="0">
                <a:solidFill>
                  <a:srgbClr val="FF0000"/>
                </a:solidFill>
              </a:rPr>
            </a:br>
            <a:r>
              <a:rPr lang="tr-TR" sz="2700" dirty="0">
                <a:solidFill>
                  <a:srgbClr val="FF0000"/>
                </a:solidFill>
              </a:rPr>
              <a:t>Chain </a:t>
            </a:r>
            <a:r>
              <a:rPr lang="tr-TR" sz="2700" dirty="0" err="1">
                <a:solidFill>
                  <a:srgbClr val="FF0000"/>
                </a:solidFill>
              </a:rPr>
              <a:t>Entanglements</a:t>
            </a:r>
            <a:r>
              <a:rPr lang="tr-TR" sz="2700" dirty="0">
                <a:solidFill>
                  <a:srgbClr val="FF0000"/>
                </a:solidFill>
              </a:rPr>
              <a:t> </a:t>
            </a:r>
            <a:r>
              <a:rPr lang="tr-TR" sz="2700" dirty="0" err="1">
                <a:solidFill>
                  <a:srgbClr val="FF0000"/>
                </a:solidFill>
              </a:rPr>
              <a:t>and</a:t>
            </a:r>
            <a:r>
              <a:rPr lang="tr-TR" sz="2700" dirty="0">
                <a:solidFill>
                  <a:srgbClr val="FF0000"/>
                </a:solidFill>
              </a:rPr>
              <a:t> </a:t>
            </a:r>
            <a:r>
              <a:rPr lang="tr-TR" sz="2700" dirty="0" err="1">
                <a:solidFill>
                  <a:srgbClr val="FF0000"/>
                </a:solidFill>
              </a:rPr>
              <a:t>Reptation</a:t>
            </a:r>
            <a:endParaRPr lang="tr-TR" sz="27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8513618" cy="4351338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Critical Molecular </a:t>
            </a:r>
            <a:r>
              <a:rPr lang="en-US" sz="2400" dirty="0" smtClean="0">
                <a:solidFill>
                  <a:srgbClr val="FF0000"/>
                </a:solidFill>
              </a:rPr>
              <a:t>Weight</a:t>
            </a:r>
            <a:r>
              <a:rPr lang="tr-TR" sz="2400" dirty="0" smtClean="0"/>
              <a:t>:</a:t>
            </a:r>
            <a:r>
              <a:rPr lang="en-US" sz="2400" dirty="0" smtClean="0"/>
              <a:t> </a:t>
            </a:r>
            <a:r>
              <a:rPr lang="en-US" sz="2400" dirty="0"/>
              <a:t>The minimum polymer chain length </a:t>
            </a:r>
            <a:r>
              <a:rPr lang="en-US" sz="2400" dirty="0" smtClean="0"/>
              <a:t>for </a:t>
            </a:r>
            <a:r>
              <a:rPr lang="en-US" sz="2400" dirty="0"/>
              <a:t>the formation of stable entanglements depends </a:t>
            </a:r>
            <a:r>
              <a:rPr lang="en-US" sz="2400" dirty="0" smtClean="0"/>
              <a:t>on </a:t>
            </a:r>
            <a:r>
              <a:rPr lang="en-US" sz="2400" dirty="0"/>
              <a:t>the flexibility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specified</a:t>
            </a:r>
            <a:r>
              <a:rPr lang="en-US" sz="2400" dirty="0" smtClean="0"/>
              <a:t> </a:t>
            </a:r>
            <a:r>
              <a:rPr lang="en-US" sz="2400" dirty="0"/>
              <a:t>polymer </a:t>
            </a:r>
            <a:r>
              <a:rPr lang="en-US" sz="2400" dirty="0" smtClean="0"/>
              <a:t>chain. </a:t>
            </a:r>
            <a:endParaRPr lang="tr-TR" sz="2400" dirty="0" smtClean="0"/>
          </a:p>
          <a:p>
            <a:r>
              <a:rPr lang="en-US" sz="2400" dirty="0" smtClean="0"/>
              <a:t>Relatively </a:t>
            </a:r>
            <a:r>
              <a:rPr lang="en-US" sz="2400" dirty="0"/>
              <a:t>flexible polymer chains, </a:t>
            </a:r>
            <a:r>
              <a:rPr lang="tr-TR" sz="2400" dirty="0" err="1" smtClean="0"/>
              <a:t>like</a:t>
            </a:r>
            <a:r>
              <a:rPr lang="en-US" sz="2400" dirty="0" smtClean="0"/>
              <a:t> </a:t>
            </a:r>
            <a:r>
              <a:rPr lang="en-US" sz="2400" dirty="0"/>
              <a:t>polystyrene, have a high </a:t>
            </a:r>
            <a:r>
              <a:rPr lang="tr-TR" sz="2400" dirty="0" err="1" smtClean="0"/>
              <a:t>critical</a:t>
            </a:r>
            <a:r>
              <a:rPr lang="tr-TR" sz="2400" dirty="0" smtClean="0"/>
              <a:t> </a:t>
            </a:r>
            <a:r>
              <a:rPr lang="tr-TR" sz="2400" dirty="0" err="1" smtClean="0"/>
              <a:t>molecular</a:t>
            </a:r>
            <a:r>
              <a:rPr lang="tr-TR" sz="2400" dirty="0" smtClean="0"/>
              <a:t> </a:t>
            </a:r>
            <a:r>
              <a:rPr lang="tr-TR" sz="2400" dirty="0" err="1" smtClean="0"/>
              <a:t>weight</a:t>
            </a:r>
            <a:r>
              <a:rPr lang="tr-TR" sz="2400" dirty="0" smtClean="0"/>
              <a:t>; </a:t>
            </a:r>
            <a:r>
              <a:rPr lang="tr-TR" sz="2400" dirty="0" smtClean="0"/>
              <a:t>at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same</a:t>
            </a:r>
            <a:r>
              <a:rPr lang="tr-TR" sz="2400" dirty="0" smtClean="0"/>
              <a:t> time,</a:t>
            </a:r>
            <a:r>
              <a:rPr lang="en-US" sz="2400" dirty="0" smtClean="0"/>
              <a:t> </a:t>
            </a:r>
            <a:r>
              <a:rPr lang="en-US" sz="2400" dirty="0"/>
              <a:t>more rigid-chain polymers, </a:t>
            </a:r>
            <a:r>
              <a:rPr lang="tr-TR" sz="2400" dirty="0" err="1" smtClean="0"/>
              <a:t>like</a:t>
            </a:r>
            <a:r>
              <a:rPr lang="tr-TR" sz="2400" dirty="0" smtClean="0"/>
              <a:t> </a:t>
            </a:r>
            <a:r>
              <a:rPr lang="en-US" sz="2400" dirty="0" smtClean="0"/>
              <a:t>polycarbonate, </a:t>
            </a:r>
            <a:r>
              <a:rPr lang="en-US" sz="2400" dirty="0"/>
              <a:t>have a lower </a:t>
            </a:r>
            <a:r>
              <a:rPr lang="tr-TR" sz="2400" dirty="0" err="1" smtClean="0"/>
              <a:t>critical</a:t>
            </a:r>
            <a:r>
              <a:rPr lang="tr-TR" sz="2400" dirty="0" smtClean="0"/>
              <a:t> </a:t>
            </a:r>
            <a:r>
              <a:rPr lang="tr-TR" sz="2400" dirty="0" err="1" smtClean="0"/>
              <a:t>molecular</a:t>
            </a:r>
            <a:r>
              <a:rPr lang="tr-TR" sz="2400" dirty="0" smtClean="0"/>
              <a:t> </a:t>
            </a:r>
            <a:r>
              <a:rPr lang="tr-TR" sz="2400" dirty="0" err="1" smtClean="0"/>
              <a:t>weight</a:t>
            </a:r>
            <a:r>
              <a:rPr lang="tr-TR" sz="2400" dirty="0" smtClean="0"/>
              <a:t>.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r>
              <a:rPr lang="tr-TR" sz="2400" dirty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molecular weight of most commercial polymers is significantly greater than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critical</a:t>
            </a:r>
            <a:r>
              <a:rPr lang="tr-TR" sz="2400" dirty="0" smtClean="0"/>
              <a:t> </a:t>
            </a:r>
            <a:r>
              <a:rPr lang="tr-TR" sz="2400" dirty="0" err="1" smtClean="0"/>
              <a:t>molecular</a:t>
            </a:r>
            <a:r>
              <a:rPr lang="tr-TR" sz="2400" dirty="0" smtClean="0"/>
              <a:t> </a:t>
            </a:r>
            <a:r>
              <a:rPr lang="tr-TR" sz="2400" dirty="0" err="1" smtClean="0"/>
              <a:t>weight</a:t>
            </a:r>
            <a:r>
              <a:rPr lang="en-US" sz="2400" dirty="0" smtClean="0"/>
              <a:t> </a:t>
            </a:r>
            <a:r>
              <a:rPr lang="en-US" sz="2400" dirty="0"/>
              <a:t>in order to </a:t>
            </a:r>
            <a:r>
              <a:rPr lang="tr-TR" sz="2400" dirty="0" err="1" smtClean="0"/>
              <a:t>attain</a:t>
            </a:r>
            <a:r>
              <a:rPr lang="en-US" sz="2400" dirty="0" smtClean="0"/>
              <a:t> </a:t>
            </a:r>
            <a:r>
              <a:rPr lang="en-US" sz="2400" dirty="0"/>
              <a:t>maximum thermal and mechanical properties. </a:t>
            </a:r>
            <a:endParaRPr lang="tr-TR" sz="2400" dirty="0" smtClean="0"/>
          </a:p>
          <a:p>
            <a:r>
              <a:rPr lang="tr-TR" sz="2400" dirty="0" smtClean="0"/>
              <a:t>As an</a:t>
            </a:r>
            <a:r>
              <a:rPr lang="en-US" sz="2400" dirty="0" smtClean="0"/>
              <a:t> </a:t>
            </a:r>
            <a:r>
              <a:rPr lang="en-US" sz="2400" dirty="0"/>
              <a:t>example, the molecular weight of commercial polystyrene </a:t>
            </a:r>
            <a:r>
              <a:rPr lang="tr-TR" sz="2400" dirty="0" err="1" smtClean="0"/>
              <a:t>are</a:t>
            </a:r>
            <a:r>
              <a:rPr lang="en-US" sz="2400" dirty="0" smtClean="0"/>
              <a:t> </a:t>
            </a:r>
            <a:r>
              <a:rPr lang="en-US" sz="2400" dirty="0"/>
              <a:t>in the range of </a:t>
            </a:r>
            <a:r>
              <a:rPr lang="en-US" sz="2400" dirty="0" smtClean="0"/>
              <a:t>100000 </a:t>
            </a:r>
            <a:r>
              <a:rPr lang="en-US" sz="2400" dirty="0"/>
              <a:t>to </a:t>
            </a:r>
            <a:r>
              <a:rPr lang="en-US" sz="2400" dirty="0" smtClean="0"/>
              <a:t>400000</a:t>
            </a:r>
            <a:r>
              <a:rPr lang="tr-TR" sz="2400" dirty="0" smtClean="0"/>
              <a:t>.</a:t>
            </a:r>
          </a:p>
          <a:p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critical</a:t>
            </a:r>
            <a:r>
              <a:rPr lang="tr-TR" sz="2400" dirty="0" smtClean="0"/>
              <a:t> </a:t>
            </a:r>
            <a:r>
              <a:rPr lang="tr-TR" sz="2400" dirty="0" err="1" smtClean="0"/>
              <a:t>molecular</a:t>
            </a:r>
            <a:r>
              <a:rPr lang="en-US" sz="2400" dirty="0" smtClean="0"/>
              <a:t> </a:t>
            </a:r>
            <a:r>
              <a:rPr lang="tr-TR" sz="2400" dirty="0" err="1" smtClean="0"/>
              <a:t>weight</a:t>
            </a:r>
            <a:r>
              <a:rPr lang="tr-TR" sz="2400" dirty="0" smtClean="0"/>
              <a:t> </a:t>
            </a:r>
            <a:r>
              <a:rPr lang="tr-TR" sz="2400" dirty="0" err="1" smtClean="0"/>
              <a:t>for</a:t>
            </a:r>
            <a:r>
              <a:rPr lang="tr-TR" sz="2400" dirty="0" smtClean="0"/>
              <a:t> </a:t>
            </a:r>
            <a:r>
              <a:rPr lang="tr-TR" sz="2400" dirty="0" err="1" smtClean="0"/>
              <a:t>polystyrene</a:t>
            </a:r>
            <a:r>
              <a:rPr lang="tr-TR" sz="2400" dirty="0" smtClean="0"/>
              <a:t> </a:t>
            </a:r>
            <a:r>
              <a:rPr lang="en-US" sz="2400" dirty="0" smtClean="0"/>
              <a:t>is </a:t>
            </a:r>
            <a:r>
              <a:rPr lang="en-US" sz="2400" dirty="0"/>
              <a:t>only </a:t>
            </a:r>
            <a:r>
              <a:rPr lang="en-US" sz="2400" dirty="0" smtClean="0"/>
              <a:t>31200</a:t>
            </a:r>
            <a:r>
              <a:rPr lang="tr-TR" sz="2400" dirty="0" smtClean="0"/>
              <a:t>.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4609" y="1474210"/>
            <a:ext cx="2286000" cy="1914525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14609" y="4001294"/>
            <a:ext cx="2362200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73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Solid-State </a:t>
            </a:r>
            <a:r>
              <a:rPr lang="en-US" dirty="0" smtClean="0"/>
              <a:t>Properties</a:t>
            </a:r>
            <a:r>
              <a:rPr lang="tr-TR" dirty="0"/>
              <a:t/>
            </a:r>
            <a:br>
              <a:rPr lang="tr-TR" dirty="0"/>
            </a:br>
            <a:r>
              <a:rPr lang="tr-TR" sz="2700" dirty="0">
                <a:solidFill>
                  <a:srgbClr val="FF0000"/>
                </a:solidFill>
              </a:rPr>
              <a:t>The </a:t>
            </a:r>
            <a:r>
              <a:rPr lang="tr-TR" sz="2700" dirty="0" err="1">
                <a:solidFill>
                  <a:srgbClr val="FF0000"/>
                </a:solidFill>
              </a:rPr>
              <a:t>Amorphous</a:t>
            </a:r>
            <a:r>
              <a:rPr lang="tr-TR" sz="2700" dirty="0">
                <a:solidFill>
                  <a:srgbClr val="FF0000"/>
                </a:solidFill>
              </a:rPr>
              <a:t> </a:t>
            </a:r>
            <a:r>
              <a:rPr lang="tr-TR" sz="2700" dirty="0" err="1">
                <a:solidFill>
                  <a:srgbClr val="FF0000"/>
                </a:solidFill>
              </a:rPr>
              <a:t>State</a:t>
            </a:r>
            <a:r>
              <a:rPr lang="tr-TR" sz="2700" dirty="0">
                <a:solidFill>
                  <a:srgbClr val="FF0000"/>
                </a:solidFill>
              </a:rPr>
              <a:t/>
            </a:r>
            <a:br>
              <a:rPr lang="tr-TR" sz="2700" dirty="0">
                <a:solidFill>
                  <a:srgbClr val="FF0000"/>
                </a:solidFill>
              </a:rPr>
            </a:br>
            <a:r>
              <a:rPr lang="tr-TR" sz="2700" dirty="0">
                <a:solidFill>
                  <a:srgbClr val="FF0000"/>
                </a:solidFill>
              </a:rPr>
              <a:t>Chain </a:t>
            </a:r>
            <a:r>
              <a:rPr lang="tr-TR" sz="2700" dirty="0" err="1">
                <a:solidFill>
                  <a:srgbClr val="FF0000"/>
                </a:solidFill>
              </a:rPr>
              <a:t>Entanglements</a:t>
            </a:r>
            <a:r>
              <a:rPr lang="tr-TR" sz="2700" dirty="0">
                <a:solidFill>
                  <a:srgbClr val="FF0000"/>
                </a:solidFill>
              </a:rPr>
              <a:t> </a:t>
            </a:r>
            <a:r>
              <a:rPr lang="tr-TR" sz="2700" dirty="0" err="1">
                <a:solidFill>
                  <a:srgbClr val="FF0000"/>
                </a:solidFill>
              </a:rPr>
              <a:t>and</a:t>
            </a:r>
            <a:r>
              <a:rPr lang="tr-TR" sz="2700" dirty="0">
                <a:solidFill>
                  <a:srgbClr val="FF0000"/>
                </a:solidFill>
              </a:rPr>
              <a:t> </a:t>
            </a:r>
            <a:r>
              <a:rPr lang="tr-TR" sz="2700" dirty="0" err="1">
                <a:solidFill>
                  <a:srgbClr val="FF0000"/>
                </a:solidFill>
              </a:rPr>
              <a:t>Reptation</a:t>
            </a:r>
            <a:endParaRPr lang="tr-TR" sz="27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04843"/>
            <a:ext cx="7412182" cy="4351338"/>
          </a:xfrm>
        </p:spPr>
        <p:txBody>
          <a:bodyPr>
            <a:no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Reptation</a:t>
            </a:r>
            <a:r>
              <a:rPr lang="tr-TR" sz="2400" dirty="0" smtClean="0"/>
              <a:t>:</a:t>
            </a:r>
            <a:r>
              <a:rPr lang="tr-TR" sz="2400" dirty="0"/>
              <a:t> </a:t>
            </a:r>
            <a:r>
              <a:rPr lang="en-US" sz="2400" dirty="0" smtClean="0"/>
              <a:t>In </a:t>
            </a:r>
            <a:r>
              <a:rPr lang="en-US" sz="2400" dirty="0"/>
              <a:t>the </a:t>
            </a:r>
            <a:r>
              <a:rPr lang="en-US" sz="2400" dirty="0" smtClean="0"/>
              <a:t>m</a:t>
            </a:r>
            <a:r>
              <a:rPr lang="tr-TR" sz="2400" dirty="0" smtClean="0"/>
              <a:t>o</a:t>
            </a:r>
            <a:r>
              <a:rPr lang="en-US" sz="2400" dirty="0" err="1" smtClean="0"/>
              <a:t>lt</a:t>
            </a:r>
            <a:r>
              <a:rPr lang="tr-TR" sz="2400" dirty="0" smtClean="0"/>
              <a:t>en</a:t>
            </a:r>
            <a:r>
              <a:rPr lang="en-US" sz="2400" dirty="0" smtClean="0"/>
              <a:t> </a:t>
            </a:r>
            <a:r>
              <a:rPr lang="en-US" sz="2400" dirty="0"/>
              <a:t>state, individual polymer chains can move by local Brownian motion restricted by the topological constraint of neighboring </a:t>
            </a:r>
            <a:r>
              <a:rPr lang="en-US" sz="2400" dirty="0" smtClean="0"/>
              <a:t>chains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same</a:t>
            </a:r>
            <a:r>
              <a:rPr lang="tr-TR" sz="2400" dirty="0" smtClean="0"/>
              <a:t> </a:t>
            </a:r>
            <a:r>
              <a:rPr lang="tr-TR" sz="2400" dirty="0" err="1" smtClean="0"/>
              <a:t>polymer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motion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polymer</a:t>
            </a:r>
            <a:r>
              <a:rPr lang="tr-TR" sz="2400" dirty="0" smtClean="0"/>
              <a:t> </a:t>
            </a:r>
            <a:r>
              <a:rPr lang="tr-TR" sz="2400" dirty="0" err="1" smtClean="0"/>
              <a:t>chains</a:t>
            </a:r>
            <a:r>
              <a:rPr lang="en-US" sz="2400" dirty="0" smtClean="0"/>
              <a:t> </a:t>
            </a:r>
            <a:r>
              <a:rPr lang="en-US" sz="2400" dirty="0"/>
              <a:t>can be visualized as snakelike </a:t>
            </a:r>
            <a:r>
              <a:rPr lang="en-US" sz="2400" dirty="0" smtClean="0"/>
              <a:t>motion</a:t>
            </a:r>
            <a:r>
              <a:rPr lang="tr-TR" sz="2400" dirty="0" smtClean="0"/>
              <a:t>, </a:t>
            </a:r>
            <a:r>
              <a:rPr lang="tr-TR" sz="2400" dirty="0" err="1" smtClean="0"/>
              <a:t>known</a:t>
            </a:r>
            <a:r>
              <a:rPr lang="tr-TR" sz="2400" dirty="0" smtClean="0"/>
              <a:t> as</a:t>
            </a:r>
            <a:r>
              <a:rPr lang="en-US" sz="2400" dirty="0" smtClean="0"/>
              <a:t> </a:t>
            </a:r>
            <a:r>
              <a:rPr lang="en-US" sz="2400" dirty="0" err="1" smtClean="0"/>
              <a:t>reptation</a:t>
            </a:r>
            <a:r>
              <a:rPr lang="tr-TR" sz="2400" dirty="0"/>
              <a:t>,</a:t>
            </a:r>
            <a:r>
              <a:rPr lang="en-US" sz="2400" dirty="0" smtClean="0"/>
              <a:t> </a:t>
            </a:r>
            <a:r>
              <a:rPr lang="en-US" sz="2400" dirty="0"/>
              <a:t>of the chain within a virtual </a:t>
            </a:r>
            <a:r>
              <a:rPr lang="en-US" sz="2400" dirty="0" smtClean="0"/>
              <a:t>tube</a:t>
            </a:r>
            <a:r>
              <a:rPr lang="tr-TR" sz="2400" dirty="0" smtClean="0"/>
              <a:t> </a:t>
            </a:r>
            <a:r>
              <a:rPr lang="tr-TR" sz="2400" dirty="0" err="1" smtClean="0"/>
              <a:t>that</a:t>
            </a:r>
            <a:r>
              <a:rPr lang="tr-TR" sz="2400" dirty="0" smtClean="0"/>
              <a:t> </a:t>
            </a:r>
            <a:r>
              <a:rPr lang="en-US" sz="2400" dirty="0" smtClean="0"/>
              <a:t>is </a:t>
            </a:r>
            <a:r>
              <a:rPr lang="en-US" sz="2400" dirty="0"/>
              <a:t>defined by the locus of its entanglements with neighboring </a:t>
            </a:r>
            <a:r>
              <a:rPr lang="en-US" sz="2400" dirty="0" smtClean="0"/>
              <a:t>molecules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plastics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r>
              <a:rPr lang="en-US" sz="2400" dirty="0"/>
              <a:t>The theory of </a:t>
            </a:r>
            <a:r>
              <a:rPr lang="tr-TR" sz="2400" dirty="0" err="1" smtClean="0"/>
              <a:t>snakelike</a:t>
            </a:r>
            <a:r>
              <a:rPr lang="tr-TR" sz="2400" dirty="0" smtClean="0"/>
              <a:t> </a:t>
            </a:r>
            <a:r>
              <a:rPr lang="tr-TR" sz="2400" dirty="0" err="1" smtClean="0"/>
              <a:t>motion</a:t>
            </a:r>
            <a:r>
              <a:rPr lang="tr-TR" sz="2400" dirty="0" smtClean="0"/>
              <a:t> </a:t>
            </a:r>
            <a:r>
              <a:rPr lang="tr-TR" sz="2400" dirty="0" err="1" smtClean="0"/>
              <a:t>or</a:t>
            </a:r>
            <a:r>
              <a:rPr lang="tr-TR" sz="2400" dirty="0" smtClean="0"/>
              <a:t> </a:t>
            </a:r>
            <a:r>
              <a:rPr lang="en-US" sz="2400" dirty="0" err="1" smtClean="0"/>
              <a:t>reptation</a:t>
            </a:r>
            <a:r>
              <a:rPr lang="en-US" sz="2400" dirty="0" smtClean="0"/>
              <a:t> </a:t>
            </a:r>
            <a:r>
              <a:rPr lang="en-US" sz="2400" dirty="0"/>
              <a:t>has been largely successful in developing a qualitative and quantitative molecular theory for the dynamics and viscoelastic properties of entangled polymers</a:t>
            </a:r>
          </a:p>
          <a:p>
            <a:pPr marL="0" indent="0">
              <a:buNone/>
            </a:pPr>
            <a:endParaRPr lang="tr-TR" sz="2400" dirty="0" smtClean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4850" y="2432267"/>
            <a:ext cx="3867150" cy="2847975"/>
          </a:xfrm>
          <a:prstGeom prst="rect">
            <a:avLst/>
          </a:prstGeom>
        </p:spPr>
      </p:pic>
      <p:sp>
        <p:nvSpPr>
          <p:cNvPr id="6" name="Metin kutusu 5"/>
          <p:cNvSpPr txBox="1"/>
          <p:nvPr/>
        </p:nvSpPr>
        <p:spPr>
          <a:xfrm>
            <a:off x="8666018" y="5465618"/>
            <a:ext cx="3525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Reptation</a:t>
            </a:r>
            <a:r>
              <a:rPr lang="en-US" dirty="0" smtClean="0"/>
              <a:t> </a:t>
            </a:r>
            <a:r>
              <a:rPr lang="en-US" dirty="0"/>
              <a:t>model of a polymer </a:t>
            </a:r>
            <a:r>
              <a:rPr lang="en-US" dirty="0" smtClean="0"/>
              <a:t>chain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8051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Solid-State </a:t>
            </a:r>
            <a:r>
              <a:rPr lang="en-US" dirty="0" smtClean="0"/>
              <a:t>Properties</a:t>
            </a:r>
            <a:r>
              <a:rPr lang="tr-TR" dirty="0"/>
              <a:t/>
            </a:r>
            <a:br>
              <a:rPr lang="tr-TR" dirty="0"/>
            </a:br>
            <a:r>
              <a:rPr lang="tr-TR" sz="2700" dirty="0">
                <a:solidFill>
                  <a:srgbClr val="FF0000"/>
                </a:solidFill>
              </a:rPr>
              <a:t>The </a:t>
            </a:r>
            <a:r>
              <a:rPr lang="tr-TR" sz="2700" dirty="0" err="1">
                <a:solidFill>
                  <a:srgbClr val="FF0000"/>
                </a:solidFill>
              </a:rPr>
              <a:t>Amorphous</a:t>
            </a:r>
            <a:r>
              <a:rPr lang="tr-TR" sz="2700" dirty="0">
                <a:solidFill>
                  <a:srgbClr val="FF0000"/>
                </a:solidFill>
              </a:rPr>
              <a:t> </a:t>
            </a:r>
            <a:r>
              <a:rPr lang="tr-TR" sz="2700" dirty="0" err="1">
                <a:solidFill>
                  <a:srgbClr val="FF0000"/>
                </a:solidFill>
              </a:rPr>
              <a:t>State</a:t>
            </a:r>
            <a:r>
              <a:rPr lang="tr-TR" sz="2700" dirty="0">
                <a:solidFill>
                  <a:srgbClr val="FF0000"/>
                </a:solidFill>
              </a:rPr>
              <a:t/>
            </a:r>
            <a:br>
              <a:rPr lang="tr-TR" sz="2700" dirty="0">
                <a:solidFill>
                  <a:srgbClr val="FF0000"/>
                </a:solidFill>
              </a:rPr>
            </a:br>
            <a:r>
              <a:rPr lang="tr-TR" sz="2700" dirty="0">
                <a:solidFill>
                  <a:srgbClr val="FF0000"/>
                </a:solidFill>
              </a:rPr>
              <a:t>The </a:t>
            </a:r>
            <a:r>
              <a:rPr lang="tr-TR" sz="2700" dirty="0" err="1">
                <a:solidFill>
                  <a:srgbClr val="FF0000"/>
                </a:solidFill>
              </a:rPr>
              <a:t>Glass</a:t>
            </a:r>
            <a:r>
              <a:rPr lang="tr-TR" sz="2700" dirty="0">
                <a:solidFill>
                  <a:srgbClr val="FF0000"/>
                </a:solidFill>
              </a:rPr>
              <a:t> </a:t>
            </a:r>
            <a:r>
              <a:rPr lang="tr-TR" sz="2700" dirty="0" err="1">
                <a:solidFill>
                  <a:srgbClr val="FF0000"/>
                </a:solidFill>
              </a:rPr>
              <a:t>Transition</a:t>
            </a:r>
            <a:endParaRPr lang="tr-TR" sz="27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400" dirty="0">
                <a:solidFill>
                  <a:srgbClr val="0070C0"/>
                </a:solidFill>
              </a:rPr>
              <a:t>T</a:t>
            </a:r>
            <a:r>
              <a:rPr lang="en-US" sz="2400" dirty="0" smtClean="0">
                <a:solidFill>
                  <a:srgbClr val="0070C0"/>
                </a:solidFill>
              </a:rPr>
              <a:t>he </a:t>
            </a:r>
            <a:r>
              <a:rPr lang="en-US" sz="2400" dirty="0" smtClean="0">
                <a:solidFill>
                  <a:srgbClr val="0070C0"/>
                </a:solidFill>
              </a:rPr>
              <a:t>temperature</a:t>
            </a:r>
            <a:r>
              <a:rPr lang="tr-TR" sz="2400" dirty="0" smtClean="0">
                <a:solidFill>
                  <a:srgbClr val="0070C0"/>
                </a:solidFill>
              </a:rPr>
              <a:t>, </a:t>
            </a:r>
            <a:r>
              <a:rPr lang="tr-TR" sz="2400" dirty="0" err="1" smtClean="0">
                <a:solidFill>
                  <a:srgbClr val="0070C0"/>
                </a:solidFill>
              </a:rPr>
              <a:t>which</a:t>
            </a:r>
            <a:r>
              <a:rPr lang="tr-TR" sz="2400" dirty="0" smtClean="0">
                <a:solidFill>
                  <a:srgbClr val="0070C0"/>
                </a:solidFill>
              </a:rPr>
              <a:t> </a:t>
            </a:r>
            <a:r>
              <a:rPr lang="tr-TR" sz="2400" dirty="0" err="1" smtClean="0">
                <a:solidFill>
                  <a:srgbClr val="0070C0"/>
                </a:solidFill>
              </a:rPr>
              <a:t>illustrates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>
                <a:solidFill>
                  <a:srgbClr val="0070C0"/>
                </a:solidFill>
              </a:rPr>
              <a:t>the transition from the amorphous solid state to the </a:t>
            </a:r>
            <a:r>
              <a:rPr lang="en-US" sz="2400" dirty="0" smtClean="0">
                <a:solidFill>
                  <a:srgbClr val="0070C0"/>
                </a:solidFill>
              </a:rPr>
              <a:t>m</a:t>
            </a:r>
            <a:r>
              <a:rPr lang="tr-TR" sz="2400" dirty="0" err="1" smtClean="0">
                <a:solidFill>
                  <a:srgbClr val="0070C0"/>
                </a:solidFill>
              </a:rPr>
              <a:t>olten</a:t>
            </a:r>
            <a:r>
              <a:rPr lang="en-US" sz="2400" dirty="0" smtClean="0">
                <a:solidFill>
                  <a:srgbClr val="0070C0"/>
                </a:solidFill>
              </a:rPr>
              <a:t> state</a:t>
            </a:r>
            <a:r>
              <a:rPr lang="tr-TR" sz="2400" dirty="0" smtClean="0">
                <a:solidFill>
                  <a:srgbClr val="0070C0"/>
                </a:solidFill>
              </a:rPr>
              <a:t>,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>
                <a:solidFill>
                  <a:srgbClr val="0070C0"/>
                </a:solidFill>
              </a:rPr>
              <a:t>is called the glass-transition temperature </a:t>
            </a:r>
            <a:r>
              <a:rPr lang="tr-TR" sz="2400" dirty="0" err="1" smtClean="0">
                <a:solidFill>
                  <a:srgbClr val="0070C0"/>
                </a:solidFill>
              </a:rPr>
              <a:t>and</a:t>
            </a:r>
            <a:r>
              <a:rPr lang="tr-TR" sz="2400" dirty="0" smtClean="0">
                <a:solidFill>
                  <a:srgbClr val="0070C0"/>
                </a:solidFill>
              </a:rPr>
              <a:t> </a:t>
            </a:r>
            <a:r>
              <a:rPr lang="tr-TR" sz="2400" dirty="0" err="1" smtClean="0">
                <a:solidFill>
                  <a:srgbClr val="0070C0"/>
                </a:solidFill>
              </a:rPr>
              <a:t>illustrated</a:t>
            </a:r>
            <a:r>
              <a:rPr lang="tr-TR" sz="2400" dirty="0" smtClean="0">
                <a:solidFill>
                  <a:srgbClr val="0070C0"/>
                </a:solidFill>
              </a:rPr>
              <a:t> </a:t>
            </a:r>
            <a:r>
              <a:rPr lang="tr-TR" sz="2400" dirty="0" err="1" smtClean="0">
                <a:solidFill>
                  <a:srgbClr val="0070C0"/>
                </a:solidFill>
              </a:rPr>
              <a:t>with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Tg</a:t>
            </a:r>
            <a:r>
              <a:rPr lang="en-US" sz="2400" dirty="0">
                <a:solidFill>
                  <a:srgbClr val="0070C0"/>
                </a:solidFill>
              </a:rPr>
              <a:t>.</a:t>
            </a:r>
            <a:r>
              <a:rPr lang="en-US" sz="2400" dirty="0"/>
              <a:t> </a:t>
            </a:r>
            <a:endParaRPr lang="tr-TR" sz="2400" dirty="0" smtClean="0"/>
          </a:p>
          <a:p>
            <a:r>
              <a:rPr lang="tr-TR" sz="2400" dirty="0" err="1" smtClean="0"/>
              <a:t>Different</a:t>
            </a:r>
            <a:r>
              <a:rPr lang="en-US" sz="2400" dirty="0" smtClean="0"/>
              <a:t> </a:t>
            </a:r>
            <a:r>
              <a:rPr lang="en-US" sz="2400" dirty="0"/>
              <a:t>phenomenological models have been </a:t>
            </a:r>
            <a:r>
              <a:rPr lang="tr-TR" sz="2400" dirty="0" err="1" smtClean="0"/>
              <a:t>applied</a:t>
            </a:r>
            <a:r>
              <a:rPr lang="en-US" sz="2400" dirty="0" smtClean="0"/>
              <a:t> </a:t>
            </a:r>
            <a:r>
              <a:rPr lang="en-US" sz="2400" dirty="0"/>
              <a:t>to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platics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en-US" sz="2400" dirty="0" smtClean="0"/>
              <a:t>provide </a:t>
            </a:r>
            <a:r>
              <a:rPr lang="en-US" sz="2400" dirty="0"/>
              <a:t>an understanding of the glass transition. </a:t>
            </a:r>
            <a:endParaRPr lang="tr-TR" sz="2400" dirty="0" smtClean="0"/>
          </a:p>
          <a:p>
            <a:r>
              <a:rPr lang="en-US" sz="2400" dirty="0" smtClean="0"/>
              <a:t>One </a:t>
            </a:r>
            <a:r>
              <a:rPr lang="tr-TR" sz="2400" dirty="0" smtClean="0"/>
              <a:t>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models</a:t>
            </a:r>
            <a:r>
              <a:rPr lang="tr-TR" sz="2400" dirty="0" smtClean="0"/>
              <a:t> </a:t>
            </a:r>
            <a:r>
              <a:rPr lang="tr-TR" sz="2400" dirty="0" err="1" smtClean="0"/>
              <a:t>marks</a:t>
            </a:r>
            <a:r>
              <a:rPr lang="en-US" sz="2400" dirty="0" smtClean="0"/>
              <a:t> </a:t>
            </a:r>
            <a:r>
              <a:rPr lang="en-US" sz="2400" dirty="0"/>
              <a:t>an </a:t>
            </a:r>
            <a:r>
              <a:rPr lang="en-US" sz="2400" dirty="0" err="1"/>
              <a:t>isoviscous</a:t>
            </a:r>
            <a:r>
              <a:rPr lang="en-US" sz="2400" dirty="0"/>
              <a:t> state. </a:t>
            </a:r>
            <a:endParaRPr lang="tr-TR" sz="2400" dirty="0" smtClean="0"/>
          </a:p>
          <a:p>
            <a:r>
              <a:rPr lang="tr-TR" sz="2400" dirty="0" smtClean="0"/>
              <a:t>At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err="1" smtClean="0"/>
              <a:t>isoviscous</a:t>
            </a:r>
            <a:r>
              <a:rPr lang="en-US" sz="2400" dirty="0" smtClean="0"/>
              <a:t> </a:t>
            </a:r>
            <a:r>
              <a:rPr lang="en-US" sz="2400" dirty="0"/>
              <a:t>state, </a:t>
            </a:r>
            <a:r>
              <a:rPr lang="en-US" sz="2400" dirty="0"/>
              <a:t>as a polymer is cooled from its </a:t>
            </a:r>
            <a:r>
              <a:rPr lang="en-US" sz="2400" dirty="0" smtClean="0"/>
              <a:t>m</a:t>
            </a:r>
            <a:r>
              <a:rPr lang="tr-TR" sz="2400" dirty="0" err="1" smtClean="0"/>
              <a:t>olten</a:t>
            </a:r>
            <a:r>
              <a:rPr lang="en-US" sz="2400" dirty="0" smtClean="0"/>
              <a:t> </a:t>
            </a:r>
            <a:r>
              <a:rPr lang="en-US" sz="2400" dirty="0"/>
              <a:t>state, viscosity </a:t>
            </a:r>
            <a:r>
              <a:rPr lang="tr-TR" sz="2400" dirty="0" err="1" smtClean="0"/>
              <a:t>tremends</a:t>
            </a:r>
            <a:r>
              <a:rPr lang="tr-TR" sz="2400" dirty="0" smtClean="0"/>
              <a:t> </a:t>
            </a:r>
            <a:r>
              <a:rPr lang="tr-TR" sz="2400" dirty="0" err="1" smtClean="0"/>
              <a:t>up</a:t>
            </a:r>
            <a:r>
              <a:rPr lang="en-US" sz="2400" dirty="0" smtClean="0"/>
              <a:t> </a:t>
            </a:r>
            <a:r>
              <a:rPr lang="en-US" sz="2400" dirty="0"/>
              <a:t>rapidly to a </a:t>
            </a:r>
            <a:r>
              <a:rPr lang="en-US" sz="2400" dirty="0" smtClean="0"/>
              <a:t>maximum </a:t>
            </a:r>
            <a:r>
              <a:rPr lang="en-US" sz="2400" dirty="0"/>
              <a:t>value, </a:t>
            </a:r>
            <a:r>
              <a:rPr lang="tr-TR" sz="2400" dirty="0" err="1" smtClean="0"/>
              <a:t>almost</a:t>
            </a:r>
            <a:r>
              <a:rPr lang="en-US" sz="2400" dirty="0" smtClean="0"/>
              <a:t> </a:t>
            </a:r>
            <a:r>
              <a:rPr lang="en-US" sz="2400" dirty="0"/>
              <a:t>10</a:t>
            </a:r>
            <a:r>
              <a:rPr lang="en-US" sz="2400" baseline="30000" dirty="0"/>
              <a:t>12</a:t>
            </a:r>
            <a:r>
              <a:rPr lang="en-US" sz="2400" dirty="0"/>
              <a:t> Pa-s </a:t>
            </a:r>
            <a:r>
              <a:rPr lang="en-US" sz="2400" dirty="0" smtClean="0"/>
              <a:t>at </a:t>
            </a:r>
            <a:r>
              <a:rPr lang="en-US" sz="2400" dirty="0" err="1"/>
              <a:t>Tg</a:t>
            </a:r>
            <a:r>
              <a:rPr lang="en-US" sz="2400" dirty="0"/>
              <a:t>, for all glassy </a:t>
            </a:r>
            <a:r>
              <a:rPr lang="en-US" sz="2400" dirty="0" smtClean="0"/>
              <a:t>materials</a:t>
            </a:r>
            <a:r>
              <a:rPr lang="tr-TR" sz="2400" dirty="0" smtClean="0"/>
              <a:t>.</a:t>
            </a:r>
            <a:endParaRPr lang="en-US" sz="2400" dirty="0"/>
          </a:p>
          <a:p>
            <a:r>
              <a:rPr lang="en-US" sz="2400" dirty="0"/>
              <a:t>The glass-transition temperature of amorphous </a:t>
            </a:r>
            <a:r>
              <a:rPr lang="en-US" sz="2400" dirty="0" smtClean="0"/>
              <a:t>p</a:t>
            </a:r>
            <a:r>
              <a:rPr lang="tr-TR" sz="2400" dirty="0" err="1" smtClean="0"/>
              <a:t>lasticd</a:t>
            </a:r>
            <a:r>
              <a:rPr lang="en-US" sz="2400" dirty="0" smtClean="0"/>
              <a:t> </a:t>
            </a:r>
            <a:r>
              <a:rPr lang="en-US" sz="2400" dirty="0"/>
              <a:t>can vary widely </a:t>
            </a:r>
            <a:r>
              <a:rPr lang="tr-TR" sz="2400" dirty="0" err="1" smtClean="0"/>
              <a:t>depending</a:t>
            </a:r>
            <a:r>
              <a:rPr lang="tr-TR" sz="2400" dirty="0" smtClean="0"/>
              <a:t> on</a:t>
            </a:r>
            <a:r>
              <a:rPr lang="en-US" sz="2400" dirty="0" smtClean="0"/>
              <a:t> </a:t>
            </a:r>
            <a:r>
              <a:rPr lang="en-US" sz="2400" dirty="0"/>
              <a:t>the chemical structure of the polymer chain. </a:t>
            </a:r>
            <a:endParaRPr lang="tr-TR" sz="2400" dirty="0" smtClean="0"/>
          </a:p>
          <a:p>
            <a:r>
              <a:rPr lang="tr-TR" sz="2400" dirty="0" err="1" smtClean="0">
                <a:solidFill>
                  <a:srgbClr val="0070C0"/>
                </a:solidFill>
              </a:rPr>
              <a:t>Mostly</a:t>
            </a:r>
            <a:r>
              <a:rPr lang="en-US" sz="2400" dirty="0" smtClean="0">
                <a:solidFill>
                  <a:srgbClr val="0070C0"/>
                </a:solidFill>
              </a:rPr>
              <a:t>, </a:t>
            </a:r>
            <a:r>
              <a:rPr lang="en-US" sz="2400" dirty="0">
                <a:solidFill>
                  <a:srgbClr val="0070C0"/>
                </a:solidFill>
              </a:rPr>
              <a:t>polymers with flexible backbones and small substituent groups </a:t>
            </a:r>
            <a:r>
              <a:rPr lang="en-US" sz="2400" dirty="0" smtClean="0">
                <a:solidFill>
                  <a:srgbClr val="0070C0"/>
                </a:solidFill>
              </a:rPr>
              <a:t>have </a:t>
            </a:r>
            <a:r>
              <a:rPr lang="en-US" sz="2400" dirty="0">
                <a:solidFill>
                  <a:srgbClr val="0070C0"/>
                </a:solidFill>
              </a:rPr>
              <a:t>low </a:t>
            </a:r>
            <a:r>
              <a:rPr lang="en-US" sz="2400" dirty="0" err="1" smtClean="0">
                <a:solidFill>
                  <a:srgbClr val="0070C0"/>
                </a:solidFill>
              </a:rPr>
              <a:t>Tg</a:t>
            </a:r>
            <a:r>
              <a:rPr lang="tr-TR" sz="2400" dirty="0">
                <a:solidFill>
                  <a:srgbClr val="0070C0"/>
                </a:solidFill>
              </a:rPr>
              <a:t> </a:t>
            </a:r>
            <a:r>
              <a:rPr lang="tr-TR" sz="2400" dirty="0" err="1" smtClean="0">
                <a:solidFill>
                  <a:srgbClr val="0070C0"/>
                </a:solidFill>
              </a:rPr>
              <a:t>and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tr-TR" sz="2400" dirty="0" err="1" smtClean="0">
                <a:solidFill>
                  <a:srgbClr val="0070C0"/>
                </a:solidFill>
              </a:rPr>
              <a:t>polymers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>
                <a:solidFill>
                  <a:srgbClr val="0070C0"/>
                </a:solidFill>
              </a:rPr>
              <a:t>with rigid </a:t>
            </a:r>
            <a:r>
              <a:rPr lang="en-US" sz="2400" dirty="0" smtClean="0">
                <a:solidFill>
                  <a:srgbClr val="0070C0"/>
                </a:solidFill>
              </a:rPr>
              <a:t>backbones</a:t>
            </a:r>
            <a:r>
              <a:rPr lang="tr-TR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have </a:t>
            </a:r>
            <a:r>
              <a:rPr lang="en-US" sz="2400" dirty="0">
                <a:solidFill>
                  <a:srgbClr val="0070C0"/>
                </a:solidFill>
              </a:rPr>
              <a:t>high </a:t>
            </a:r>
            <a:r>
              <a:rPr lang="en-US" sz="2400" dirty="0" err="1">
                <a:solidFill>
                  <a:srgbClr val="0070C0"/>
                </a:solidFill>
              </a:rPr>
              <a:t>Tg</a:t>
            </a:r>
            <a:r>
              <a:rPr lang="en-US" sz="2400" dirty="0"/>
              <a:t>.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59885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Solid-State </a:t>
            </a:r>
            <a:r>
              <a:rPr lang="en-US" dirty="0" smtClean="0"/>
              <a:t>Properties</a:t>
            </a:r>
            <a:r>
              <a:rPr lang="tr-TR" dirty="0"/>
              <a:t/>
            </a:r>
            <a:br>
              <a:rPr lang="tr-TR" dirty="0"/>
            </a:br>
            <a:r>
              <a:rPr lang="tr-TR" sz="2700" dirty="0">
                <a:solidFill>
                  <a:srgbClr val="FF0000"/>
                </a:solidFill>
              </a:rPr>
              <a:t>The </a:t>
            </a:r>
            <a:r>
              <a:rPr lang="tr-TR" sz="2700" dirty="0" err="1">
                <a:solidFill>
                  <a:srgbClr val="FF0000"/>
                </a:solidFill>
              </a:rPr>
              <a:t>Amorphous</a:t>
            </a:r>
            <a:r>
              <a:rPr lang="tr-TR" sz="2700" dirty="0">
                <a:solidFill>
                  <a:srgbClr val="FF0000"/>
                </a:solidFill>
              </a:rPr>
              <a:t> </a:t>
            </a:r>
            <a:r>
              <a:rPr lang="tr-TR" sz="2700" dirty="0" err="1">
                <a:solidFill>
                  <a:srgbClr val="FF0000"/>
                </a:solidFill>
              </a:rPr>
              <a:t>State</a:t>
            </a:r>
            <a:r>
              <a:rPr lang="tr-TR" sz="2700" dirty="0">
                <a:solidFill>
                  <a:srgbClr val="FF0000"/>
                </a:solidFill>
              </a:rPr>
              <a:t/>
            </a:r>
            <a:br>
              <a:rPr lang="tr-TR" sz="2700" dirty="0">
                <a:solidFill>
                  <a:srgbClr val="FF0000"/>
                </a:solidFill>
              </a:rPr>
            </a:br>
            <a:r>
              <a:rPr lang="tr-TR" sz="2700" dirty="0">
                <a:solidFill>
                  <a:srgbClr val="FF0000"/>
                </a:solidFill>
              </a:rPr>
              <a:t>Secondary-Relaxation </a:t>
            </a:r>
            <a:r>
              <a:rPr lang="tr-TR" sz="2700" dirty="0" err="1">
                <a:solidFill>
                  <a:srgbClr val="FF0000"/>
                </a:solidFill>
              </a:rPr>
              <a:t>Processes</a:t>
            </a:r>
            <a:endParaRPr lang="tr-TR" sz="27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400" dirty="0" err="1" smtClean="0"/>
              <a:t>The</a:t>
            </a:r>
            <a:r>
              <a:rPr lang="tr-TR" sz="2400" dirty="0" smtClean="0"/>
              <a:t> s</a:t>
            </a:r>
            <a:r>
              <a:rPr lang="en-US" sz="2400" dirty="0" err="1" smtClean="0"/>
              <a:t>econdary</a:t>
            </a:r>
            <a:r>
              <a:rPr lang="en-US" sz="2400" dirty="0" smtClean="0"/>
              <a:t>-relaxation process</a:t>
            </a:r>
            <a:r>
              <a:rPr lang="tr-TR" sz="2400" dirty="0" smtClean="0"/>
              <a:t>, </a:t>
            </a:r>
            <a:r>
              <a:rPr lang="tr-TR" sz="2400" dirty="0" err="1" smtClean="0"/>
              <a:t>which</a:t>
            </a:r>
            <a:r>
              <a:rPr lang="tr-TR" sz="2400" dirty="0" smtClean="0"/>
              <a:t> </a:t>
            </a:r>
            <a:r>
              <a:rPr lang="tr-TR" sz="2400" dirty="0" err="1" smtClean="0"/>
              <a:t>shown</a:t>
            </a:r>
            <a:r>
              <a:rPr lang="tr-TR" sz="2400" dirty="0" smtClean="0"/>
              <a:t>  </a:t>
            </a:r>
            <a:r>
              <a:rPr lang="tr-TR" sz="2400" dirty="0" err="1" smtClean="0"/>
              <a:t>below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glass</a:t>
            </a:r>
            <a:r>
              <a:rPr lang="tr-TR" sz="2400" dirty="0" smtClean="0"/>
              <a:t> </a:t>
            </a:r>
            <a:r>
              <a:rPr lang="tr-TR" sz="2400" dirty="0" err="1" smtClean="0"/>
              <a:t>transition</a:t>
            </a:r>
            <a:r>
              <a:rPr lang="tr-TR" sz="2400" dirty="0" smtClean="0"/>
              <a:t> </a:t>
            </a:r>
            <a:r>
              <a:rPr lang="tr-TR" sz="2400" dirty="0" err="1" smtClean="0"/>
              <a:t>temperature</a:t>
            </a:r>
            <a:r>
              <a:rPr lang="tr-TR" sz="2400" dirty="0" smtClean="0"/>
              <a:t>,</a:t>
            </a:r>
            <a:r>
              <a:rPr lang="en-US" sz="2400" dirty="0" smtClean="0"/>
              <a:t> </a:t>
            </a:r>
            <a:r>
              <a:rPr lang="tr-TR" sz="2400" dirty="0" smtClean="0"/>
              <a:t>is a</a:t>
            </a:r>
            <a:r>
              <a:rPr lang="en-US" sz="2400" dirty="0" smtClean="0"/>
              <a:t> </a:t>
            </a:r>
            <a:r>
              <a:rPr lang="en-US" sz="2400" dirty="0"/>
              <a:t>small-scale molecular </a:t>
            </a:r>
            <a:r>
              <a:rPr lang="en-US" sz="2400" dirty="0" smtClean="0"/>
              <a:t>motion</a:t>
            </a:r>
            <a:r>
              <a:rPr lang="tr-TR" sz="2400" dirty="0" smtClean="0"/>
              <a:t>,</a:t>
            </a:r>
            <a:r>
              <a:rPr lang="en-US" sz="2400" dirty="0" smtClean="0"/>
              <a:t> occur</a:t>
            </a:r>
            <a:r>
              <a:rPr lang="tr-TR" sz="2400" dirty="0" err="1" smtClean="0"/>
              <a:t>ing</a:t>
            </a:r>
            <a:r>
              <a:rPr lang="en-US" sz="2400" dirty="0" smtClean="0"/>
              <a:t> </a:t>
            </a:r>
            <a:r>
              <a:rPr lang="en-US" sz="2400" dirty="0"/>
              <a:t>in the amorphous glassy state. </a:t>
            </a:r>
            <a:endParaRPr lang="tr-TR" sz="2400" dirty="0" smtClean="0"/>
          </a:p>
          <a:p>
            <a:r>
              <a:rPr lang="en-US" sz="2400" dirty="0"/>
              <a:t>The secondary-relaxation </a:t>
            </a:r>
            <a:r>
              <a:rPr lang="en-US" sz="2400" dirty="0" smtClean="0"/>
              <a:t>process</a:t>
            </a:r>
            <a:r>
              <a:rPr lang="tr-TR" sz="2400" dirty="0" smtClean="0"/>
              <a:t>es</a:t>
            </a:r>
            <a:r>
              <a:rPr lang="en-US" sz="2400" dirty="0" smtClean="0"/>
              <a:t> </a:t>
            </a:r>
            <a:r>
              <a:rPr lang="tr-TR" sz="2400" dirty="0" err="1" smtClean="0"/>
              <a:t>may</a:t>
            </a:r>
            <a:r>
              <a:rPr lang="en-US" sz="2400" dirty="0" smtClean="0"/>
              <a:t> </a:t>
            </a:r>
            <a:r>
              <a:rPr lang="en-US" sz="2400" dirty="0"/>
              <a:t>involve limited motions of the main-chain or rotations, vibrations, or flips of substituent groups. </a:t>
            </a:r>
            <a:endParaRPr lang="tr-TR" sz="2400" dirty="0" smtClean="0"/>
          </a:p>
          <a:p>
            <a:r>
              <a:rPr lang="en-US" sz="2400" dirty="0" smtClean="0"/>
              <a:t>An </a:t>
            </a:r>
            <a:r>
              <a:rPr lang="en-US" sz="2400" dirty="0"/>
              <a:t>example of a main-chain secondary relaxation </a:t>
            </a:r>
            <a:r>
              <a:rPr lang="en-US" sz="2400" dirty="0" smtClean="0"/>
              <a:t>is </a:t>
            </a:r>
            <a:r>
              <a:rPr lang="en-US" sz="2400" dirty="0"/>
              <a:t>the </a:t>
            </a:r>
            <a:r>
              <a:rPr lang="en-US" sz="2400" dirty="0" err="1"/>
              <a:t>Schatzki</a:t>
            </a:r>
            <a:r>
              <a:rPr lang="en-US" sz="2400" dirty="0"/>
              <a:t> crankshaft rotation </a:t>
            </a:r>
            <a:r>
              <a:rPr lang="en-US" sz="2400" dirty="0" smtClean="0"/>
              <a:t>model</a:t>
            </a:r>
            <a:r>
              <a:rPr lang="tr-TR" sz="2400" dirty="0" smtClean="0"/>
              <a:t>, at </a:t>
            </a:r>
            <a:r>
              <a:rPr lang="tr-TR" sz="2400" dirty="0" err="1" smtClean="0"/>
              <a:t>which</a:t>
            </a:r>
            <a:r>
              <a:rPr lang="tr-TR" sz="2400" dirty="0" smtClean="0"/>
              <a:t> </a:t>
            </a:r>
            <a:r>
              <a:rPr lang="en-US" sz="2400" dirty="0"/>
              <a:t>five contiguous bonds join in rotation around the main chain consisting of C–C </a:t>
            </a:r>
            <a:r>
              <a:rPr lang="en-US" sz="2400" dirty="0" smtClean="0"/>
              <a:t>bonds</a:t>
            </a:r>
            <a:r>
              <a:rPr lang="tr-TR" sz="2400" dirty="0" smtClean="0"/>
              <a:t>.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r>
              <a:rPr lang="tr-TR" sz="2400" dirty="0" err="1" smtClean="0"/>
              <a:t>Another</a:t>
            </a:r>
            <a:r>
              <a:rPr lang="en-US" sz="2400" dirty="0" smtClean="0"/>
              <a:t> example </a:t>
            </a:r>
            <a:r>
              <a:rPr lang="tr-TR" sz="2400" dirty="0" err="1" smtClean="0"/>
              <a:t>for</a:t>
            </a:r>
            <a:r>
              <a:rPr lang="tr-TR" sz="2400" dirty="0" smtClean="0"/>
              <a:t> </a:t>
            </a:r>
            <a:r>
              <a:rPr lang="en-US" sz="2400" dirty="0" smtClean="0"/>
              <a:t>main-chain </a:t>
            </a:r>
            <a:r>
              <a:rPr lang="en-US" sz="2400" dirty="0"/>
              <a:t>secondary relaxations </a:t>
            </a:r>
            <a:r>
              <a:rPr lang="tr-TR" sz="2400" dirty="0" smtClean="0"/>
              <a:t>is </a:t>
            </a:r>
            <a:r>
              <a:rPr lang="tr-TR" sz="2400" dirty="0" err="1" smtClean="0"/>
              <a:t>the</a:t>
            </a:r>
            <a:r>
              <a:rPr lang="en-US" sz="2400" dirty="0" smtClean="0"/>
              <a:t> rotation </a:t>
            </a:r>
            <a:r>
              <a:rPr lang="en-US" sz="2400" dirty="0"/>
              <a:t>of aromatic rings in the backbone of some high-temperature polymers, </a:t>
            </a:r>
            <a:r>
              <a:rPr lang="tr-TR" sz="2400" dirty="0" err="1" smtClean="0"/>
              <a:t>like</a:t>
            </a:r>
            <a:r>
              <a:rPr lang="en-US" sz="2400" dirty="0" smtClean="0"/>
              <a:t> </a:t>
            </a:r>
            <a:r>
              <a:rPr lang="en-US" sz="2400" dirty="0"/>
              <a:t>poly-</a:t>
            </a:r>
            <a:r>
              <a:rPr lang="en-US" sz="2400" dirty="0" err="1"/>
              <a:t>sulfone</a:t>
            </a:r>
            <a:r>
              <a:rPr lang="en-US" sz="2400" dirty="0"/>
              <a:t> and polycarbonate. </a:t>
            </a:r>
          </a:p>
          <a:p>
            <a:r>
              <a:rPr lang="en-US" sz="2400" dirty="0"/>
              <a:t>In addition to </a:t>
            </a:r>
            <a:r>
              <a:rPr lang="en-US" sz="2400" dirty="0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given</a:t>
            </a:r>
            <a:r>
              <a:rPr lang="en-US" sz="2400" dirty="0" smtClean="0"/>
              <a:t> </a:t>
            </a:r>
            <a:r>
              <a:rPr lang="en-US" sz="2400" dirty="0"/>
              <a:t>main-chain secondary-relaxation motions, substituent groups can </a:t>
            </a:r>
            <a:r>
              <a:rPr lang="tr-TR" sz="2400" dirty="0" err="1" smtClean="0"/>
              <a:t>also</a:t>
            </a:r>
            <a:r>
              <a:rPr lang="tr-TR" sz="2400" dirty="0" smtClean="0"/>
              <a:t> </a:t>
            </a:r>
            <a:r>
              <a:rPr lang="en-US" sz="2400" dirty="0" smtClean="0"/>
              <a:t>rotate </a:t>
            </a:r>
            <a:r>
              <a:rPr lang="en-US" sz="2400" dirty="0"/>
              <a:t>at </a:t>
            </a:r>
            <a:r>
              <a:rPr lang="tr-TR" sz="2400" dirty="0" err="1" smtClean="0"/>
              <a:t>relatively</a:t>
            </a:r>
            <a:r>
              <a:rPr lang="en-US" sz="2400" dirty="0" smtClean="0"/>
              <a:t> </a:t>
            </a:r>
            <a:r>
              <a:rPr lang="en-US" sz="2400" dirty="0"/>
              <a:t>low temperatures in the glassy state. </a:t>
            </a:r>
          </a:p>
        </p:txBody>
      </p:sp>
    </p:spTree>
    <p:extLst>
      <p:ext uri="{BB962C8B-B14F-4D97-AF65-F5344CB8AC3E}">
        <p14:creationId xmlns:p14="http://schemas.microsoft.com/office/powerpoint/2010/main" val="15868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Solid-State </a:t>
            </a:r>
            <a:r>
              <a:rPr lang="en-US" dirty="0" smtClean="0"/>
              <a:t>Properties</a:t>
            </a:r>
            <a:r>
              <a:rPr lang="tr-TR" dirty="0"/>
              <a:t/>
            </a:r>
            <a:br>
              <a:rPr lang="tr-TR" dirty="0"/>
            </a:br>
            <a:r>
              <a:rPr lang="tr-TR" sz="2700" dirty="0" err="1">
                <a:solidFill>
                  <a:srgbClr val="FF0000"/>
                </a:solidFill>
              </a:rPr>
              <a:t>The</a:t>
            </a:r>
            <a:r>
              <a:rPr lang="tr-TR" sz="2700" dirty="0">
                <a:solidFill>
                  <a:srgbClr val="FF0000"/>
                </a:solidFill>
              </a:rPr>
              <a:t> </a:t>
            </a:r>
            <a:r>
              <a:rPr lang="tr-TR" sz="2700" dirty="0" err="1">
                <a:solidFill>
                  <a:srgbClr val="FF0000"/>
                </a:solidFill>
              </a:rPr>
              <a:t>Crystalline</a:t>
            </a:r>
            <a:r>
              <a:rPr lang="tr-TR" sz="2700" dirty="0">
                <a:solidFill>
                  <a:srgbClr val="FF0000"/>
                </a:solidFill>
              </a:rPr>
              <a:t> </a:t>
            </a:r>
            <a:r>
              <a:rPr lang="tr-TR" sz="2700" dirty="0" err="1">
                <a:solidFill>
                  <a:srgbClr val="FF0000"/>
                </a:solidFill>
              </a:rPr>
              <a:t>State</a:t>
            </a:r>
            <a:r>
              <a:rPr lang="tr-TR" sz="2700" dirty="0">
                <a:solidFill>
                  <a:srgbClr val="FF0000"/>
                </a:solidFill>
              </a:rPr>
              <a:t/>
            </a:r>
            <a:br>
              <a:rPr lang="tr-TR" sz="2700" dirty="0">
                <a:solidFill>
                  <a:srgbClr val="FF0000"/>
                </a:solidFill>
              </a:rPr>
            </a:br>
            <a:r>
              <a:rPr lang="tr-TR" sz="2700" dirty="0">
                <a:solidFill>
                  <a:srgbClr val="FF0000"/>
                </a:solidFill>
              </a:rPr>
              <a:t>Ordering of </a:t>
            </a:r>
            <a:r>
              <a:rPr lang="tr-TR" sz="2700" dirty="0" err="1">
                <a:solidFill>
                  <a:srgbClr val="FF0000"/>
                </a:solidFill>
              </a:rPr>
              <a:t>Polymer</a:t>
            </a:r>
            <a:r>
              <a:rPr lang="tr-TR" sz="2700" dirty="0">
                <a:solidFill>
                  <a:srgbClr val="FF0000"/>
                </a:solidFill>
              </a:rPr>
              <a:t> </a:t>
            </a:r>
            <a:r>
              <a:rPr lang="tr-TR" sz="2700" dirty="0" err="1">
                <a:solidFill>
                  <a:srgbClr val="FF0000"/>
                </a:solidFill>
              </a:rPr>
              <a:t>Chains</a:t>
            </a:r>
            <a:endParaRPr lang="tr-TR" sz="27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400" dirty="0" err="1" smtClean="0"/>
              <a:t>Certain</a:t>
            </a:r>
            <a:r>
              <a:rPr lang="tr-TR" sz="2400" dirty="0" smtClean="0"/>
              <a:t> </a:t>
            </a:r>
            <a:r>
              <a:rPr lang="en-US" sz="2400" dirty="0" smtClean="0"/>
              <a:t>p</a:t>
            </a:r>
            <a:r>
              <a:rPr lang="tr-TR" sz="2400" dirty="0" err="1" smtClean="0"/>
              <a:t>lastics</a:t>
            </a:r>
            <a:r>
              <a:rPr lang="en-US" sz="2400" dirty="0" smtClean="0"/>
              <a:t> </a:t>
            </a:r>
            <a:r>
              <a:rPr lang="en-US" sz="2400" dirty="0"/>
              <a:t>cooled from the </a:t>
            </a:r>
            <a:r>
              <a:rPr lang="en-US" sz="2400" dirty="0" smtClean="0"/>
              <a:t>m</a:t>
            </a:r>
            <a:r>
              <a:rPr lang="tr-TR" sz="2400" dirty="0" err="1" smtClean="0"/>
              <a:t>olten</a:t>
            </a:r>
            <a:r>
              <a:rPr lang="tr-TR" sz="2400" dirty="0" smtClean="0"/>
              <a:t> </a:t>
            </a:r>
            <a:r>
              <a:rPr lang="tr-TR" sz="2400" dirty="0" err="1" smtClean="0"/>
              <a:t>state</a:t>
            </a:r>
            <a:r>
              <a:rPr lang="en-US" sz="2400" dirty="0" smtClean="0"/>
              <a:t> </a:t>
            </a:r>
            <a:r>
              <a:rPr lang="en-US" sz="2400" dirty="0"/>
              <a:t>can organize into regular crystalline </a:t>
            </a:r>
            <a:r>
              <a:rPr lang="en-US" sz="2400" dirty="0" smtClean="0"/>
              <a:t>structures</a:t>
            </a:r>
            <a:r>
              <a:rPr lang="tr-TR" sz="2400" dirty="0" smtClean="0"/>
              <a:t> as </a:t>
            </a:r>
            <a:r>
              <a:rPr lang="tr-TR" sz="2400" dirty="0" err="1" smtClean="0"/>
              <a:t>shown</a:t>
            </a:r>
            <a:r>
              <a:rPr lang="tr-TR" sz="2400" dirty="0" smtClean="0"/>
              <a:t> in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figure</a:t>
            </a:r>
            <a:r>
              <a:rPr lang="tr-TR" sz="2400" dirty="0" smtClean="0"/>
              <a:t> </a:t>
            </a:r>
            <a:r>
              <a:rPr lang="tr-TR" sz="2400" dirty="0" err="1" smtClean="0"/>
              <a:t>below</a:t>
            </a:r>
            <a:r>
              <a:rPr lang="tr-TR" sz="2400" dirty="0" smtClean="0"/>
              <a:t>.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r>
              <a:rPr lang="tr-TR" sz="2400" dirty="0" err="1" smtClean="0"/>
              <a:t>This</a:t>
            </a:r>
            <a:r>
              <a:rPr lang="tr-TR" sz="2400" dirty="0" smtClean="0"/>
              <a:t> </a:t>
            </a:r>
            <a:r>
              <a:rPr lang="tr-TR" sz="2400" dirty="0" err="1" smtClean="0"/>
              <a:t>type</a:t>
            </a:r>
            <a:r>
              <a:rPr lang="tr-TR" sz="2400" dirty="0" smtClean="0"/>
              <a:t> of</a:t>
            </a:r>
            <a:r>
              <a:rPr lang="en-US" sz="2400" dirty="0" smtClean="0"/>
              <a:t> </a:t>
            </a:r>
            <a:r>
              <a:rPr lang="en-US" sz="2400" dirty="0"/>
              <a:t>crystalline polymers have </a:t>
            </a:r>
            <a:r>
              <a:rPr lang="en-US" sz="2400" dirty="0">
                <a:solidFill>
                  <a:srgbClr val="0070C0"/>
                </a:solidFill>
              </a:rPr>
              <a:t>less perfect organization than crystals of low-molecular-weight compounds</a:t>
            </a:r>
            <a:r>
              <a:rPr lang="en-US" sz="2400" dirty="0"/>
              <a:t> or low-molecular-weight polymers crystallized from the </a:t>
            </a:r>
            <a:r>
              <a:rPr lang="en-US" sz="2400" dirty="0" smtClean="0"/>
              <a:t>solution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specified</a:t>
            </a:r>
            <a:r>
              <a:rPr lang="tr-TR" sz="2400" dirty="0" smtClean="0"/>
              <a:t> </a:t>
            </a:r>
            <a:r>
              <a:rPr lang="tr-TR" sz="2400" dirty="0" err="1" smtClean="0"/>
              <a:t>plastics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r>
              <a:rPr lang="en-US" sz="2400" dirty="0" smtClean="0"/>
              <a:t>The </a:t>
            </a:r>
            <a:r>
              <a:rPr lang="tr-TR" sz="2400" dirty="0" err="1" smtClean="0"/>
              <a:t>repeating</a:t>
            </a:r>
            <a:r>
              <a:rPr lang="en-US" sz="2400" dirty="0" smtClean="0"/>
              <a:t> </a:t>
            </a:r>
            <a:r>
              <a:rPr lang="en-US" sz="2400" dirty="0"/>
              <a:t>units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crystalline </a:t>
            </a:r>
            <a:r>
              <a:rPr lang="en-US" sz="2400" dirty="0"/>
              <a:t>polymer morphology </a:t>
            </a:r>
            <a:r>
              <a:rPr lang="tr-TR" sz="2400" dirty="0" err="1" smtClean="0"/>
              <a:t>contains</a:t>
            </a:r>
            <a:r>
              <a:rPr lang="en-US" sz="2400" dirty="0" smtClean="0"/>
              <a:t> </a:t>
            </a:r>
            <a:r>
              <a:rPr lang="en-US" sz="2400" dirty="0">
                <a:solidFill>
                  <a:srgbClr val="0070C0"/>
                </a:solidFill>
              </a:rPr>
              <a:t>crystalline </a:t>
            </a:r>
            <a:r>
              <a:rPr lang="en-US" sz="2400" dirty="0" smtClean="0">
                <a:solidFill>
                  <a:srgbClr val="0070C0"/>
                </a:solidFill>
              </a:rPr>
              <a:t>lamellae</a:t>
            </a:r>
            <a:r>
              <a:rPr lang="tr-TR" sz="2400" dirty="0" smtClean="0">
                <a:solidFill>
                  <a:srgbClr val="0070C0"/>
                </a:solidFill>
              </a:rPr>
              <a:t>, </a:t>
            </a:r>
            <a:r>
              <a:rPr lang="tr-TR" sz="2400" dirty="0" err="1" smtClean="0">
                <a:solidFill>
                  <a:srgbClr val="0070C0"/>
                </a:solidFill>
              </a:rPr>
              <a:t>which</a:t>
            </a:r>
            <a:r>
              <a:rPr lang="en-US" sz="2400" dirty="0" smtClean="0">
                <a:solidFill>
                  <a:srgbClr val="0070C0"/>
                </a:solidFill>
              </a:rPr>
              <a:t> consist</a:t>
            </a:r>
            <a:r>
              <a:rPr lang="tr-TR" sz="2400" dirty="0" smtClean="0">
                <a:solidFill>
                  <a:srgbClr val="0070C0"/>
                </a:solidFill>
              </a:rPr>
              <a:t>s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>
                <a:solidFill>
                  <a:srgbClr val="0070C0"/>
                </a:solidFill>
              </a:rPr>
              <a:t>of arrays of folded chains</a:t>
            </a:r>
            <a:r>
              <a:rPr lang="en-US" sz="2400" dirty="0"/>
              <a:t>. </a:t>
            </a:r>
            <a:endParaRPr lang="tr-TR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thickness of a typical crystallite may </a:t>
            </a:r>
            <a:r>
              <a:rPr lang="tr-TR" sz="2400" dirty="0" err="1" smtClean="0"/>
              <a:t>vary</a:t>
            </a:r>
            <a:r>
              <a:rPr lang="tr-TR" sz="2400" dirty="0" smtClean="0"/>
              <a:t> in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range</a:t>
            </a:r>
            <a:r>
              <a:rPr lang="tr-TR" sz="2400" dirty="0" smtClean="0"/>
              <a:t> </a:t>
            </a:r>
            <a:r>
              <a:rPr lang="tr-TR" sz="2400" dirty="0" err="1" smtClean="0"/>
              <a:t>from</a:t>
            </a:r>
            <a:r>
              <a:rPr lang="en-US" sz="2400" dirty="0" smtClean="0"/>
              <a:t> </a:t>
            </a:r>
            <a:r>
              <a:rPr lang="en-US" sz="2400" dirty="0"/>
              <a:t>100 to 200 </a:t>
            </a:r>
            <a:r>
              <a:rPr lang="en-US" sz="2400" dirty="0" smtClean="0"/>
              <a:t>Å,</a:t>
            </a:r>
            <a:r>
              <a:rPr lang="tr-TR" sz="2400" dirty="0" smtClean="0"/>
              <a:t> </a:t>
            </a:r>
            <a:r>
              <a:rPr lang="tr-TR" sz="2400" dirty="0" err="1" smtClean="0"/>
              <a:t>which</a:t>
            </a:r>
            <a:r>
              <a:rPr lang="en-US" sz="2400" dirty="0" smtClean="0"/>
              <a:t> </a:t>
            </a:r>
            <a:r>
              <a:rPr lang="en-US" sz="2400" dirty="0" err="1" smtClean="0"/>
              <a:t>indicat</a:t>
            </a:r>
            <a:r>
              <a:rPr lang="tr-TR" sz="2400" dirty="0" smtClean="0"/>
              <a:t>es</a:t>
            </a:r>
            <a:r>
              <a:rPr lang="en-US" sz="2400" dirty="0" smtClean="0"/>
              <a:t> </a:t>
            </a:r>
            <a:r>
              <a:rPr lang="en-US" sz="2400" dirty="0"/>
              <a:t>that only a </a:t>
            </a:r>
            <a:r>
              <a:rPr lang="tr-TR" sz="2400" dirty="0" err="1" smtClean="0"/>
              <a:t>certain</a:t>
            </a:r>
            <a:r>
              <a:rPr lang="tr-TR" sz="2400" dirty="0" smtClean="0"/>
              <a:t> </a:t>
            </a:r>
            <a:r>
              <a:rPr lang="en-US" sz="2400" dirty="0" smtClean="0"/>
              <a:t>portion </a:t>
            </a:r>
            <a:r>
              <a:rPr lang="en-US" sz="2400" dirty="0"/>
              <a:t>of the complete chain </a:t>
            </a:r>
            <a:r>
              <a:rPr lang="en-US" sz="2400" dirty="0" smtClean="0"/>
              <a:t>repeating </a:t>
            </a:r>
            <a:r>
              <a:rPr lang="en-US" sz="2400" dirty="0"/>
              <a:t>units </a:t>
            </a:r>
            <a:r>
              <a:rPr lang="en-US" sz="2400" dirty="0" smtClean="0"/>
              <a:t>is </a:t>
            </a:r>
            <a:r>
              <a:rPr lang="en-US" sz="2400" dirty="0"/>
              <a:t>involved in each fold.</a:t>
            </a:r>
            <a:endParaRPr lang="tr-TR" sz="24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3717" y="5162550"/>
            <a:ext cx="5553075" cy="169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679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2621</TotalTime>
  <Words>1244</Words>
  <Application>Microsoft Office PowerPoint</Application>
  <PresentationFormat>Özel</PresentationFormat>
  <Paragraphs>64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Office Teması</vt:lpstr>
      <vt:lpstr>Polymer Technology</vt:lpstr>
      <vt:lpstr>Solid-State Properties</vt:lpstr>
      <vt:lpstr>Solid-State Properties The Amorphous State</vt:lpstr>
      <vt:lpstr>Solid-State Properties The Amorphous State Chain Entanglements and Reptation</vt:lpstr>
      <vt:lpstr>Solid-State Properties The Amorphous State Chain Entanglements and Reptation</vt:lpstr>
      <vt:lpstr>Solid-State Properties The Amorphous State Chain Entanglements and Reptation</vt:lpstr>
      <vt:lpstr>Solid-State Properties The Amorphous State The Glass Transition</vt:lpstr>
      <vt:lpstr>Solid-State Properties The Amorphous State Secondary-Relaxation Processes</vt:lpstr>
      <vt:lpstr>Solid-State Properties The Crystalline State Ordering of Polymer Chains</vt:lpstr>
      <vt:lpstr>Solid-State Properties The Crystalline State Ordering of Polymer Chains</vt:lpstr>
      <vt:lpstr>Solid-State Properties The Crystalline State Ordering of Polymer Chains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Polymer Technology</dc:title>
  <dc:creator>pc205</dc:creator>
  <cp:lastModifiedBy>ew1</cp:lastModifiedBy>
  <cp:revision>501</cp:revision>
  <dcterms:created xsi:type="dcterms:W3CDTF">2018-09-03T08:05:30Z</dcterms:created>
  <dcterms:modified xsi:type="dcterms:W3CDTF">2019-04-28T18:30:53Z</dcterms:modified>
</cp:coreProperties>
</file>