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77" r:id="rId3"/>
    <p:sldId id="278" r:id="rId4"/>
    <p:sldId id="290" r:id="rId5"/>
    <p:sldId id="257" r:id="rId6"/>
    <p:sldId id="258" r:id="rId7"/>
    <p:sldId id="259" r:id="rId8"/>
    <p:sldId id="260" r:id="rId9"/>
    <p:sldId id="261" r:id="rId10"/>
    <p:sldId id="262" r:id="rId11"/>
    <p:sldId id="263" r:id="rId12"/>
    <p:sldId id="279" r:id="rId13"/>
    <p:sldId id="265" r:id="rId14"/>
    <p:sldId id="266" r:id="rId15"/>
    <p:sldId id="267" r:id="rId16"/>
    <p:sldId id="268" r:id="rId17"/>
    <p:sldId id="269" r:id="rId18"/>
    <p:sldId id="270" r:id="rId19"/>
    <p:sldId id="271" r:id="rId20"/>
    <p:sldId id="272" r:id="rId21"/>
    <p:sldId id="273" r:id="rId22"/>
    <p:sldId id="274" r:id="rId23"/>
    <p:sldId id="281" r:id="rId24"/>
    <p:sldId id="282" r:id="rId25"/>
    <p:sldId id="283" r:id="rId26"/>
    <p:sldId id="284" r:id="rId27"/>
    <p:sldId id="291" r:id="rId28"/>
    <p:sldId id="286" r:id="rId29"/>
    <p:sldId id="287" r:id="rId30"/>
    <p:sldId id="289" r:id="rId31"/>
    <p:sldId id="288" r:id="rId32"/>
    <p:sldId id="285" r:id="rId33"/>
    <p:sldId id="292" r:id="rId34"/>
    <p:sldId id="293" r:id="rId35"/>
    <p:sldId id="275" r:id="rId36"/>
    <p:sldId id="280" r:id="rId37"/>
    <p:sldId id="276" r:id="rId38"/>
    <p:sldId id="294" r:id="rId39"/>
    <p:sldId id="295" r:id="rId40"/>
    <p:sldId id="296" r:id="rId41"/>
    <p:sldId id="297" r:id="rId42"/>
    <p:sldId id="298" r:id="rId43"/>
    <p:sldId id="299" r:id="rId44"/>
    <p:sldId id="300" r:id="rId45"/>
    <p:sldId id="302" r:id="rId46"/>
    <p:sldId id="303" r:id="rId47"/>
    <p:sldId id="304" r:id="rId48"/>
    <p:sldId id="305"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dig" initials="G" lastIdx="0" clrIdx="0">
    <p:extLst>
      <p:ext uri="{19B8F6BF-5375-455C-9EA6-DF929625EA0E}">
        <p15:presenceInfo xmlns:p15="http://schemas.microsoft.com/office/powerpoint/2012/main" userId="Grundi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29C25-31AF-4530-9B17-6E727CA50912}" type="datetimeFigureOut">
              <a:rPr lang="tr-TR" smtClean="0"/>
              <a:t>9.5.2019</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675EA-DC51-4C7C-82BA-163381E59C03}" type="slidenum">
              <a:rPr lang="tr-TR" smtClean="0"/>
              <a:t>‹#›</a:t>
            </a:fld>
            <a:endParaRPr lang="tr-TR"/>
          </a:p>
        </p:txBody>
      </p:sp>
    </p:spTree>
    <p:extLst>
      <p:ext uri="{BB962C8B-B14F-4D97-AF65-F5344CB8AC3E}">
        <p14:creationId xmlns:p14="http://schemas.microsoft.com/office/powerpoint/2010/main" val="36376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13E675EA-DC51-4C7C-82BA-163381E59C03}" type="slidenum">
              <a:rPr lang="tr-TR" smtClean="0"/>
              <a:t>26</a:t>
            </a:fld>
            <a:endParaRPr lang="tr-TR"/>
          </a:p>
        </p:txBody>
      </p:sp>
    </p:spTree>
    <p:extLst>
      <p:ext uri="{BB962C8B-B14F-4D97-AF65-F5344CB8AC3E}">
        <p14:creationId xmlns:p14="http://schemas.microsoft.com/office/powerpoint/2010/main" val="300224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FB44BC55-657C-4CFE-9B91-6D8614805E64}" type="datetimeFigureOut">
              <a:rPr lang="tr-TR" smtClean="0"/>
              <a:t>9.5.2019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46B542-E2A0-4BCA-B36D-C9F3AF6670DC}" type="slidenum">
              <a:rPr lang="tr-TR" smtClean="0"/>
              <a:t>‹#›</a:t>
            </a:fld>
            <a:endParaRPr lang="tr-TR"/>
          </a:p>
        </p:txBody>
      </p:sp>
    </p:spTree>
    <p:extLst>
      <p:ext uri="{BB962C8B-B14F-4D97-AF65-F5344CB8AC3E}">
        <p14:creationId xmlns:p14="http://schemas.microsoft.com/office/powerpoint/2010/main" val="2407766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B44BC55-657C-4CFE-9B91-6D8614805E64}" type="datetimeFigureOut">
              <a:rPr lang="tr-TR" smtClean="0"/>
              <a:t>9.5.2019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46B542-E2A0-4BCA-B36D-C9F3AF6670DC}" type="slidenum">
              <a:rPr lang="tr-TR" smtClean="0"/>
              <a:t>‹#›</a:t>
            </a:fld>
            <a:endParaRPr lang="tr-TR"/>
          </a:p>
        </p:txBody>
      </p:sp>
    </p:spTree>
    <p:extLst>
      <p:ext uri="{BB962C8B-B14F-4D97-AF65-F5344CB8AC3E}">
        <p14:creationId xmlns:p14="http://schemas.microsoft.com/office/powerpoint/2010/main" val="1965489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B44BC55-657C-4CFE-9B91-6D8614805E64}" type="datetimeFigureOut">
              <a:rPr lang="tr-TR" smtClean="0"/>
              <a:t>9.5.2019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46B542-E2A0-4BCA-B36D-C9F3AF6670DC}" type="slidenum">
              <a:rPr lang="tr-TR" smtClean="0"/>
              <a:t>‹#›</a:t>
            </a:fld>
            <a:endParaRPr lang="tr-TR"/>
          </a:p>
        </p:txBody>
      </p:sp>
    </p:spTree>
    <p:extLst>
      <p:ext uri="{BB962C8B-B14F-4D97-AF65-F5344CB8AC3E}">
        <p14:creationId xmlns:p14="http://schemas.microsoft.com/office/powerpoint/2010/main" val="106042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B44BC55-657C-4CFE-9B91-6D8614805E64}" type="datetimeFigureOut">
              <a:rPr lang="tr-TR" smtClean="0"/>
              <a:t>9.5.2019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46B542-E2A0-4BCA-B36D-C9F3AF6670DC}" type="slidenum">
              <a:rPr lang="tr-TR" smtClean="0"/>
              <a:t>‹#›</a:t>
            </a:fld>
            <a:endParaRPr lang="tr-TR"/>
          </a:p>
        </p:txBody>
      </p:sp>
    </p:spTree>
    <p:extLst>
      <p:ext uri="{BB962C8B-B14F-4D97-AF65-F5344CB8AC3E}">
        <p14:creationId xmlns:p14="http://schemas.microsoft.com/office/powerpoint/2010/main" val="191857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4BC55-657C-4CFE-9B91-6D8614805E64}" type="datetimeFigureOut">
              <a:rPr lang="tr-TR" smtClean="0"/>
              <a:t>9.5.2019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46B542-E2A0-4BCA-B36D-C9F3AF6670DC}" type="slidenum">
              <a:rPr lang="tr-TR" smtClean="0"/>
              <a:t>‹#›</a:t>
            </a:fld>
            <a:endParaRPr lang="tr-TR"/>
          </a:p>
        </p:txBody>
      </p:sp>
    </p:spTree>
    <p:extLst>
      <p:ext uri="{BB962C8B-B14F-4D97-AF65-F5344CB8AC3E}">
        <p14:creationId xmlns:p14="http://schemas.microsoft.com/office/powerpoint/2010/main" val="156600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FB44BC55-657C-4CFE-9B91-6D8614805E64}" type="datetimeFigureOut">
              <a:rPr lang="tr-TR" smtClean="0"/>
              <a:t>9.5.2019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46B542-E2A0-4BCA-B36D-C9F3AF6670DC}" type="slidenum">
              <a:rPr lang="tr-TR" smtClean="0"/>
              <a:t>‹#›</a:t>
            </a:fld>
            <a:endParaRPr lang="tr-TR"/>
          </a:p>
        </p:txBody>
      </p:sp>
    </p:spTree>
    <p:extLst>
      <p:ext uri="{BB962C8B-B14F-4D97-AF65-F5344CB8AC3E}">
        <p14:creationId xmlns:p14="http://schemas.microsoft.com/office/powerpoint/2010/main" val="74295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FB44BC55-657C-4CFE-9B91-6D8614805E64}" type="datetimeFigureOut">
              <a:rPr lang="tr-TR" smtClean="0"/>
              <a:t>9.5.2019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A46B542-E2A0-4BCA-B36D-C9F3AF6670DC}" type="slidenum">
              <a:rPr lang="tr-TR" smtClean="0"/>
              <a:t>‹#›</a:t>
            </a:fld>
            <a:endParaRPr lang="tr-TR"/>
          </a:p>
        </p:txBody>
      </p:sp>
    </p:spTree>
    <p:extLst>
      <p:ext uri="{BB962C8B-B14F-4D97-AF65-F5344CB8AC3E}">
        <p14:creationId xmlns:p14="http://schemas.microsoft.com/office/powerpoint/2010/main" val="165015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FB44BC55-657C-4CFE-9B91-6D8614805E64}" type="datetimeFigureOut">
              <a:rPr lang="tr-TR" smtClean="0"/>
              <a:t>9.5.2019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A46B542-E2A0-4BCA-B36D-C9F3AF6670DC}" type="slidenum">
              <a:rPr lang="tr-TR" smtClean="0"/>
              <a:t>‹#›</a:t>
            </a:fld>
            <a:endParaRPr lang="tr-TR"/>
          </a:p>
        </p:txBody>
      </p:sp>
    </p:spTree>
    <p:extLst>
      <p:ext uri="{BB962C8B-B14F-4D97-AF65-F5344CB8AC3E}">
        <p14:creationId xmlns:p14="http://schemas.microsoft.com/office/powerpoint/2010/main" val="29315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4BC55-657C-4CFE-9B91-6D8614805E64}" type="datetimeFigureOut">
              <a:rPr lang="tr-TR" smtClean="0"/>
              <a:t>9.5.2019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A46B542-E2A0-4BCA-B36D-C9F3AF6670DC}" type="slidenum">
              <a:rPr lang="tr-TR" smtClean="0"/>
              <a:t>‹#›</a:t>
            </a:fld>
            <a:endParaRPr lang="tr-TR"/>
          </a:p>
        </p:txBody>
      </p:sp>
    </p:spTree>
    <p:extLst>
      <p:ext uri="{BB962C8B-B14F-4D97-AF65-F5344CB8AC3E}">
        <p14:creationId xmlns:p14="http://schemas.microsoft.com/office/powerpoint/2010/main" val="413997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4BC55-657C-4CFE-9B91-6D8614805E64}" type="datetimeFigureOut">
              <a:rPr lang="tr-TR" smtClean="0"/>
              <a:t>9.5.2019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46B542-E2A0-4BCA-B36D-C9F3AF6670DC}" type="slidenum">
              <a:rPr lang="tr-TR" smtClean="0"/>
              <a:t>‹#›</a:t>
            </a:fld>
            <a:endParaRPr lang="tr-TR"/>
          </a:p>
        </p:txBody>
      </p:sp>
    </p:spTree>
    <p:extLst>
      <p:ext uri="{BB962C8B-B14F-4D97-AF65-F5344CB8AC3E}">
        <p14:creationId xmlns:p14="http://schemas.microsoft.com/office/powerpoint/2010/main" val="1716428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4BC55-657C-4CFE-9B91-6D8614805E64}" type="datetimeFigureOut">
              <a:rPr lang="tr-TR" smtClean="0"/>
              <a:t>9.5.2019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46B542-E2A0-4BCA-B36D-C9F3AF6670DC}" type="slidenum">
              <a:rPr lang="tr-TR" smtClean="0"/>
              <a:t>‹#›</a:t>
            </a:fld>
            <a:endParaRPr lang="tr-TR"/>
          </a:p>
        </p:txBody>
      </p:sp>
    </p:spTree>
    <p:extLst>
      <p:ext uri="{BB962C8B-B14F-4D97-AF65-F5344CB8AC3E}">
        <p14:creationId xmlns:p14="http://schemas.microsoft.com/office/powerpoint/2010/main" val="126854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4BC55-657C-4CFE-9B91-6D8614805E64}" type="datetimeFigureOut">
              <a:rPr lang="tr-TR" smtClean="0"/>
              <a:t>9.5.2019</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6B542-E2A0-4BCA-B36D-C9F3AF6670DC}" type="slidenum">
              <a:rPr lang="tr-TR" smtClean="0"/>
              <a:t>‹#›</a:t>
            </a:fld>
            <a:endParaRPr lang="tr-TR"/>
          </a:p>
        </p:txBody>
      </p:sp>
    </p:spTree>
    <p:extLst>
      <p:ext uri="{BB962C8B-B14F-4D97-AF65-F5344CB8AC3E}">
        <p14:creationId xmlns:p14="http://schemas.microsoft.com/office/powerpoint/2010/main" val="12283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224271"/>
            <a:ext cx="9144000" cy="650853"/>
          </a:xfrm>
        </p:spPr>
        <p:txBody>
          <a:bodyPr>
            <a:normAutofit fontScale="90000"/>
          </a:bodyPr>
          <a:lstStyle/>
          <a:p>
            <a:r>
              <a:rPr lang="tr-TR" sz="4000" dirty="0" smtClean="0">
                <a:latin typeface="Garamond" panose="02020404030301010803" pitchFamily="18" charset="0"/>
              </a:rPr>
              <a:t/>
            </a:r>
            <a:br>
              <a:rPr lang="tr-TR" sz="4000" dirty="0" smtClean="0">
                <a:latin typeface="Garamond" panose="02020404030301010803" pitchFamily="18" charset="0"/>
              </a:rPr>
            </a:br>
            <a:r>
              <a:rPr lang="tr-TR" sz="8900" b="1" dirty="0" smtClean="0">
                <a:effectLst>
                  <a:outerShdw blurRad="38100" dist="38100" dir="2700000" algn="tl">
                    <a:srgbClr val="000000">
                      <a:alpha val="43137"/>
                    </a:srgbClr>
                  </a:outerShdw>
                </a:effectLst>
                <a:latin typeface="Garamond" panose="02020404030301010803" pitchFamily="18" charset="0"/>
              </a:rPr>
              <a:t>SOLUNUM SİSTEMİ TERMİNOLOJİSİ</a:t>
            </a:r>
            <a:endParaRPr lang="tr-TR" sz="8900" b="1" dirty="0">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1921122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837" y="378962"/>
            <a:ext cx="3092354" cy="6226554"/>
          </a:xfrm>
        </p:spPr>
        <p:txBody>
          <a:bodyPr>
            <a:normAutofit/>
          </a:bodyPr>
          <a:lstStyle/>
          <a:p>
            <a:pPr>
              <a:buFont typeface="Wingdings" panose="05000000000000000000" pitchFamily="2" charset="2"/>
              <a:buChar char="v"/>
            </a:pPr>
            <a:r>
              <a:rPr lang="tr-TR" sz="1600" b="1" dirty="0" smtClean="0">
                <a:latin typeface="Garamond" panose="02020404030301010803" pitchFamily="18" charset="0"/>
              </a:rPr>
              <a:t>Pulmo (pulmo): </a:t>
            </a:r>
            <a:r>
              <a:rPr lang="tr-TR" sz="1600" dirty="0" smtClean="0">
                <a:latin typeface="Garamond" panose="02020404030301010803" pitchFamily="18" charset="0"/>
              </a:rPr>
              <a:t>Akciğer. </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Bronchus/ bronchi (bronkus/bronş): </a:t>
            </a:r>
            <a:r>
              <a:rPr lang="tr-TR" sz="1600" dirty="0" smtClean="0">
                <a:latin typeface="Garamond" panose="02020404030301010803" pitchFamily="18" charset="0"/>
              </a:rPr>
              <a:t>Akciğer borusu. Nefes borusunun iki kolundan biri. </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Bronchiole (bronşiyol): </a:t>
            </a:r>
            <a:r>
              <a:rPr lang="tr-TR" sz="1600" dirty="0" smtClean="0">
                <a:latin typeface="Garamond" panose="02020404030301010803" pitchFamily="18" charset="0"/>
              </a:rPr>
              <a:t>Bronşcuk. Nefes yollarının akciğer lobülleri içindeki parçası. </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Alveolus (alveol): </a:t>
            </a:r>
            <a:r>
              <a:rPr lang="tr-TR" sz="1600" dirty="0" smtClean="0">
                <a:latin typeface="Garamond" panose="02020404030301010803" pitchFamily="18" charset="0"/>
              </a:rPr>
              <a:t>Akciğer hava keseciği. Bronşcuktan sonra ve en uçtaki kesecikler. </a:t>
            </a:r>
            <a:endParaRPr lang="tr-TR" sz="16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190" y="378961"/>
            <a:ext cx="8479809" cy="5893321"/>
          </a:xfrm>
          <a:prstGeom prst="rect">
            <a:avLst/>
          </a:prstGeom>
        </p:spPr>
      </p:pic>
      <p:sp>
        <p:nvSpPr>
          <p:cNvPr id="7" name="TextBox 6"/>
          <p:cNvSpPr txBox="1"/>
          <p:nvPr/>
        </p:nvSpPr>
        <p:spPr>
          <a:xfrm>
            <a:off x="11632230" y="194294"/>
            <a:ext cx="559769" cy="369332"/>
          </a:xfrm>
          <a:prstGeom prst="rect">
            <a:avLst/>
          </a:prstGeom>
          <a:noFill/>
        </p:spPr>
        <p:txBody>
          <a:bodyPr wrap="none" rtlCol="0">
            <a:spAutoFit/>
          </a:bodyPr>
          <a:lstStyle/>
          <a:p>
            <a:r>
              <a:rPr lang="tr-TR" dirty="0" smtClean="0">
                <a:solidFill>
                  <a:srgbClr val="FFC000"/>
                </a:solidFill>
              </a:rPr>
              <a:t>(10)</a:t>
            </a:r>
            <a:endParaRPr lang="tr-TR" dirty="0">
              <a:solidFill>
                <a:srgbClr val="FFC000"/>
              </a:solidFill>
            </a:endParaRPr>
          </a:p>
        </p:txBody>
      </p:sp>
    </p:spTree>
    <p:extLst>
      <p:ext uri="{BB962C8B-B14F-4D97-AF65-F5344CB8AC3E}">
        <p14:creationId xmlns:p14="http://schemas.microsoft.com/office/powerpoint/2010/main" val="1871229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120" y="641445"/>
            <a:ext cx="4047698" cy="6045958"/>
          </a:xfrm>
        </p:spPr>
        <p:txBody>
          <a:bodyPr>
            <a:normAutofit/>
          </a:bodyPr>
          <a:lstStyle/>
          <a:p>
            <a:pPr>
              <a:buFont typeface="Wingdings" panose="05000000000000000000" pitchFamily="2" charset="2"/>
              <a:buChar char="v"/>
            </a:pPr>
            <a:r>
              <a:rPr lang="tr-TR" sz="1600" b="1" dirty="0" smtClean="0">
                <a:latin typeface="Garamond" panose="02020404030301010803" pitchFamily="18" charset="0"/>
              </a:rPr>
              <a:t>Thorax (toraks): </a:t>
            </a:r>
            <a:r>
              <a:rPr lang="tr-TR" sz="1600" dirty="0" smtClean="0">
                <a:latin typeface="Garamond" panose="02020404030301010803" pitchFamily="18" charset="0"/>
              </a:rPr>
              <a:t>Göğüs boşluğu.</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Pleura (plevra): </a:t>
            </a:r>
            <a:r>
              <a:rPr lang="tr-TR" sz="1600" dirty="0" smtClean="0">
                <a:latin typeface="Garamond" panose="02020404030301010803" pitchFamily="18" charset="0"/>
              </a:rPr>
              <a:t>Göğüs zarı. Akciğerlerin dış yüzeyini ve göğüs duvarının iç yüzüne yapışarak örten ince zar. </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Diaphragma (diyafragma/diyafram): </a:t>
            </a:r>
            <a:r>
              <a:rPr lang="tr-TR" sz="1600" dirty="0" smtClean="0">
                <a:latin typeface="Garamond" panose="02020404030301010803" pitchFamily="18" charset="0"/>
              </a:rPr>
              <a:t>Göğüs ile karın boşluklarını birbirinden ayıran kas liflerinden zengin kalın zar. </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Mediastinum (mediastinum): </a:t>
            </a:r>
            <a:r>
              <a:rPr lang="tr-TR" sz="1600" dirty="0" smtClean="0">
                <a:latin typeface="Garamond" panose="02020404030301010803" pitchFamily="18" charset="0"/>
              </a:rPr>
              <a:t>Yanda akciğerler, arkada omurga ve önde sternum arasında kalan aralık. </a:t>
            </a:r>
            <a:endParaRPr lang="tr-TR" sz="16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354" y="2504364"/>
            <a:ext cx="7383438" cy="4353636"/>
          </a:xfrm>
          <a:prstGeom prst="rect">
            <a:avLst/>
          </a:prstGeom>
        </p:spPr>
      </p:pic>
      <p:pic>
        <p:nvPicPr>
          <p:cNvPr id="3074" name="Picture 2" descr="https://www.the-blueprints.com/blueprints-depot/humans/anatomy/rib-c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133" y="641445"/>
            <a:ext cx="5617428" cy="18629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91416" y="641445"/>
            <a:ext cx="559769" cy="369332"/>
          </a:xfrm>
          <a:prstGeom prst="rect">
            <a:avLst/>
          </a:prstGeom>
          <a:noFill/>
        </p:spPr>
        <p:txBody>
          <a:bodyPr wrap="none" rtlCol="0">
            <a:spAutoFit/>
          </a:bodyPr>
          <a:lstStyle/>
          <a:p>
            <a:r>
              <a:rPr lang="tr-TR" dirty="0" smtClean="0">
                <a:solidFill>
                  <a:srgbClr val="FFC000"/>
                </a:solidFill>
              </a:rPr>
              <a:t>(11)</a:t>
            </a:r>
            <a:endParaRPr lang="tr-TR" dirty="0">
              <a:solidFill>
                <a:srgbClr val="FFC000"/>
              </a:solidFill>
            </a:endParaRPr>
          </a:p>
        </p:txBody>
      </p:sp>
      <p:sp>
        <p:nvSpPr>
          <p:cNvPr id="6" name="TextBox 5"/>
          <p:cNvSpPr txBox="1"/>
          <p:nvPr/>
        </p:nvSpPr>
        <p:spPr>
          <a:xfrm>
            <a:off x="11491416" y="2620371"/>
            <a:ext cx="559769" cy="369332"/>
          </a:xfrm>
          <a:prstGeom prst="rect">
            <a:avLst/>
          </a:prstGeom>
          <a:noFill/>
        </p:spPr>
        <p:txBody>
          <a:bodyPr wrap="none" rtlCol="0">
            <a:spAutoFit/>
          </a:bodyPr>
          <a:lstStyle/>
          <a:p>
            <a:r>
              <a:rPr lang="tr-TR" dirty="0" smtClean="0">
                <a:solidFill>
                  <a:srgbClr val="FFC000"/>
                </a:solidFill>
              </a:rPr>
              <a:t>(12)</a:t>
            </a:r>
            <a:endParaRPr lang="tr-TR" dirty="0">
              <a:solidFill>
                <a:srgbClr val="FFC000"/>
              </a:solidFill>
            </a:endParaRPr>
          </a:p>
        </p:txBody>
      </p:sp>
    </p:spTree>
    <p:extLst>
      <p:ext uri="{BB962C8B-B14F-4D97-AF65-F5344CB8AC3E}">
        <p14:creationId xmlns:p14="http://schemas.microsoft.com/office/powerpoint/2010/main" val="823411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597" y="588132"/>
            <a:ext cx="4852562" cy="5321967"/>
          </a:xfrm>
        </p:spPr>
        <p:txBody>
          <a:bodyPr>
            <a:normAutofit/>
          </a:bodyPr>
          <a:lstStyle/>
          <a:p>
            <a:pPr marL="0" indent="0">
              <a:buNone/>
            </a:pPr>
            <a:r>
              <a:rPr lang="tr-TR" sz="1600" b="1" dirty="0" smtClean="0">
                <a:latin typeface="Garamond" panose="02020404030301010803" pitchFamily="18" charset="0"/>
              </a:rPr>
              <a:t>Sinus Paranasalis:</a:t>
            </a:r>
            <a:r>
              <a:rPr lang="tr-TR" sz="1600" b="1" dirty="0">
                <a:latin typeface="Garamond" panose="02020404030301010803" pitchFamily="18" charset="0"/>
              </a:rPr>
              <a:t> </a:t>
            </a:r>
            <a:r>
              <a:rPr lang="tr-TR" sz="1600" dirty="0">
                <a:latin typeface="Garamond" panose="02020404030301010803" pitchFamily="18" charset="0"/>
              </a:rPr>
              <a:t>kafatasında burun boşlukları etrafındaki kemiklerin içerisinde bulunan ve burun boşluklarına açılan kemik boşluklarına verilen isimdir</a:t>
            </a:r>
            <a:r>
              <a:rPr lang="tr-TR" sz="1600" dirty="0" smtClean="0">
                <a:latin typeface="Garamond" panose="02020404030301010803" pitchFamily="18" charset="0"/>
              </a:rPr>
              <a:t>.</a:t>
            </a:r>
          </a:p>
          <a:p>
            <a:pPr marL="342900" indent="-342900">
              <a:buFont typeface="+mj-lt"/>
              <a:buAutoNum type="arabicParenR"/>
            </a:pPr>
            <a:endParaRPr lang="tr-TR" sz="1600" dirty="0" smtClean="0">
              <a:latin typeface="Garamond" panose="02020404030301010803" pitchFamily="18" charset="0"/>
            </a:endParaRPr>
          </a:p>
          <a:p>
            <a:pPr marL="342900" indent="-342900">
              <a:buFont typeface="+mj-lt"/>
              <a:buAutoNum type="arabicParenR"/>
            </a:pPr>
            <a:r>
              <a:rPr lang="tr-TR" sz="1600" dirty="0" smtClean="0">
                <a:latin typeface="Garamond" panose="02020404030301010803" pitchFamily="18" charset="0"/>
              </a:rPr>
              <a:t>Sinus Maxillaris</a:t>
            </a:r>
          </a:p>
          <a:p>
            <a:pPr marL="342900" indent="-342900">
              <a:buFont typeface="+mj-lt"/>
              <a:buAutoNum type="arabicParenR"/>
            </a:pPr>
            <a:endParaRPr lang="tr-TR" sz="1600" dirty="0" smtClean="0">
              <a:latin typeface="Garamond" panose="02020404030301010803" pitchFamily="18" charset="0"/>
            </a:endParaRPr>
          </a:p>
          <a:p>
            <a:pPr marL="342900" indent="-342900">
              <a:buFont typeface="+mj-lt"/>
              <a:buAutoNum type="arabicParenR"/>
            </a:pPr>
            <a:r>
              <a:rPr lang="tr-TR" sz="1600" dirty="0" smtClean="0">
                <a:latin typeface="Garamond" panose="02020404030301010803" pitchFamily="18" charset="0"/>
              </a:rPr>
              <a:t>Sinus Frontalis</a:t>
            </a:r>
          </a:p>
          <a:p>
            <a:pPr marL="342900" indent="-342900">
              <a:buFont typeface="+mj-lt"/>
              <a:buAutoNum type="arabicParenR"/>
            </a:pPr>
            <a:endParaRPr lang="tr-TR" sz="1600" dirty="0" smtClean="0">
              <a:latin typeface="Garamond" panose="02020404030301010803" pitchFamily="18" charset="0"/>
            </a:endParaRPr>
          </a:p>
          <a:p>
            <a:pPr marL="342900" indent="-342900">
              <a:buFont typeface="+mj-lt"/>
              <a:buAutoNum type="arabicParenR"/>
            </a:pPr>
            <a:r>
              <a:rPr lang="tr-TR" sz="1600" dirty="0" smtClean="0">
                <a:latin typeface="Garamond" panose="02020404030301010803" pitchFamily="18" charset="0"/>
              </a:rPr>
              <a:t>Sinus Ethmoidalis </a:t>
            </a:r>
          </a:p>
          <a:p>
            <a:pPr marL="342900" indent="-342900">
              <a:buFont typeface="+mj-lt"/>
              <a:buAutoNum type="arabicParenR"/>
            </a:pPr>
            <a:endParaRPr lang="tr-TR" sz="1600" dirty="0" smtClean="0">
              <a:latin typeface="Garamond" panose="02020404030301010803" pitchFamily="18" charset="0"/>
            </a:endParaRPr>
          </a:p>
          <a:p>
            <a:pPr marL="342900" indent="-342900">
              <a:buFont typeface="+mj-lt"/>
              <a:buAutoNum type="arabicParenR"/>
            </a:pPr>
            <a:r>
              <a:rPr lang="tr-TR" sz="1600" dirty="0" smtClean="0">
                <a:latin typeface="Garamond" panose="02020404030301010803" pitchFamily="18" charset="0"/>
              </a:rPr>
              <a:t>Sinus Sphenoidalis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159" y="588132"/>
            <a:ext cx="6663345" cy="5321967"/>
          </a:xfrm>
          <a:prstGeom prst="rect">
            <a:avLst/>
          </a:prstGeom>
        </p:spPr>
      </p:pic>
      <p:sp>
        <p:nvSpPr>
          <p:cNvPr id="5" name="TextBox 4"/>
          <p:cNvSpPr txBox="1"/>
          <p:nvPr/>
        </p:nvSpPr>
        <p:spPr>
          <a:xfrm>
            <a:off x="11507735" y="218800"/>
            <a:ext cx="559769" cy="369332"/>
          </a:xfrm>
          <a:prstGeom prst="rect">
            <a:avLst/>
          </a:prstGeom>
          <a:noFill/>
        </p:spPr>
        <p:txBody>
          <a:bodyPr wrap="none" rtlCol="0">
            <a:spAutoFit/>
          </a:bodyPr>
          <a:lstStyle/>
          <a:p>
            <a:r>
              <a:rPr lang="tr-TR" dirty="0" smtClean="0">
                <a:solidFill>
                  <a:srgbClr val="FFC000"/>
                </a:solidFill>
              </a:rPr>
              <a:t>(13)</a:t>
            </a:r>
            <a:endParaRPr lang="tr-TR" dirty="0">
              <a:solidFill>
                <a:srgbClr val="FFC000"/>
              </a:solidFill>
            </a:endParaRPr>
          </a:p>
        </p:txBody>
      </p:sp>
    </p:spTree>
    <p:extLst>
      <p:ext uri="{BB962C8B-B14F-4D97-AF65-F5344CB8AC3E}">
        <p14:creationId xmlns:p14="http://schemas.microsoft.com/office/powerpoint/2010/main" val="4113496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b="1" dirty="0" smtClean="0">
                <a:solidFill>
                  <a:srgbClr val="FF0000"/>
                </a:solidFill>
                <a:effectLst>
                  <a:outerShdw blurRad="38100" dist="38100" dir="2700000" algn="tl">
                    <a:srgbClr val="000000">
                      <a:alpha val="43137"/>
                    </a:srgbClr>
                  </a:outerShdw>
                </a:effectLst>
                <a:latin typeface="Garamond" panose="02020404030301010803" pitchFamily="18" charset="0"/>
              </a:rPr>
              <a:t>Solunum Sistemi Hastalıkların</a:t>
            </a:r>
            <a:r>
              <a:rPr lang="tr-TR" b="1" dirty="0" smtClean="0">
                <a:solidFill>
                  <a:srgbClr val="FF0000"/>
                </a:solidFill>
                <a:effectLst>
                  <a:outerShdw blurRad="38100" dist="38100" dir="2700000" algn="tl">
                    <a:srgbClr val="000000">
                      <a:alpha val="43137"/>
                    </a:srgbClr>
                  </a:outerShdw>
                </a:effectLst>
                <a:latin typeface="Garamond" panose="02020404030301010803" pitchFamily="18" charset="0"/>
              </a:rPr>
              <a:t>a İ</a:t>
            </a:r>
            <a:r>
              <a:rPr lang="sv-SE" b="1" dirty="0" smtClean="0">
                <a:solidFill>
                  <a:srgbClr val="FF0000"/>
                </a:solidFill>
                <a:effectLst>
                  <a:outerShdw blurRad="38100" dist="38100" dir="2700000" algn="tl">
                    <a:srgbClr val="000000">
                      <a:alpha val="43137"/>
                    </a:srgbClr>
                  </a:outerShdw>
                </a:effectLst>
                <a:latin typeface="Garamond" panose="02020404030301010803" pitchFamily="18" charset="0"/>
              </a:rPr>
              <a:t>li</a:t>
            </a:r>
            <a:r>
              <a:rPr lang="tr-TR" b="1" dirty="0">
                <a:solidFill>
                  <a:srgbClr val="FF0000"/>
                </a:solidFill>
                <a:effectLst>
                  <a:outerShdw blurRad="38100" dist="38100" dir="2700000" algn="tl">
                    <a:srgbClr val="000000">
                      <a:alpha val="43137"/>
                    </a:srgbClr>
                  </a:outerShdw>
                </a:effectLst>
                <a:latin typeface="Garamond" panose="02020404030301010803" pitchFamily="18" charset="0"/>
              </a:rPr>
              <a:t>ş</a:t>
            </a:r>
            <a:r>
              <a:rPr lang="sv-SE" b="1" dirty="0" smtClean="0">
                <a:solidFill>
                  <a:srgbClr val="FF0000"/>
                </a:solidFill>
                <a:effectLst>
                  <a:outerShdw blurRad="38100" dist="38100" dir="2700000" algn="tl">
                    <a:srgbClr val="000000">
                      <a:alpha val="43137"/>
                    </a:srgbClr>
                  </a:outerShdw>
                </a:effectLst>
                <a:latin typeface="Garamond" panose="02020404030301010803" pitchFamily="18" charset="0"/>
              </a:rPr>
              <a:t>kin</a:t>
            </a:r>
            <a:r>
              <a:rPr lang="tr-TR" b="1" dirty="0" smtClean="0">
                <a:solidFill>
                  <a:srgbClr val="FF0000"/>
                </a:solidFill>
                <a:effectLst>
                  <a:outerShdw blurRad="38100" dist="38100" dir="2700000" algn="tl">
                    <a:srgbClr val="000000">
                      <a:alpha val="43137"/>
                    </a:srgbClr>
                  </a:outerShdw>
                </a:effectLst>
                <a:latin typeface="Garamond" panose="02020404030301010803" pitchFamily="18" charset="0"/>
              </a:rPr>
              <a:t> Tanısal</a:t>
            </a:r>
            <a:r>
              <a:rPr lang="sv-SE" b="1" dirty="0" smtClean="0">
                <a:solidFill>
                  <a:srgbClr val="FF0000"/>
                </a:solidFill>
                <a:effectLst>
                  <a:outerShdw blurRad="38100" dist="38100" dir="2700000" algn="tl">
                    <a:srgbClr val="000000">
                      <a:alpha val="43137"/>
                    </a:srgbClr>
                  </a:outerShdw>
                </a:effectLst>
                <a:latin typeface="Garamond" panose="02020404030301010803" pitchFamily="18" charset="0"/>
              </a:rPr>
              <a:t> Terimler</a:t>
            </a:r>
            <a:endParaRPr lang="tr-TR" b="1" dirty="0">
              <a:solidFill>
                <a:srgbClr val="FF0000"/>
              </a:solidFill>
              <a:effectLst>
                <a:outerShdw blurRad="38100" dist="38100" dir="2700000" algn="tl">
                  <a:srgbClr val="000000">
                    <a:alpha val="43137"/>
                  </a:srgbClr>
                </a:outerShdw>
              </a:effectLst>
              <a:latin typeface="Garamond" panose="02020404030301010803" pitchFamily="18" charset="0"/>
            </a:endParaRPr>
          </a:p>
        </p:txBody>
      </p:sp>
      <p:sp>
        <p:nvSpPr>
          <p:cNvPr id="3" name="Content Placeholder 2"/>
          <p:cNvSpPr>
            <a:spLocks noGrp="1"/>
          </p:cNvSpPr>
          <p:nvPr>
            <p:ph idx="1"/>
          </p:nvPr>
        </p:nvSpPr>
        <p:spPr>
          <a:xfrm>
            <a:off x="537949" y="1839271"/>
            <a:ext cx="4566314" cy="4902721"/>
          </a:xfrm>
        </p:spPr>
        <p:txBody>
          <a:bodyPr>
            <a:normAutofit fontScale="92500" lnSpcReduction="20000"/>
          </a:bodyPr>
          <a:lstStyle/>
          <a:p>
            <a:pPr>
              <a:buFont typeface="Wingdings" panose="05000000000000000000" pitchFamily="2" charset="2"/>
              <a:buChar char="v"/>
            </a:pPr>
            <a:r>
              <a:rPr lang="tr-TR" sz="1700" b="1" dirty="0" smtClean="0">
                <a:latin typeface="Garamond" panose="02020404030301010803" pitchFamily="18" charset="0"/>
              </a:rPr>
              <a:t>Atresia of choanae/choana (atrezi of koana): </a:t>
            </a:r>
            <a:r>
              <a:rPr lang="tr-TR" sz="1700" dirty="0" smtClean="0">
                <a:latin typeface="Garamond" panose="02020404030301010803" pitchFamily="18" charset="0"/>
              </a:rPr>
              <a:t>Burun  </a:t>
            </a:r>
            <a:r>
              <a:rPr lang="tr-TR" sz="1700" dirty="0">
                <a:latin typeface="Garamond" panose="02020404030301010803" pitchFamily="18" charset="0"/>
              </a:rPr>
              <a:t>deliğinin </a:t>
            </a:r>
            <a:r>
              <a:rPr lang="tr-TR" sz="1700" dirty="0" smtClean="0">
                <a:latin typeface="Garamond" panose="02020404030301010803" pitchFamily="18" charset="0"/>
              </a:rPr>
              <a:t>arkasının doğuştan kapalı oluşu. </a:t>
            </a:r>
          </a:p>
          <a:p>
            <a:pPr>
              <a:buFont typeface="Wingdings" panose="05000000000000000000" pitchFamily="2" charset="2"/>
              <a:buChar char="v"/>
            </a:pPr>
            <a:endParaRPr lang="tr-TR" sz="1700" dirty="0" smtClean="0">
              <a:latin typeface="Garamond" panose="02020404030301010803" pitchFamily="18" charset="0"/>
            </a:endParaRPr>
          </a:p>
          <a:p>
            <a:pPr>
              <a:buFont typeface="Wingdings" panose="05000000000000000000" pitchFamily="2" charset="2"/>
              <a:buChar char="v"/>
            </a:pPr>
            <a:endParaRPr lang="tr-TR" sz="1700" dirty="0">
              <a:latin typeface="Garamond" panose="02020404030301010803" pitchFamily="18" charset="0"/>
            </a:endParaRPr>
          </a:p>
          <a:p>
            <a:pPr>
              <a:buFont typeface="Wingdings" panose="05000000000000000000" pitchFamily="2" charset="2"/>
              <a:buChar char="v"/>
            </a:pPr>
            <a:r>
              <a:rPr lang="tr-TR" sz="1700" b="1" dirty="0" smtClean="0">
                <a:latin typeface="Garamond" panose="02020404030301010803" pitchFamily="18" charset="0"/>
              </a:rPr>
              <a:t>Coryza (koriza): </a:t>
            </a:r>
            <a:r>
              <a:rPr lang="tr-TR" sz="1700" dirty="0" smtClean="0">
                <a:latin typeface="Garamond" panose="02020404030301010803" pitchFamily="18" charset="0"/>
              </a:rPr>
              <a:t>Akut burun nezlesi. Burun mukozasının iltihaplanması sonucu salgı artışı ile belirgin akut nezle hali. </a:t>
            </a:r>
          </a:p>
          <a:p>
            <a:pPr>
              <a:buFont typeface="Wingdings" panose="05000000000000000000" pitchFamily="2" charset="2"/>
              <a:buChar char="v"/>
            </a:pPr>
            <a:endParaRPr lang="tr-TR" sz="1700" dirty="0" smtClean="0">
              <a:latin typeface="Garamond" panose="02020404030301010803" pitchFamily="18" charset="0"/>
            </a:endParaRPr>
          </a:p>
          <a:p>
            <a:pPr>
              <a:buFont typeface="Wingdings" panose="05000000000000000000" pitchFamily="2" charset="2"/>
              <a:buChar char="v"/>
            </a:pPr>
            <a:endParaRPr lang="tr-TR" sz="1700" b="1" dirty="0">
              <a:latin typeface="Garamond" panose="02020404030301010803" pitchFamily="18" charset="0"/>
            </a:endParaRPr>
          </a:p>
          <a:p>
            <a:pPr>
              <a:buFont typeface="Wingdings" panose="05000000000000000000" pitchFamily="2" charset="2"/>
              <a:buChar char="v"/>
            </a:pPr>
            <a:r>
              <a:rPr lang="tr-TR" sz="1700" b="1" dirty="0" smtClean="0">
                <a:latin typeface="Garamond" panose="02020404030301010803" pitchFamily="18" charset="0"/>
              </a:rPr>
              <a:t>Rhinitis (rinit): </a:t>
            </a:r>
            <a:r>
              <a:rPr lang="tr-TR" sz="1700" dirty="0" smtClean="0">
                <a:latin typeface="Garamond" panose="02020404030301010803" pitchFamily="18" charset="0"/>
              </a:rPr>
              <a:t>Burun içi mukozasının iltihabı. </a:t>
            </a:r>
          </a:p>
          <a:p>
            <a:pPr>
              <a:buFont typeface="Wingdings" panose="05000000000000000000" pitchFamily="2" charset="2"/>
              <a:buChar char="v"/>
            </a:pPr>
            <a:endParaRPr lang="tr-TR" sz="1700" dirty="0">
              <a:latin typeface="Garamond" panose="02020404030301010803" pitchFamily="18" charset="0"/>
            </a:endParaRPr>
          </a:p>
          <a:p>
            <a:pPr>
              <a:buFont typeface="Wingdings" panose="05000000000000000000" pitchFamily="2" charset="2"/>
              <a:buChar char="v"/>
            </a:pPr>
            <a:endParaRPr lang="tr-TR" sz="1700" dirty="0" smtClean="0">
              <a:latin typeface="Garamond" panose="02020404030301010803" pitchFamily="18" charset="0"/>
            </a:endParaRPr>
          </a:p>
          <a:p>
            <a:pPr>
              <a:buFont typeface="Wingdings" panose="05000000000000000000" pitchFamily="2" charset="2"/>
              <a:buChar char="v"/>
            </a:pPr>
            <a:r>
              <a:rPr lang="tr-TR" sz="1700" b="1" dirty="0" smtClean="0">
                <a:latin typeface="Garamond" panose="02020404030301010803" pitchFamily="18" charset="0"/>
              </a:rPr>
              <a:t>Sinusitis (sinüzit): </a:t>
            </a:r>
            <a:r>
              <a:rPr lang="tr-TR" sz="1700" dirty="0" smtClean="0">
                <a:latin typeface="Garamond" panose="02020404030301010803" pitchFamily="18" charset="0"/>
              </a:rPr>
              <a:t>Sinus veya sinuslerin iltihaplanması. </a:t>
            </a:r>
          </a:p>
          <a:p>
            <a:pPr>
              <a:buFont typeface="Wingdings" panose="05000000000000000000" pitchFamily="2" charset="2"/>
              <a:buChar char="v"/>
            </a:pPr>
            <a:endParaRPr lang="tr-TR" sz="1700" dirty="0" smtClean="0">
              <a:latin typeface="Garamond" panose="02020404030301010803" pitchFamily="18" charset="0"/>
            </a:endParaRPr>
          </a:p>
          <a:p>
            <a:pPr>
              <a:buFont typeface="Wingdings" panose="05000000000000000000" pitchFamily="2" charset="2"/>
              <a:buChar char="v"/>
            </a:pPr>
            <a:endParaRPr lang="tr-TR" sz="1700" dirty="0" smtClean="0">
              <a:latin typeface="Garamond" panose="02020404030301010803" pitchFamily="18" charset="0"/>
            </a:endParaRPr>
          </a:p>
          <a:p>
            <a:pPr>
              <a:buFont typeface="Wingdings" panose="05000000000000000000" pitchFamily="2" charset="2"/>
              <a:buChar char="v"/>
            </a:pPr>
            <a:r>
              <a:rPr lang="tr-TR" sz="1700" b="1" dirty="0" smtClean="0">
                <a:latin typeface="Garamond" panose="02020404030301010803" pitchFamily="18" charset="0"/>
              </a:rPr>
              <a:t>Pansinusitis (pansinüzit): </a:t>
            </a:r>
            <a:r>
              <a:rPr lang="tr-TR" sz="1700" dirty="0" smtClean="0">
                <a:latin typeface="Garamond" panose="02020404030301010803" pitchFamily="18" charset="0"/>
              </a:rPr>
              <a:t>Bütün sinüslerin iltihabı</a:t>
            </a:r>
            <a:r>
              <a:rPr lang="tr-TR" sz="1600" dirty="0" smtClean="0">
                <a:latin typeface="Garamond" panose="02020404030301010803" pitchFamily="18" charset="0"/>
              </a:rPr>
              <a:t>.</a:t>
            </a:r>
            <a:endParaRPr lang="tr-TR" sz="16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0075" y="1937981"/>
            <a:ext cx="3971925" cy="4804012"/>
          </a:xfrm>
          <a:prstGeom prst="rect">
            <a:avLst/>
          </a:prstGeom>
        </p:spPr>
      </p:pic>
      <p:pic>
        <p:nvPicPr>
          <p:cNvPr id="4100" name="Picture 4" descr="https://embryology.med.unsw.edu.au/embryology/images/a/a6/Choanal_atresia_computed_tomography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263" y="1937981"/>
            <a:ext cx="3115812" cy="48040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677724" y="1629669"/>
            <a:ext cx="559769" cy="369332"/>
          </a:xfrm>
          <a:prstGeom prst="rect">
            <a:avLst/>
          </a:prstGeom>
          <a:noFill/>
        </p:spPr>
        <p:txBody>
          <a:bodyPr wrap="none" rtlCol="0">
            <a:spAutoFit/>
          </a:bodyPr>
          <a:lstStyle/>
          <a:p>
            <a:r>
              <a:rPr lang="tr-TR" dirty="0" smtClean="0">
                <a:solidFill>
                  <a:srgbClr val="FFC000"/>
                </a:solidFill>
              </a:rPr>
              <a:t>(14)</a:t>
            </a:r>
            <a:endParaRPr lang="tr-TR" dirty="0">
              <a:solidFill>
                <a:srgbClr val="FFC000"/>
              </a:solidFill>
            </a:endParaRPr>
          </a:p>
        </p:txBody>
      </p:sp>
      <p:sp>
        <p:nvSpPr>
          <p:cNvPr id="6" name="TextBox 5"/>
          <p:cNvSpPr txBox="1"/>
          <p:nvPr/>
        </p:nvSpPr>
        <p:spPr>
          <a:xfrm>
            <a:off x="7822268" y="1568207"/>
            <a:ext cx="559769" cy="369332"/>
          </a:xfrm>
          <a:prstGeom prst="rect">
            <a:avLst/>
          </a:prstGeom>
          <a:noFill/>
        </p:spPr>
        <p:txBody>
          <a:bodyPr wrap="none" rtlCol="0">
            <a:spAutoFit/>
          </a:bodyPr>
          <a:lstStyle/>
          <a:p>
            <a:r>
              <a:rPr lang="tr-TR" dirty="0" smtClean="0">
                <a:solidFill>
                  <a:srgbClr val="FFC000"/>
                </a:solidFill>
              </a:rPr>
              <a:t>(15)</a:t>
            </a:r>
            <a:endParaRPr lang="tr-TR" dirty="0">
              <a:solidFill>
                <a:srgbClr val="FFC000"/>
              </a:solidFill>
            </a:endParaRPr>
          </a:p>
        </p:txBody>
      </p:sp>
      <p:sp>
        <p:nvSpPr>
          <p:cNvPr id="7" name="TextBox 6"/>
          <p:cNvSpPr txBox="1"/>
          <p:nvPr/>
        </p:nvSpPr>
        <p:spPr>
          <a:xfrm>
            <a:off x="7998700" y="890563"/>
            <a:ext cx="442750" cy="369332"/>
          </a:xfrm>
          <a:prstGeom prst="rect">
            <a:avLst/>
          </a:prstGeom>
          <a:noFill/>
        </p:spPr>
        <p:txBody>
          <a:bodyPr wrap="none" rtlCol="0">
            <a:spAutoFit/>
          </a:bodyPr>
          <a:lstStyle/>
          <a:p>
            <a:r>
              <a:rPr lang="tr-TR" b="1" dirty="0" smtClean="0">
                <a:ln w="22225">
                  <a:solidFill>
                    <a:schemeClr val="accent2"/>
                  </a:solidFill>
                  <a:prstDash val="solid"/>
                </a:ln>
                <a:solidFill>
                  <a:schemeClr val="accent2">
                    <a:lumMod val="40000"/>
                    <a:lumOff val="60000"/>
                  </a:schemeClr>
                </a:solidFill>
              </a:rPr>
              <a:t>(1)</a:t>
            </a:r>
            <a:endParaRPr lang="tr-TR"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13363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302" y="501791"/>
            <a:ext cx="2914934" cy="6158315"/>
          </a:xfrm>
        </p:spPr>
        <p:txBody>
          <a:bodyPr>
            <a:normAutofit/>
          </a:bodyPr>
          <a:lstStyle/>
          <a:p>
            <a:pPr>
              <a:buFont typeface="Wingdings" panose="05000000000000000000" pitchFamily="2" charset="2"/>
              <a:buChar char="v"/>
            </a:pPr>
            <a:r>
              <a:rPr lang="tr-TR" sz="1600" b="1" dirty="0" smtClean="0">
                <a:latin typeface="Garamond" panose="02020404030301010803" pitchFamily="18" charset="0"/>
              </a:rPr>
              <a:t>Septum deviation (septum deviasyonu): </a:t>
            </a:r>
            <a:r>
              <a:rPr lang="tr-TR" sz="1600" dirty="0" smtClean="0">
                <a:latin typeface="Garamond" panose="02020404030301010803" pitchFamily="18" charset="0"/>
              </a:rPr>
              <a:t>Burun bölmesinin sağa ya da sola doğru eğik olması.</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Laryngitis (larenjit): </a:t>
            </a:r>
            <a:r>
              <a:rPr lang="tr-TR" sz="1600" dirty="0" smtClean="0">
                <a:latin typeface="Garamond" panose="02020404030301010803" pitchFamily="18" charset="0"/>
              </a:rPr>
              <a:t>Larenksin iltihabı. </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Laryngeal stridor (laringeal-larenjeal sitridor): </a:t>
            </a:r>
            <a:r>
              <a:rPr lang="tr-TR" sz="1600" dirty="0" smtClean="0">
                <a:latin typeface="Garamond" panose="02020404030301010803" pitchFamily="18" charset="0"/>
              </a:rPr>
              <a:t>Larenksteki kasılma dolayısıyla solunumun sesli olması. </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Laryngotracheobronchitis (laringotrakeobronşit): </a:t>
            </a:r>
            <a:r>
              <a:rPr lang="tr-TR" sz="1600" dirty="0" smtClean="0">
                <a:latin typeface="Garamond" panose="02020404030301010803" pitchFamily="18" charset="0"/>
              </a:rPr>
              <a:t>Larinksin, trakeanın ve bronşların iltihaplı durumu</a:t>
            </a:r>
            <a:endParaRPr lang="tr-TR" sz="1600" dirty="0">
              <a:latin typeface="Garamond" panose="02020404030301010803" pitchFamily="18" charset="0"/>
            </a:endParaRPr>
          </a:p>
        </p:txBody>
      </p:sp>
      <p:pic>
        <p:nvPicPr>
          <p:cNvPr id="5122" name="Picture 2" descr="https://i.pinimg.com/736x/c1/12/f9/c112f94884dd786b16cc4d65908279e1--health-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236" y="501791"/>
            <a:ext cx="8284191" cy="2552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304685" y="132459"/>
            <a:ext cx="559769" cy="369332"/>
          </a:xfrm>
          <a:prstGeom prst="rect">
            <a:avLst/>
          </a:prstGeom>
          <a:noFill/>
        </p:spPr>
        <p:txBody>
          <a:bodyPr wrap="none" rtlCol="0">
            <a:spAutoFit/>
          </a:bodyPr>
          <a:lstStyle/>
          <a:p>
            <a:r>
              <a:rPr lang="tr-TR" dirty="0" smtClean="0">
                <a:solidFill>
                  <a:srgbClr val="FFC000"/>
                </a:solidFill>
              </a:rPr>
              <a:t>(16)</a:t>
            </a:r>
            <a:endParaRPr lang="tr-TR" dirty="0">
              <a:solidFill>
                <a:srgbClr val="FFC000"/>
              </a:solidFill>
            </a:endParaRPr>
          </a:p>
        </p:txBody>
      </p:sp>
      <p:pic>
        <p:nvPicPr>
          <p:cNvPr id="5124" name="Picture 4" descr="http://ogrippe.com/wp-content/uploads/bolezni-gortani-gorl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236" y="3261814"/>
            <a:ext cx="8284191" cy="33982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687033" y="3211616"/>
            <a:ext cx="559769" cy="369332"/>
          </a:xfrm>
          <a:prstGeom prst="rect">
            <a:avLst/>
          </a:prstGeom>
          <a:noFill/>
        </p:spPr>
        <p:txBody>
          <a:bodyPr wrap="none" rtlCol="0">
            <a:spAutoFit/>
          </a:bodyPr>
          <a:lstStyle/>
          <a:p>
            <a:r>
              <a:rPr lang="tr-TR" dirty="0" smtClean="0">
                <a:solidFill>
                  <a:srgbClr val="FFC000"/>
                </a:solidFill>
              </a:rPr>
              <a:t>(17)</a:t>
            </a:r>
            <a:endParaRPr lang="tr-TR" dirty="0">
              <a:solidFill>
                <a:srgbClr val="FFC000"/>
              </a:solidFill>
            </a:endParaRPr>
          </a:p>
        </p:txBody>
      </p:sp>
    </p:spTree>
    <p:extLst>
      <p:ext uri="{BB962C8B-B14F-4D97-AF65-F5344CB8AC3E}">
        <p14:creationId xmlns:p14="http://schemas.microsoft.com/office/powerpoint/2010/main" val="2811247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58" y="529087"/>
            <a:ext cx="3583675" cy="6035485"/>
          </a:xfrm>
        </p:spPr>
        <p:txBody>
          <a:bodyPr>
            <a:normAutofit/>
          </a:bodyPr>
          <a:lstStyle/>
          <a:p>
            <a:pPr>
              <a:buFont typeface="Wingdings" panose="05000000000000000000" pitchFamily="2" charset="2"/>
              <a:buChar char="v"/>
            </a:pPr>
            <a:r>
              <a:rPr lang="tr-TR" sz="1600" b="1" dirty="0" smtClean="0">
                <a:latin typeface="Garamond" panose="02020404030301010803" pitchFamily="18" charset="0"/>
              </a:rPr>
              <a:t>Pharyngitis (farenjit): </a:t>
            </a:r>
            <a:r>
              <a:rPr lang="tr-TR" sz="1600" dirty="0" smtClean="0">
                <a:latin typeface="Garamond" panose="02020404030301010803" pitchFamily="18" charset="0"/>
              </a:rPr>
              <a:t>Yutak iltihabı. </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Nasopharyngitis (nazofarenjit): </a:t>
            </a:r>
            <a:r>
              <a:rPr lang="tr-TR" sz="1600" dirty="0" smtClean="0">
                <a:latin typeface="Garamond" panose="02020404030301010803" pitchFamily="18" charset="0"/>
              </a:rPr>
              <a:t>Nazofarenks iltihabı.</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Asphyxia (asfiksi): </a:t>
            </a:r>
            <a:r>
              <a:rPr lang="tr-TR" sz="1600" dirty="0" smtClean="0">
                <a:latin typeface="Garamond" panose="02020404030301010803" pitchFamily="18" charset="0"/>
              </a:rPr>
              <a:t>Solunum durması. Oksijen yetersizliği nedeniyle boğulma.</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a:latin typeface="Garamond" panose="02020404030301010803" pitchFamily="18" charset="0"/>
            </a:endParaRPr>
          </a:p>
          <a:p>
            <a:pPr>
              <a:buFont typeface="Wingdings" panose="05000000000000000000" pitchFamily="2" charset="2"/>
              <a:buChar char="v"/>
            </a:pPr>
            <a:r>
              <a:rPr lang="tr-TR" sz="1600" dirty="0" smtClean="0">
                <a:latin typeface="Garamond" panose="02020404030301010803" pitchFamily="18" charset="0"/>
              </a:rPr>
              <a:t> </a:t>
            </a:r>
            <a:r>
              <a:rPr lang="tr-TR" sz="1600" b="1" dirty="0" smtClean="0">
                <a:latin typeface="Garamond" panose="02020404030301010803" pitchFamily="18" charset="0"/>
              </a:rPr>
              <a:t>Asthma (astım):</a:t>
            </a:r>
            <a:r>
              <a:rPr lang="tr-TR" sz="1600" dirty="0" smtClean="0">
                <a:latin typeface="Garamond" panose="02020404030301010803" pitchFamily="18" charset="0"/>
              </a:rPr>
              <a:t>Solunum yollarının süregelen bir iltihap sonucu aşırı derecede duyarlı olmasına ve bazı etkenlerle zaman zaman daralmasına neden olan bir solunum yolu hastalığı. Nöbetler şeklinde ortaya çıkan nefes darlığı. Nefes vermede güçlük vardır.</a:t>
            </a:r>
            <a:endParaRPr lang="tr-TR" sz="1600" dirty="0">
              <a:latin typeface="Garamond" panose="02020404030301010803" pitchFamily="18" charset="0"/>
            </a:endParaRPr>
          </a:p>
        </p:txBody>
      </p:sp>
      <p:pic>
        <p:nvPicPr>
          <p:cNvPr id="6146" name="Picture 2" descr="https://gbistandart.ru/assets/51610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204" y="529087"/>
            <a:ext cx="5431809" cy="34014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849970" y="805218"/>
            <a:ext cx="559769" cy="369332"/>
          </a:xfrm>
          <a:prstGeom prst="rect">
            <a:avLst/>
          </a:prstGeom>
          <a:noFill/>
        </p:spPr>
        <p:txBody>
          <a:bodyPr wrap="none" rtlCol="0">
            <a:spAutoFit/>
          </a:bodyPr>
          <a:lstStyle/>
          <a:p>
            <a:r>
              <a:rPr lang="tr-TR" dirty="0" smtClean="0">
                <a:solidFill>
                  <a:srgbClr val="FFC000"/>
                </a:solidFill>
              </a:rPr>
              <a:t>(18)</a:t>
            </a:r>
            <a:endParaRPr lang="tr-TR" dirty="0">
              <a:solidFill>
                <a:srgbClr val="FFC000"/>
              </a:solidFill>
            </a:endParaRPr>
          </a:p>
        </p:txBody>
      </p:sp>
      <p:pic>
        <p:nvPicPr>
          <p:cNvPr id="6148" name="Picture 4" descr="http://www.careclubusa.com/News/wp-content/uploads/2013/10/Baby-with-asthma_min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204" y="3930556"/>
            <a:ext cx="6059608" cy="26666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573301" y="4094328"/>
            <a:ext cx="559769" cy="369332"/>
          </a:xfrm>
          <a:prstGeom prst="rect">
            <a:avLst/>
          </a:prstGeom>
          <a:noFill/>
        </p:spPr>
        <p:txBody>
          <a:bodyPr wrap="none" rtlCol="0">
            <a:spAutoFit/>
          </a:bodyPr>
          <a:lstStyle/>
          <a:p>
            <a:r>
              <a:rPr lang="tr-TR" dirty="0" smtClean="0">
                <a:solidFill>
                  <a:srgbClr val="FFC000"/>
                </a:solidFill>
              </a:rPr>
              <a:t>(19)</a:t>
            </a:r>
            <a:endParaRPr lang="tr-TR" dirty="0">
              <a:solidFill>
                <a:srgbClr val="FFC000"/>
              </a:solidFill>
            </a:endParaRPr>
          </a:p>
        </p:txBody>
      </p:sp>
    </p:spTree>
    <p:extLst>
      <p:ext uri="{BB962C8B-B14F-4D97-AF65-F5344CB8AC3E}">
        <p14:creationId xmlns:p14="http://schemas.microsoft.com/office/powerpoint/2010/main" val="1078012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39" y="309092"/>
            <a:ext cx="2767885" cy="6407239"/>
          </a:xfrm>
        </p:spPr>
        <p:txBody>
          <a:bodyPr>
            <a:normAutofit/>
          </a:bodyPr>
          <a:lstStyle/>
          <a:p>
            <a:pPr>
              <a:buFont typeface="Wingdings" panose="05000000000000000000" pitchFamily="2" charset="2"/>
              <a:buChar char="v"/>
            </a:pPr>
            <a:r>
              <a:rPr lang="tr-TR" sz="1600" b="1" dirty="0">
                <a:latin typeface="Garamond" panose="02020404030301010803" pitchFamily="18" charset="0"/>
              </a:rPr>
              <a:t>Aplasia of bronchus (aplazi of bronkus): </a:t>
            </a:r>
            <a:r>
              <a:rPr lang="tr-TR" sz="1600" dirty="0" smtClean="0">
                <a:latin typeface="Garamond" panose="02020404030301010803" pitchFamily="18" charset="0"/>
              </a:rPr>
              <a:t>Bronşun gelişmemesi </a:t>
            </a:r>
            <a:r>
              <a:rPr lang="tr-TR" sz="1600" dirty="0">
                <a:latin typeface="Garamond" panose="02020404030301010803" pitchFamily="18" charset="0"/>
              </a:rPr>
              <a:t>veya kusurlu </a:t>
            </a:r>
            <a:r>
              <a:rPr lang="tr-TR" sz="1600" dirty="0" smtClean="0">
                <a:latin typeface="Garamond" panose="02020404030301010803" pitchFamily="18" charset="0"/>
              </a:rPr>
              <a:t>gelişmesi</a:t>
            </a:r>
            <a:r>
              <a:rPr lang="tr-TR" sz="1600" dirty="0">
                <a:latin typeface="Garamond" panose="02020404030301010803" pitchFamily="18" charset="0"/>
              </a:rPr>
              <a:t>. </a:t>
            </a:r>
            <a:endParaRPr lang="tr-TR" sz="1600" dirty="0" smtClean="0">
              <a:latin typeface="Garamond" panose="02020404030301010803" pitchFamily="18" charset="0"/>
            </a:endParaRP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Aplasia </a:t>
            </a:r>
            <a:r>
              <a:rPr lang="tr-TR" sz="1600" b="1" dirty="0">
                <a:latin typeface="Garamond" panose="02020404030301010803" pitchFamily="18" charset="0"/>
              </a:rPr>
              <a:t>of lung (aplazi of lang): </a:t>
            </a:r>
            <a:r>
              <a:rPr lang="tr-TR" sz="1600" dirty="0">
                <a:latin typeface="Garamond" panose="02020404030301010803" pitchFamily="18" charset="0"/>
              </a:rPr>
              <a:t>Akciğerin </a:t>
            </a:r>
            <a:r>
              <a:rPr lang="tr-TR" sz="1600" dirty="0" smtClean="0">
                <a:latin typeface="Garamond" panose="02020404030301010803" pitchFamily="18" charset="0"/>
              </a:rPr>
              <a:t>gelişmemesi </a:t>
            </a:r>
            <a:r>
              <a:rPr lang="tr-TR" sz="1600" dirty="0">
                <a:latin typeface="Garamond" panose="02020404030301010803" pitchFamily="18" charset="0"/>
              </a:rPr>
              <a:t>veya kusurlu </a:t>
            </a:r>
            <a:r>
              <a:rPr lang="tr-TR" sz="1600" dirty="0" smtClean="0">
                <a:latin typeface="Garamond" panose="02020404030301010803" pitchFamily="18" charset="0"/>
              </a:rPr>
              <a:t>gelişmesi</a:t>
            </a:r>
            <a:r>
              <a:rPr lang="tr-TR" sz="1600" dirty="0">
                <a:latin typeface="Garamond" panose="02020404030301010803" pitchFamily="18" charset="0"/>
              </a:rPr>
              <a:t>. </a:t>
            </a:r>
            <a:endParaRPr lang="tr-TR" sz="1600" dirty="0" smtClean="0">
              <a:latin typeface="Garamond" panose="02020404030301010803" pitchFamily="18" charset="0"/>
            </a:endParaRP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Atelectasis </a:t>
            </a:r>
            <a:r>
              <a:rPr lang="tr-TR" sz="1600" b="1" dirty="0">
                <a:latin typeface="Garamond" panose="02020404030301010803" pitchFamily="18" charset="0"/>
              </a:rPr>
              <a:t>(atelektazi): </a:t>
            </a:r>
            <a:r>
              <a:rPr lang="tr-TR" sz="1600" dirty="0">
                <a:latin typeface="Garamond" panose="02020404030301010803" pitchFamily="18" charset="0"/>
              </a:rPr>
              <a:t>Akciğerin bazı bölümlerinin veya akciğerlerden birinin tamamının </a:t>
            </a:r>
            <a:r>
              <a:rPr lang="tr-TR" sz="1600" dirty="0" smtClean="0">
                <a:latin typeface="Garamond" panose="02020404030301010803" pitchFamily="18" charset="0"/>
              </a:rPr>
              <a:t>büzüşerek </a:t>
            </a:r>
            <a:r>
              <a:rPr lang="tr-TR" sz="1600" dirty="0">
                <a:latin typeface="Garamond" panose="02020404030301010803" pitchFamily="18" charset="0"/>
              </a:rPr>
              <a:t>fonksiyonunu kaybetmesi</a:t>
            </a:r>
            <a:r>
              <a:rPr lang="tr-TR" sz="1600" dirty="0" smtClean="0">
                <a:latin typeface="Garamond" panose="02020404030301010803" pitchFamily="18" charset="0"/>
              </a:rPr>
              <a:t>.</a:t>
            </a:r>
          </a:p>
          <a:p>
            <a:pPr marL="0" indent="0">
              <a:buNone/>
            </a:pPr>
            <a:endParaRPr lang="tr-TR" sz="1600"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Pulmonary </a:t>
            </a:r>
            <a:r>
              <a:rPr lang="tr-TR" sz="1600" b="1" dirty="0">
                <a:latin typeface="Garamond" panose="02020404030301010803" pitchFamily="18" charset="0"/>
              </a:rPr>
              <a:t>collapse </a:t>
            </a:r>
            <a:r>
              <a:rPr lang="tr-TR" sz="1600" b="1" dirty="0" smtClean="0">
                <a:latin typeface="Garamond" panose="02020404030301010803" pitchFamily="18" charset="0"/>
              </a:rPr>
              <a:t>(pulmoner </a:t>
            </a:r>
            <a:r>
              <a:rPr lang="tr-TR" sz="1600" b="1" dirty="0">
                <a:latin typeface="Garamond" panose="02020404030301010803" pitchFamily="18" charset="0"/>
              </a:rPr>
              <a:t>kollaps): </a:t>
            </a:r>
            <a:r>
              <a:rPr lang="tr-TR" sz="1600" dirty="0">
                <a:latin typeface="Garamond" panose="02020404030301010803" pitchFamily="18" charset="0"/>
              </a:rPr>
              <a:t>Akciğer kollapsı. Akciğerin ya da bir kısmının havasız kalması ile birlikte </a:t>
            </a:r>
            <a:r>
              <a:rPr lang="tr-TR" sz="1600" dirty="0" smtClean="0">
                <a:latin typeface="Garamond" panose="02020404030301010803" pitchFamily="18" charset="0"/>
              </a:rPr>
              <a:t>büzüşmesi</a:t>
            </a:r>
            <a:r>
              <a:rPr lang="tr-TR" sz="1600" dirty="0">
                <a:latin typeface="Garamond" panose="02020404030301010803" pitchFamily="18" charset="0"/>
              </a:rPr>
              <a:t>. </a:t>
            </a:r>
            <a:endParaRPr lang="tr-TR" sz="1600" dirty="0" smtClean="0">
              <a:latin typeface="Garamond" panose="020204040303010108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125" y="309093"/>
            <a:ext cx="8414809" cy="3026536"/>
          </a:xfrm>
          <a:prstGeom prst="rect">
            <a:avLst/>
          </a:prstGeom>
        </p:spPr>
      </p:pic>
      <p:sp>
        <p:nvSpPr>
          <p:cNvPr id="6" name="TextBox 5"/>
          <p:cNvSpPr txBox="1"/>
          <p:nvPr/>
        </p:nvSpPr>
        <p:spPr>
          <a:xfrm>
            <a:off x="11359166" y="0"/>
            <a:ext cx="559769" cy="369332"/>
          </a:xfrm>
          <a:prstGeom prst="rect">
            <a:avLst/>
          </a:prstGeom>
          <a:noFill/>
        </p:spPr>
        <p:txBody>
          <a:bodyPr wrap="none" rtlCol="0">
            <a:spAutoFit/>
          </a:bodyPr>
          <a:lstStyle/>
          <a:p>
            <a:r>
              <a:rPr lang="tr-TR" dirty="0" smtClean="0">
                <a:solidFill>
                  <a:srgbClr val="FFC000"/>
                </a:solidFill>
              </a:rPr>
              <a:t>(20)</a:t>
            </a:r>
            <a:endParaRPr lang="tr-TR" dirty="0">
              <a:solidFill>
                <a:srgbClr val="FFC000"/>
              </a:solidFill>
            </a:endParaRPr>
          </a:p>
        </p:txBody>
      </p:sp>
      <p:pic>
        <p:nvPicPr>
          <p:cNvPr id="1028" name="Picture 4" descr="https://cdn1.medicalnewstoday.com/content/images/articles/318/318110/illustration-of-a-collapsed-l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124" y="3644722"/>
            <a:ext cx="8414809" cy="30716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359166" y="3328045"/>
            <a:ext cx="559769" cy="369332"/>
          </a:xfrm>
          <a:prstGeom prst="rect">
            <a:avLst/>
          </a:prstGeom>
          <a:noFill/>
        </p:spPr>
        <p:txBody>
          <a:bodyPr wrap="none" rtlCol="0">
            <a:spAutoFit/>
          </a:bodyPr>
          <a:lstStyle/>
          <a:p>
            <a:r>
              <a:rPr lang="tr-TR" dirty="0" smtClean="0">
                <a:solidFill>
                  <a:srgbClr val="FFC000"/>
                </a:solidFill>
              </a:rPr>
              <a:t>(21)</a:t>
            </a:r>
            <a:endParaRPr lang="tr-TR" dirty="0">
              <a:solidFill>
                <a:srgbClr val="FFC000"/>
              </a:solidFill>
            </a:endParaRPr>
          </a:p>
        </p:txBody>
      </p:sp>
    </p:spTree>
    <p:extLst>
      <p:ext uri="{BB962C8B-B14F-4D97-AF65-F5344CB8AC3E}">
        <p14:creationId xmlns:p14="http://schemas.microsoft.com/office/powerpoint/2010/main" val="4268054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197" y="537737"/>
            <a:ext cx="2973947" cy="6172155"/>
          </a:xfrm>
        </p:spPr>
        <p:txBody>
          <a:bodyPr>
            <a:normAutofit/>
          </a:bodyPr>
          <a:lstStyle/>
          <a:p>
            <a:pPr>
              <a:buFont typeface="Wingdings" panose="05000000000000000000" pitchFamily="2" charset="2"/>
              <a:buChar char="v"/>
            </a:pPr>
            <a:r>
              <a:rPr lang="tr-TR" sz="1600" b="1" dirty="0">
                <a:latin typeface="Garamond" panose="02020404030301010803" pitchFamily="18" charset="0"/>
              </a:rPr>
              <a:t>Pleuritis/ pleurisy (plörit/ plörezi): </a:t>
            </a:r>
            <a:r>
              <a:rPr lang="tr-TR" sz="1600" dirty="0">
                <a:latin typeface="Garamond" panose="02020404030301010803" pitchFamily="18" charset="0"/>
              </a:rPr>
              <a:t>Akciğer zarı iltihabı. </a:t>
            </a:r>
            <a:endParaRPr lang="tr-TR" sz="1600" dirty="0" smtClean="0">
              <a:latin typeface="Garamond" panose="02020404030301010803" pitchFamily="18" charset="0"/>
            </a:endParaRPr>
          </a:p>
          <a:p>
            <a:pPr marL="0" indent="0">
              <a:buNone/>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Pneumonia </a:t>
            </a:r>
            <a:r>
              <a:rPr lang="tr-TR" sz="1600" b="1" dirty="0">
                <a:latin typeface="Garamond" panose="02020404030301010803" pitchFamily="18" charset="0"/>
              </a:rPr>
              <a:t>(pnömoni): </a:t>
            </a:r>
            <a:r>
              <a:rPr lang="tr-TR" sz="1600" dirty="0">
                <a:latin typeface="Garamond" panose="02020404030301010803" pitchFamily="18" charset="0"/>
              </a:rPr>
              <a:t>Akciğer iltihabı. </a:t>
            </a:r>
            <a:endParaRPr lang="tr-TR" sz="1600" dirty="0" smtClean="0">
              <a:latin typeface="Garamond" panose="02020404030301010803" pitchFamily="18" charset="0"/>
            </a:endParaRPr>
          </a:p>
          <a:p>
            <a:pPr marL="0" indent="0">
              <a:buNone/>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Anthracosis </a:t>
            </a:r>
            <a:r>
              <a:rPr lang="tr-TR" sz="1600" b="1" dirty="0">
                <a:latin typeface="Garamond" panose="02020404030301010803" pitchFamily="18" charset="0"/>
              </a:rPr>
              <a:t>(antrakoz): </a:t>
            </a:r>
            <a:r>
              <a:rPr lang="tr-TR" sz="1600" dirty="0">
                <a:latin typeface="Garamond" panose="02020404030301010803" pitchFamily="18" charset="0"/>
              </a:rPr>
              <a:t>Kömür tozunun, uzun süre solunum yoluyla alınması nedeniyle akciğerlerde </a:t>
            </a:r>
            <a:r>
              <a:rPr lang="tr-TR" sz="1600" dirty="0" smtClean="0">
                <a:latin typeface="Garamond" panose="02020404030301010803" pitchFamily="18" charset="0"/>
              </a:rPr>
              <a:t>oluşan </a:t>
            </a:r>
            <a:r>
              <a:rPr lang="tr-TR" sz="1600" dirty="0">
                <a:latin typeface="Garamond" panose="02020404030301010803" pitchFamily="18" charset="0"/>
              </a:rPr>
              <a:t>hastalık. </a:t>
            </a:r>
            <a:endParaRPr lang="tr-TR" sz="1600" b="1"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Asbestosis </a:t>
            </a:r>
            <a:r>
              <a:rPr lang="tr-TR" sz="1600" b="1" dirty="0">
                <a:latin typeface="Garamond" panose="02020404030301010803" pitchFamily="18" charset="0"/>
              </a:rPr>
              <a:t>(asbestoz): </a:t>
            </a:r>
            <a:r>
              <a:rPr lang="tr-TR" sz="1600" dirty="0">
                <a:latin typeface="Garamond" panose="02020404030301010803" pitchFamily="18" charset="0"/>
              </a:rPr>
              <a:t>Asbest tozunun, uzun süre solunum yoluyla alınması nedeniyle akciğerlerde meydana gelen hastalık</a:t>
            </a:r>
            <a:r>
              <a:rPr lang="tr-TR" sz="1600" dirty="0" smtClean="0">
                <a:latin typeface="Garamond" panose="02020404030301010803" pitchFamily="18" charset="0"/>
              </a:rPr>
              <a:t>.</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a:latin typeface="Garamond" panose="02020404030301010803" pitchFamily="18" charset="0"/>
              </a:rPr>
              <a:t>Pneumoconiosis (pnömokonyoz): </a:t>
            </a:r>
            <a:r>
              <a:rPr lang="tr-TR" sz="1600" dirty="0">
                <a:latin typeface="Garamond" panose="02020404030301010803" pitchFamily="18" charset="0"/>
              </a:rPr>
              <a:t>Belirli tozların, sürekli olarak solunmasıyla </a:t>
            </a:r>
            <a:r>
              <a:rPr lang="tr-TR" sz="1600" dirty="0" smtClean="0">
                <a:latin typeface="Garamond" panose="02020404030301010803" pitchFamily="18" charset="0"/>
              </a:rPr>
              <a:t>oluşan </a:t>
            </a:r>
            <a:r>
              <a:rPr lang="tr-TR" sz="1600" dirty="0">
                <a:latin typeface="Garamond" panose="02020404030301010803" pitchFamily="18" charset="0"/>
              </a:rPr>
              <a:t>akciğer hastalığı.</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7904" y="537737"/>
            <a:ext cx="8087933" cy="2888043"/>
          </a:xfrm>
          <a:prstGeom prst="rect">
            <a:avLst/>
          </a:prstGeom>
        </p:spPr>
      </p:pic>
      <p:sp>
        <p:nvSpPr>
          <p:cNvPr id="5" name="TextBox 4"/>
          <p:cNvSpPr txBox="1"/>
          <p:nvPr/>
        </p:nvSpPr>
        <p:spPr>
          <a:xfrm>
            <a:off x="11366068" y="168405"/>
            <a:ext cx="559769" cy="369332"/>
          </a:xfrm>
          <a:prstGeom prst="rect">
            <a:avLst/>
          </a:prstGeom>
          <a:noFill/>
        </p:spPr>
        <p:txBody>
          <a:bodyPr wrap="none" rtlCol="0">
            <a:spAutoFit/>
          </a:bodyPr>
          <a:lstStyle/>
          <a:p>
            <a:r>
              <a:rPr lang="tr-TR" dirty="0" smtClean="0">
                <a:solidFill>
                  <a:srgbClr val="FFC000"/>
                </a:solidFill>
              </a:rPr>
              <a:t>(22)</a:t>
            </a:r>
            <a:endParaRPr lang="tr-TR" dirty="0">
              <a:solidFill>
                <a:srgbClr val="FFC000"/>
              </a:solidFill>
            </a:endParaRPr>
          </a:p>
        </p:txBody>
      </p:sp>
      <p:pic>
        <p:nvPicPr>
          <p:cNvPr id="2052" name="Picture 4" descr="http://chrysotile.vn/wp-content/uploads/2017/03/7152870569_08ecdde4bf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7904" y="3795112"/>
            <a:ext cx="4030059" cy="26880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37904" y="6483130"/>
            <a:ext cx="559769" cy="369332"/>
          </a:xfrm>
          <a:prstGeom prst="rect">
            <a:avLst/>
          </a:prstGeom>
          <a:noFill/>
        </p:spPr>
        <p:txBody>
          <a:bodyPr wrap="none" rtlCol="0">
            <a:spAutoFit/>
          </a:bodyPr>
          <a:lstStyle/>
          <a:p>
            <a:r>
              <a:rPr lang="tr-TR" dirty="0" smtClean="0">
                <a:solidFill>
                  <a:srgbClr val="FFC000"/>
                </a:solidFill>
              </a:rPr>
              <a:t>(23)</a:t>
            </a:r>
            <a:endParaRPr lang="tr-TR" dirty="0">
              <a:solidFill>
                <a:srgbClr val="FFC000"/>
              </a:solidFill>
            </a:endParaRPr>
          </a:p>
        </p:txBody>
      </p:sp>
      <p:pic>
        <p:nvPicPr>
          <p:cNvPr id="2054" name="Picture 6" descr="http://sc01.alicdn.com/kf/HTB1ZekPKFXXXXc_XpXXq6xXFXXXS/222409515/HTB1ZekPKFXXXXc_XpXXq6xXFXXX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5825" y="3795112"/>
            <a:ext cx="4030012" cy="26880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95825" y="6525226"/>
            <a:ext cx="565595" cy="369332"/>
          </a:xfrm>
          <a:prstGeom prst="rect">
            <a:avLst/>
          </a:prstGeom>
          <a:noFill/>
        </p:spPr>
        <p:txBody>
          <a:bodyPr wrap="square" rtlCol="0">
            <a:spAutoFit/>
          </a:bodyPr>
          <a:lstStyle/>
          <a:p>
            <a:r>
              <a:rPr lang="tr-TR" dirty="0" smtClean="0">
                <a:solidFill>
                  <a:srgbClr val="FFC000"/>
                </a:solidFill>
              </a:rPr>
              <a:t>(24)</a:t>
            </a:r>
            <a:endParaRPr lang="tr-TR" dirty="0">
              <a:solidFill>
                <a:srgbClr val="FFC000"/>
              </a:solidFill>
            </a:endParaRPr>
          </a:p>
        </p:txBody>
      </p:sp>
    </p:spTree>
    <p:extLst>
      <p:ext uri="{BB962C8B-B14F-4D97-AF65-F5344CB8AC3E}">
        <p14:creationId xmlns:p14="http://schemas.microsoft.com/office/powerpoint/2010/main" val="2721134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197" y="141668"/>
            <a:ext cx="2664854" cy="6172155"/>
          </a:xfrm>
        </p:spPr>
        <p:txBody>
          <a:bodyPr>
            <a:noAutofit/>
          </a:bodyPr>
          <a:lstStyle/>
          <a:p>
            <a:pPr>
              <a:buFont typeface="Wingdings" panose="05000000000000000000" pitchFamily="2" charset="2"/>
              <a:buChar char="v"/>
            </a:pPr>
            <a:r>
              <a:rPr lang="tr-TR" sz="1600" b="1" dirty="0">
                <a:latin typeface="Garamond" panose="02020404030301010803" pitchFamily="18" charset="0"/>
              </a:rPr>
              <a:t>Pulmonary embolism (pulmoner emboli): </a:t>
            </a:r>
            <a:r>
              <a:rPr lang="tr-TR" sz="1600" dirty="0">
                <a:latin typeface="Garamond" panose="02020404030301010803" pitchFamily="18" charset="0"/>
              </a:rPr>
              <a:t>Bir pıhtı veya yabancı maddenin pulmoner arterin bir dalını tıkaması ve </a:t>
            </a:r>
            <a:r>
              <a:rPr lang="tr-TR" sz="1600" dirty="0" smtClean="0">
                <a:latin typeface="Garamond" panose="02020404030301010803" pitchFamily="18" charset="0"/>
              </a:rPr>
              <a:t>dolaşımın </a:t>
            </a:r>
            <a:r>
              <a:rPr lang="tr-TR" sz="1600" dirty="0">
                <a:latin typeface="Garamond" panose="02020404030301010803" pitchFamily="18" charset="0"/>
              </a:rPr>
              <a:t>engellenmesi. </a:t>
            </a: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Pulmonary oedema </a:t>
            </a:r>
            <a:r>
              <a:rPr lang="tr-TR" sz="1600" b="1" dirty="0">
                <a:latin typeface="Garamond" panose="02020404030301010803" pitchFamily="18" charset="0"/>
              </a:rPr>
              <a:t>(pulmoner ödem): </a:t>
            </a:r>
            <a:r>
              <a:rPr lang="tr-TR" sz="1600" dirty="0">
                <a:latin typeface="Garamond" panose="02020404030301010803" pitchFamily="18" charset="0"/>
              </a:rPr>
              <a:t>Akciğer ödemi. Akciğer dokularında ve alveollerde anormal, yaygın sıvı birikimi. </a:t>
            </a: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Pulmonary hypertension </a:t>
            </a:r>
            <a:r>
              <a:rPr lang="tr-TR" sz="1600" b="1" dirty="0">
                <a:latin typeface="Garamond" panose="02020404030301010803" pitchFamily="18" charset="0"/>
              </a:rPr>
              <a:t>(pulmoner hipertansiyon): </a:t>
            </a:r>
            <a:r>
              <a:rPr lang="tr-TR" sz="1600" dirty="0">
                <a:latin typeface="Garamond" panose="02020404030301010803" pitchFamily="18" charset="0"/>
              </a:rPr>
              <a:t>Pulmoner arterde kan basıncının yüksek </a:t>
            </a:r>
            <a:r>
              <a:rPr lang="tr-TR" sz="1600" dirty="0" smtClean="0">
                <a:latin typeface="Garamond" panose="02020404030301010803" pitchFamily="18" charset="0"/>
              </a:rPr>
              <a:t>oluşu.</a:t>
            </a:r>
          </a:p>
          <a:p>
            <a:pPr>
              <a:buFont typeface="Wingdings" panose="05000000000000000000" pitchFamily="2" charset="2"/>
              <a:buChar char="v"/>
            </a:pPr>
            <a:r>
              <a:rPr lang="tr-TR" sz="1600" b="1" dirty="0">
                <a:latin typeface="Garamond" panose="02020404030301010803" pitchFamily="18" charset="0"/>
              </a:rPr>
              <a:t>Pulmonary thrombosis (pulmoner tromboz): </a:t>
            </a:r>
            <a:r>
              <a:rPr lang="tr-TR" sz="1600" dirty="0">
                <a:latin typeface="Garamond" panose="02020404030301010803" pitchFamily="18" charset="0"/>
              </a:rPr>
              <a:t>Herhangi bir pulmoner kan damarında pıhtı meydana gelmesi ve </a:t>
            </a:r>
            <a:r>
              <a:rPr lang="tr-TR" sz="1600" dirty="0" smtClean="0">
                <a:latin typeface="Garamond" panose="02020404030301010803" pitchFamily="18" charset="0"/>
              </a:rPr>
              <a:t>dolaşımın engellenmesi.</a:t>
            </a: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Pulmonary </a:t>
            </a:r>
            <a:r>
              <a:rPr lang="tr-TR" sz="1600" b="1" dirty="0">
                <a:latin typeface="Garamond" panose="02020404030301010803" pitchFamily="18" charset="0"/>
              </a:rPr>
              <a:t>infarction (pulmoner enfarktüs): </a:t>
            </a:r>
            <a:r>
              <a:rPr lang="tr-TR" sz="1600" dirty="0">
                <a:latin typeface="Garamond" panose="02020404030301010803" pitchFamily="18" charset="0"/>
              </a:rPr>
              <a:t>Çok defa </a:t>
            </a:r>
            <a:r>
              <a:rPr lang="tr-TR" sz="1600" dirty="0">
                <a:solidFill>
                  <a:srgbClr val="FF0000"/>
                </a:solidFill>
                <a:latin typeface="Garamond" panose="02020404030301010803" pitchFamily="18" charset="0"/>
              </a:rPr>
              <a:t>embolizm</a:t>
            </a:r>
            <a:r>
              <a:rPr lang="tr-TR" sz="1600" dirty="0">
                <a:latin typeface="Garamond" panose="02020404030301010803" pitchFamily="18" charset="0"/>
              </a:rPr>
              <a:t> sebebiyle akciğerin bir kısım dokusuna kan gitmemesi. </a:t>
            </a:r>
          </a:p>
        </p:txBody>
      </p:sp>
      <p:pic>
        <p:nvPicPr>
          <p:cNvPr id="3074" name="Picture 2" descr="https://smart.servier.com/wp-content/uploads/2016/10/Embolie_pulmonaire_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239" y="460543"/>
            <a:ext cx="3477296" cy="43303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aglikpedi.com/wp-content/uploads/2017/02/pulmonerod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0629" y="460543"/>
            <a:ext cx="3437630" cy="43303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21239" y="5215944"/>
            <a:ext cx="6323527" cy="615553"/>
          </a:xfrm>
          <a:prstGeom prst="rect">
            <a:avLst/>
          </a:prstGeom>
          <a:noFill/>
        </p:spPr>
        <p:txBody>
          <a:bodyPr wrap="square" rtlCol="0">
            <a:spAutoFit/>
          </a:bodyPr>
          <a:lstStyle/>
          <a:p>
            <a:r>
              <a:rPr lang="tr-TR" b="1" dirty="0" smtClean="0"/>
              <a:t> </a:t>
            </a:r>
            <a:r>
              <a:rPr lang="tr-TR" sz="1600" b="1" dirty="0" smtClean="0">
                <a:latin typeface="Garamond" panose="02020404030301010803" pitchFamily="18" charset="0"/>
              </a:rPr>
              <a:t>Embolizm</a:t>
            </a:r>
            <a:r>
              <a:rPr lang="tr-TR" sz="1600" dirty="0" smtClean="0">
                <a:latin typeface="Garamond" panose="02020404030301010803" pitchFamily="18" charset="0"/>
              </a:rPr>
              <a:t>: Embolizm</a:t>
            </a:r>
            <a:r>
              <a:rPr lang="tr-TR" sz="1600" dirty="0">
                <a:latin typeface="Garamond" panose="02020404030301010803" pitchFamily="18" charset="0"/>
              </a:rPr>
              <a:t>, bir arterin emboli (kan dolaşımında taşınan bir madde </a:t>
            </a:r>
            <a:r>
              <a:rPr lang="tr-TR" sz="1600" dirty="0" smtClean="0">
                <a:latin typeface="Garamond" panose="02020404030301010803" pitchFamily="18" charset="0"/>
              </a:rPr>
              <a:t>parçası</a:t>
            </a:r>
            <a:r>
              <a:rPr lang="tr-TR" sz="1600" dirty="0">
                <a:latin typeface="Garamond" panose="02020404030301010803" pitchFamily="18" charset="0"/>
              </a:rPr>
              <a:t>) ile tıkanmasını tanımlayan bir durumdur.</a:t>
            </a:r>
          </a:p>
        </p:txBody>
      </p:sp>
      <p:sp>
        <p:nvSpPr>
          <p:cNvPr id="6" name="TextBox 5"/>
          <p:cNvSpPr txBox="1"/>
          <p:nvPr/>
        </p:nvSpPr>
        <p:spPr>
          <a:xfrm>
            <a:off x="7315200" y="141668"/>
            <a:ext cx="559769" cy="369332"/>
          </a:xfrm>
          <a:prstGeom prst="rect">
            <a:avLst/>
          </a:prstGeom>
          <a:noFill/>
        </p:spPr>
        <p:txBody>
          <a:bodyPr wrap="none" rtlCol="0">
            <a:spAutoFit/>
          </a:bodyPr>
          <a:lstStyle/>
          <a:p>
            <a:r>
              <a:rPr lang="tr-TR" dirty="0" smtClean="0">
                <a:solidFill>
                  <a:srgbClr val="FFC000"/>
                </a:solidFill>
              </a:rPr>
              <a:t>(25)</a:t>
            </a:r>
            <a:endParaRPr lang="tr-TR" dirty="0">
              <a:solidFill>
                <a:srgbClr val="FFC000"/>
              </a:solidFill>
            </a:endParaRPr>
          </a:p>
        </p:txBody>
      </p:sp>
      <p:sp>
        <p:nvSpPr>
          <p:cNvPr id="7" name="TextBox 6"/>
          <p:cNvSpPr txBox="1"/>
          <p:nvPr/>
        </p:nvSpPr>
        <p:spPr>
          <a:xfrm>
            <a:off x="11281893" y="141668"/>
            <a:ext cx="559769" cy="369332"/>
          </a:xfrm>
          <a:prstGeom prst="rect">
            <a:avLst/>
          </a:prstGeom>
          <a:noFill/>
        </p:spPr>
        <p:txBody>
          <a:bodyPr wrap="none" rtlCol="0">
            <a:spAutoFit/>
          </a:bodyPr>
          <a:lstStyle/>
          <a:p>
            <a:r>
              <a:rPr lang="tr-TR" dirty="0" smtClean="0">
                <a:solidFill>
                  <a:srgbClr val="FFC000"/>
                </a:solidFill>
              </a:rPr>
              <a:t>(26)</a:t>
            </a:r>
            <a:endParaRPr lang="tr-TR" dirty="0">
              <a:solidFill>
                <a:srgbClr val="FFC000"/>
              </a:solidFill>
            </a:endParaRPr>
          </a:p>
        </p:txBody>
      </p:sp>
    </p:spTree>
    <p:extLst>
      <p:ext uri="{BB962C8B-B14F-4D97-AF65-F5344CB8AC3E}">
        <p14:creationId xmlns:p14="http://schemas.microsoft.com/office/powerpoint/2010/main" val="2730566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560" y="408948"/>
            <a:ext cx="2948189" cy="5927457"/>
          </a:xfrm>
        </p:spPr>
        <p:txBody>
          <a:bodyPr>
            <a:normAutofit lnSpcReduction="10000"/>
          </a:bodyPr>
          <a:lstStyle/>
          <a:p>
            <a:pPr>
              <a:buFont typeface="Wingdings" panose="05000000000000000000" pitchFamily="2" charset="2"/>
              <a:buChar char="v"/>
            </a:pPr>
            <a:r>
              <a:rPr lang="tr-TR" sz="1600" b="1" dirty="0">
                <a:latin typeface="Garamond" panose="02020404030301010803" pitchFamily="18" charset="0"/>
              </a:rPr>
              <a:t>Pulmonary </a:t>
            </a:r>
            <a:r>
              <a:rPr lang="tr-TR" sz="1600" b="1" dirty="0" smtClean="0">
                <a:latin typeface="Garamond" panose="02020404030301010803" pitchFamily="18" charset="0"/>
              </a:rPr>
              <a:t>tuberculosis </a:t>
            </a:r>
            <a:r>
              <a:rPr lang="tr-TR" sz="1600" b="1" dirty="0">
                <a:latin typeface="Garamond" panose="02020404030301010803" pitchFamily="18" charset="0"/>
              </a:rPr>
              <a:t>(pulmoner </a:t>
            </a:r>
            <a:r>
              <a:rPr lang="tr-TR" sz="1600" b="1" dirty="0" smtClean="0">
                <a:latin typeface="Garamond" panose="02020404030301010803" pitchFamily="18" charset="0"/>
              </a:rPr>
              <a:t>tüberküloz): </a:t>
            </a:r>
            <a:r>
              <a:rPr lang="tr-TR" sz="1600" dirty="0">
                <a:latin typeface="Garamond" panose="02020404030301010803" pitchFamily="18" charset="0"/>
              </a:rPr>
              <a:t>Akciğer tüberkülozu, </a:t>
            </a:r>
            <a:r>
              <a:rPr lang="tr-TR" sz="1600" dirty="0" smtClean="0">
                <a:latin typeface="Garamond" panose="02020404030301010803" pitchFamily="18" charset="0"/>
              </a:rPr>
              <a:t>akciğer </a:t>
            </a:r>
            <a:r>
              <a:rPr lang="tr-TR" sz="1600" dirty="0">
                <a:latin typeface="Garamond" panose="02020404030301010803" pitchFamily="18" charset="0"/>
              </a:rPr>
              <a:t>veremi. </a:t>
            </a:r>
            <a:endParaRPr lang="tr-TR" sz="1600" dirty="0" smtClean="0">
              <a:latin typeface="Garamond" panose="02020404030301010803" pitchFamily="18" charset="0"/>
            </a:endParaRPr>
          </a:p>
          <a:p>
            <a:pPr marL="0" indent="0">
              <a:buNone/>
            </a:pPr>
            <a:endParaRPr lang="tr-TR" sz="1600"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Bronchopneumonia </a:t>
            </a:r>
            <a:r>
              <a:rPr lang="tr-TR" sz="1600" b="1" dirty="0">
                <a:latin typeface="Garamond" panose="02020404030301010803" pitchFamily="18" charset="0"/>
              </a:rPr>
              <a:t>(bronkopnömoni): </a:t>
            </a:r>
            <a:r>
              <a:rPr lang="tr-TR" sz="1600" dirty="0">
                <a:latin typeface="Garamond" panose="02020404030301010803" pitchFamily="18" charset="0"/>
              </a:rPr>
              <a:t>Akciğer dokusunun </a:t>
            </a:r>
            <a:r>
              <a:rPr lang="tr-TR" sz="1600" dirty="0" smtClean="0">
                <a:latin typeface="Garamond" panose="02020404030301010803" pitchFamily="18" charset="0"/>
              </a:rPr>
              <a:t>bronşiyolleri </a:t>
            </a:r>
            <a:r>
              <a:rPr lang="tr-TR" sz="1600" dirty="0">
                <a:latin typeface="Garamond" panose="02020404030301010803" pitchFamily="18" charset="0"/>
              </a:rPr>
              <a:t>de içine alan iltihabı. </a:t>
            </a:r>
            <a:endParaRPr lang="tr-TR" sz="1600" dirty="0" smtClean="0">
              <a:latin typeface="Garamond" panose="02020404030301010803" pitchFamily="18" charset="0"/>
            </a:endParaRPr>
          </a:p>
          <a:p>
            <a:pPr marL="0" indent="0">
              <a:buNone/>
            </a:pPr>
            <a:endParaRPr lang="tr-TR" sz="1600"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Bronchiectasis </a:t>
            </a:r>
            <a:r>
              <a:rPr lang="tr-TR" sz="1600" b="1" dirty="0">
                <a:latin typeface="Garamond" panose="02020404030301010803" pitchFamily="18" charset="0"/>
              </a:rPr>
              <a:t>(</a:t>
            </a:r>
            <a:r>
              <a:rPr lang="tr-TR" sz="1600" b="1" dirty="0" smtClean="0">
                <a:latin typeface="Garamond" panose="02020404030301010803" pitchFamily="18" charset="0"/>
              </a:rPr>
              <a:t>bronşektazi</a:t>
            </a:r>
            <a:r>
              <a:rPr lang="tr-TR" sz="1600" b="1" dirty="0">
                <a:latin typeface="Garamond" panose="02020404030301010803" pitchFamily="18" charset="0"/>
              </a:rPr>
              <a:t>): </a:t>
            </a:r>
            <a:r>
              <a:rPr lang="tr-TR" sz="1600" dirty="0" smtClean="0">
                <a:latin typeface="Garamond" panose="02020404030301010803" pitchFamily="18" charset="0"/>
              </a:rPr>
              <a:t>Bronşların</a:t>
            </a:r>
            <a:r>
              <a:rPr lang="tr-TR" sz="1600" dirty="0">
                <a:latin typeface="Garamond" panose="02020404030301010803" pitchFamily="18" charset="0"/>
              </a:rPr>
              <a:t>, </a:t>
            </a:r>
            <a:r>
              <a:rPr lang="tr-TR" sz="1600" dirty="0" smtClean="0">
                <a:latin typeface="Garamond" panose="02020404030301010803" pitchFamily="18" charset="0"/>
              </a:rPr>
              <a:t>doğuştan </a:t>
            </a:r>
            <a:r>
              <a:rPr lang="tr-TR" sz="1600" dirty="0">
                <a:latin typeface="Garamond" panose="02020404030301010803" pitchFamily="18" charset="0"/>
              </a:rPr>
              <a:t>ya da sonradan </a:t>
            </a:r>
            <a:r>
              <a:rPr lang="tr-TR" sz="1600" dirty="0" smtClean="0">
                <a:latin typeface="Garamond" panose="02020404030301010803" pitchFamily="18" charset="0"/>
              </a:rPr>
              <a:t>«geri dönüşümsüz» </a:t>
            </a:r>
            <a:r>
              <a:rPr lang="tr-TR" sz="1600" dirty="0">
                <a:latin typeface="Garamond" panose="02020404030301010803" pitchFamily="18" charset="0"/>
              </a:rPr>
              <a:t>biçimde </a:t>
            </a:r>
            <a:r>
              <a:rPr lang="tr-TR" sz="1600" dirty="0" smtClean="0">
                <a:latin typeface="Garamond" panose="02020404030301010803" pitchFamily="18" charset="0"/>
              </a:rPr>
              <a:t>genişlemesi</a:t>
            </a:r>
            <a:r>
              <a:rPr lang="tr-TR" sz="1600" dirty="0">
                <a:latin typeface="Garamond" panose="02020404030301010803" pitchFamily="18" charset="0"/>
              </a:rPr>
              <a:t>. </a:t>
            </a:r>
            <a:endParaRPr lang="tr-TR" sz="1600" dirty="0" smtClean="0">
              <a:latin typeface="Garamond" panose="02020404030301010803" pitchFamily="18" charset="0"/>
            </a:endParaRPr>
          </a:p>
          <a:p>
            <a:pPr marL="0" indent="0">
              <a:buNone/>
            </a:pPr>
            <a:endParaRPr lang="tr-TR" sz="1600"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Bronchitis </a:t>
            </a:r>
            <a:r>
              <a:rPr lang="tr-TR" sz="1600" b="1" dirty="0">
                <a:latin typeface="Garamond" panose="02020404030301010803" pitchFamily="18" charset="0"/>
              </a:rPr>
              <a:t>(</a:t>
            </a:r>
            <a:r>
              <a:rPr lang="tr-TR" sz="1600" b="1" dirty="0" smtClean="0">
                <a:latin typeface="Garamond" panose="02020404030301010803" pitchFamily="18" charset="0"/>
              </a:rPr>
              <a:t>bronşit</a:t>
            </a:r>
            <a:r>
              <a:rPr lang="tr-TR" sz="1600" b="1" dirty="0">
                <a:latin typeface="Garamond" panose="02020404030301010803" pitchFamily="18" charset="0"/>
              </a:rPr>
              <a:t>): </a:t>
            </a:r>
            <a:r>
              <a:rPr lang="tr-TR" sz="1600" dirty="0" smtClean="0">
                <a:latin typeface="Garamond" panose="02020404030301010803" pitchFamily="18" charset="0"/>
              </a:rPr>
              <a:t>Bronş </a:t>
            </a:r>
            <a:r>
              <a:rPr lang="tr-TR" sz="1600" dirty="0">
                <a:latin typeface="Garamond" panose="02020404030301010803" pitchFamily="18" charset="0"/>
              </a:rPr>
              <a:t>ve </a:t>
            </a:r>
            <a:r>
              <a:rPr lang="tr-TR" sz="1600" dirty="0" smtClean="0">
                <a:latin typeface="Garamond" panose="02020404030301010803" pitchFamily="18" charset="0"/>
              </a:rPr>
              <a:t>bronşçukların </a:t>
            </a:r>
            <a:r>
              <a:rPr lang="tr-TR" sz="1600" dirty="0">
                <a:latin typeface="Garamond" panose="02020404030301010803" pitchFamily="18" charset="0"/>
              </a:rPr>
              <a:t>iltihaplanması</a:t>
            </a:r>
            <a:r>
              <a:rPr lang="tr-TR" sz="1600" dirty="0" smtClean="0">
                <a:latin typeface="Garamond" panose="02020404030301010803" pitchFamily="18" charset="0"/>
              </a:rPr>
              <a:t>.</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Bronchorrhagia </a:t>
            </a:r>
            <a:r>
              <a:rPr lang="tr-TR" sz="1600" b="1" dirty="0">
                <a:latin typeface="Garamond" panose="02020404030301010803" pitchFamily="18" charset="0"/>
              </a:rPr>
              <a:t>(bronkoraji): </a:t>
            </a:r>
            <a:r>
              <a:rPr lang="tr-TR" sz="1600" dirty="0">
                <a:latin typeface="Garamond" panose="02020404030301010803" pitchFamily="18" charset="0"/>
              </a:rPr>
              <a:t>Bronşlardan gelen kanama.</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Tonsillitis(tonsilit): </a:t>
            </a:r>
            <a:r>
              <a:rPr lang="tr-TR" sz="1600" dirty="0" smtClean="0">
                <a:latin typeface="Garamond" panose="02020404030301010803" pitchFamily="18" charset="0"/>
              </a:rPr>
              <a:t>Bademcik iltihabı.</a:t>
            </a:r>
            <a:endParaRPr lang="tr-TR" sz="16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08" y="408948"/>
            <a:ext cx="3759223" cy="31208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489" y="408948"/>
            <a:ext cx="4191467" cy="3120846"/>
          </a:xfrm>
          <a:prstGeom prst="rect">
            <a:avLst/>
          </a:prstGeom>
        </p:spPr>
      </p:pic>
      <p:pic>
        <p:nvPicPr>
          <p:cNvPr id="4098" name="Picture 2" descr="https://bashny.net/uploads/images/00/00/13/2016/07/25/50989667c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9008" y="3863663"/>
            <a:ext cx="3759223" cy="24727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81337" y="117354"/>
            <a:ext cx="559769" cy="369332"/>
          </a:xfrm>
          <a:prstGeom prst="rect">
            <a:avLst/>
          </a:prstGeom>
          <a:noFill/>
        </p:spPr>
        <p:txBody>
          <a:bodyPr wrap="none" rtlCol="0">
            <a:spAutoFit/>
          </a:bodyPr>
          <a:lstStyle/>
          <a:p>
            <a:r>
              <a:rPr lang="tr-TR" dirty="0" smtClean="0">
                <a:solidFill>
                  <a:srgbClr val="FFC000"/>
                </a:solidFill>
              </a:rPr>
              <a:t>(27)</a:t>
            </a:r>
            <a:endParaRPr lang="tr-TR" dirty="0">
              <a:solidFill>
                <a:srgbClr val="FFC000"/>
              </a:solidFill>
            </a:endParaRPr>
          </a:p>
        </p:txBody>
      </p:sp>
      <p:sp>
        <p:nvSpPr>
          <p:cNvPr id="7" name="TextBox 6"/>
          <p:cNvSpPr txBox="1"/>
          <p:nvPr/>
        </p:nvSpPr>
        <p:spPr>
          <a:xfrm>
            <a:off x="11679454" y="117354"/>
            <a:ext cx="559769" cy="369332"/>
          </a:xfrm>
          <a:prstGeom prst="rect">
            <a:avLst/>
          </a:prstGeom>
          <a:noFill/>
        </p:spPr>
        <p:txBody>
          <a:bodyPr wrap="none" rtlCol="0">
            <a:spAutoFit/>
          </a:bodyPr>
          <a:lstStyle/>
          <a:p>
            <a:r>
              <a:rPr lang="tr-TR" dirty="0" smtClean="0">
                <a:solidFill>
                  <a:srgbClr val="FFC000"/>
                </a:solidFill>
              </a:rPr>
              <a:t>(28)</a:t>
            </a:r>
            <a:endParaRPr lang="tr-TR" dirty="0">
              <a:solidFill>
                <a:srgbClr val="FFC000"/>
              </a:solidFill>
            </a:endParaRPr>
          </a:p>
        </p:txBody>
      </p:sp>
      <p:sp>
        <p:nvSpPr>
          <p:cNvPr id="8" name="TextBox 7"/>
          <p:cNvSpPr txBox="1"/>
          <p:nvPr/>
        </p:nvSpPr>
        <p:spPr>
          <a:xfrm>
            <a:off x="7186340" y="3529794"/>
            <a:ext cx="559769" cy="369332"/>
          </a:xfrm>
          <a:prstGeom prst="rect">
            <a:avLst/>
          </a:prstGeom>
          <a:noFill/>
        </p:spPr>
        <p:txBody>
          <a:bodyPr wrap="none" rtlCol="0">
            <a:spAutoFit/>
          </a:bodyPr>
          <a:lstStyle/>
          <a:p>
            <a:r>
              <a:rPr lang="tr-TR" dirty="0" smtClean="0">
                <a:solidFill>
                  <a:srgbClr val="FFC000"/>
                </a:solidFill>
              </a:rPr>
              <a:t>(29)</a:t>
            </a:r>
            <a:endParaRPr lang="tr-TR" dirty="0">
              <a:solidFill>
                <a:srgbClr val="FFC000"/>
              </a:solidFill>
            </a:endParaRPr>
          </a:p>
        </p:txBody>
      </p:sp>
      <p:pic>
        <p:nvPicPr>
          <p:cNvPr id="4100" name="Picture 4" descr="https://stomaget.ru/wp-content/uploads/Vospalennye-mindaliny-s-gnojnym-soderzhimym-e15188934643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6108" y="3863663"/>
            <a:ext cx="4199849" cy="24727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679454" y="3494331"/>
            <a:ext cx="559769" cy="369332"/>
          </a:xfrm>
          <a:prstGeom prst="rect">
            <a:avLst/>
          </a:prstGeom>
          <a:noFill/>
        </p:spPr>
        <p:txBody>
          <a:bodyPr wrap="none" rtlCol="0">
            <a:spAutoFit/>
          </a:bodyPr>
          <a:lstStyle/>
          <a:p>
            <a:r>
              <a:rPr lang="tr-TR" dirty="0" smtClean="0">
                <a:solidFill>
                  <a:srgbClr val="FFC000"/>
                </a:solidFill>
              </a:rPr>
              <a:t>(30)</a:t>
            </a:r>
            <a:endParaRPr lang="tr-TR" dirty="0">
              <a:solidFill>
                <a:srgbClr val="FFC000"/>
              </a:solidFill>
            </a:endParaRPr>
          </a:p>
        </p:txBody>
      </p:sp>
    </p:spTree>
    <p:extLst>
      <p:ext uri="{BB962C8B-B14F-4D97-AF65-F5344CB8AC3E}">
        <p14:creationId xmlns:p14="http://schemas.microsoft.com/office/powerpoint/2010/main" val="1603942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14" y="354034"/>
            <a:ext cx="9852338" cy="5905098"/>
          </a:xfrm>
          <a:prstGeom prst="rect">
            <a:avLst/>
          </a:prstGeom>
        </p:spPr>
      </p:pic>
    </p:spTree>
    <p:extLst>
      <p:ext uri="{BB962C8B-B14F-4D97-AF65-F5344CB8AC3E}">
        <p14:creationId xmlns:p14="http://schemas.microsoft.com/office/powerpoint/2010/main" val="3326476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40" y="331676"/>
            <a:ext cx="2252730" cy="6416854"/>
          </a:xfrm>
        </p:spPr>
        <p:txBody>
          <a:bodyPr>
            <a:normAutofit fontScale="92500" lnSpcReduction="10000"/>
          </a:bodyPr>
          <a:lstStyle/>
          <a:p>
            <a:pPr>
              <a:buFont typeface="Wingdings" panose="05000000000000000000" pitchFamily="2" charset="2"/>
              <a:buChar char="v"/>
            </a:pPr>
            <a:r>
              <a:rPr lang="tr-TR" sz="1600" b="1" dirty="0">
                <a:latin typeface="Garamond" panose="02020404030301010803" pitchFamily="18" charset="0"/>
              </a:rPr>
              <a:t>Empyema (ampiyem): </a:t>
            </a:r>
            <a:r>
              <a:rPr lang="tr-TR" sz="1600" dirty="0">
                <a:latin typeface="Garamond" panose="02020404030301010803" pitchFamily="18" charset="0"/>
              </a:rPr>
              <a:t>Plevra </a:t>
            </a:r>
            <a:r>
              <a:rPr lang="tr-TR" sz="1600" dirty="0" smtClean="0">
                <a:latin typeface="Garamond" panose="02020404030301010803" pitchFamily="18" charset="0"/>
              </a:rPr>
              <a:t>boşluğunda iltihap </a:t>
            </a:r>
            <a:r>
              <a:rPr lang="tr-TR" sz="1600" dirty="0">
                <a:latin typeface="Garamond" panose="02020404030301010803" pitchFamily="18" charset="0"/>
              </a:rPr>
              <a:t>toplanması. </a:t>
            </a:r>
            <a:endParaRPr lang="tr-TR" sz="1600" dirty="0" smtClean="0">
              <a:latin typeface="Garamond" panose="02020404030301010803" pitchFamily="18" charset="0"/>
            </a:endParaRP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Hemothorax </a:t>
            </a:r>
            <a:r>
              <a:rPr lang="tr-TR" sz="1600" b="1" dirty="0">
                <a:latin typeface="Garamond" panose="02020404030301010803" pitchFamily="18" charset="0"/>
              </a:rPr>
              <a:t>(hemotoraks): </a:t>
            </a:r>
            <a:r>
              <a:rPr lang="tr-TR" sz="1600" dirty="0">
                <a:latin typeface="Garamond" panose="02020404030301010803" pitchFamily="18" charset="0"/>
              </a:rPr>
              <a:t>Göğüs (plevra) </a:t>
            </a:r>
            <a:r>
              <a:rPr lang="tr-TR" sz="1600" dirty="0" smtClean="0">
                <a:latin typeface="Garamond" panose="02020404030301010803" pitchFamily="18" charset="0"/>
              </a:rPr>
              <a:t>boşluğuna </a:t>
            </a:r>
            <a:r>
              <a:rPr lang="tr-TR" sz="1600" dirty="0">
                <a:latin typeface="Garamond" panose="02020404030301010803" pitchFamily="18" charset="0"/>
              </a:rPr>
              <a:t>kan toplanması</a:t>
            </a:r>
            <a:r>
              <a:rPr lang="tr-TR" sz="1600" dirty="0" smtClean="0">
                <a:latin typeface="Garamond" panose="02020404030301010803" pitchFamily="18" charset="0"/>
              </a:rPr>
              <a:t>.</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Hydropneumothorax </a:t>
            </a:r>
            <a:r>
              <a:rPr lang="tr-TR" sz="1600" b="1" dirty="0">
                <a:latin typeface="Garamond" panose="02020404030301010803" pitchFamily="18" charset="0"/>
              </a:rPr>
              <a:t>(hidropnömotoraks): </a:t>
            </a:r>
            <a:r>
              <a:rPr lang="tr-TR" sz="1600" dirty="0">
                <a:latin typeface="Garamond" panose="02020404030301010803" pitchFamily="18" charset="0"/>
              </a:rPr>
              <a:t>Göğüs </a:t>
            </a:r>
            <a:r>
              <a:rPr lang="tr-TR" sz="1600" dirty="0" smtClean="0">
                <a:latin typeface="Garamond" panose="02020404030301010803" pitchFamily="18" charset="0"/>
              </a:rPr>
              <a:t>boşluğuna </a:t>
            </a:r>
            <a:r>
              <a:rPr lang="tr-TR" sz="1600" dirty="0">
                <a:latin typeface="Garamond" panose="02020404030301010803" pitchFamily="18" charset="0"/>
              </a:rPr>
              <a:t>hava ve sıvı dolması. </a:t>
            </a:r>
            <a:endParaRPr lang="tr-TR" sz="1600" dirty="0" smtClean="0">
              <a:latin typeface="Garamond" panose="02020404030301010803" pitchFamily="18" charset="0"/>
            </a:endParaRP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Pneumothorax </a:t>
            </a:r>
            <a:r>
              <a:rPr lang="tr-TR" sz="1600" b="1" dirty="0">
                <a:latin typeface="Garamond" panose="02020404030301010803" pitchFamily="18" charset="0"/>
              </a:rPr>
              <a:t>(pnömotoraks): </a:t>
            </a:r>
            <a:r>
              <a:rPr lang="tr-TR" sz="1600" dirty="0">
                <a:latin typeface="Garamond" panose="02020404030301010803" pitchFamily="18" charset="0"/>
              </a:rPr>
              <a:t>Göğüs </a:t>
            </a:r>
            <a:r>
              <a:rPr lang="tr-TR" sz="1600" dirty="0" smtClean="0">
                <a:latin typeface="Garamond" panose="02020404030301010803" pitchFamily="18" charset="0"/>
              </a:rPr>
              <a:t>boşluğunda </a:t>
            </a:r>
            <a:r>
              <a:rPr lang="tr-TR" sz="1600" dirty="0">
                <a:latin typeface="Garamond" panose="02020404030301010803" pitchFamily="18" charset="0"/>
              </a:rPr>
              <a:t>hava veya gaz toplanması. </a:t>
            </a:r>
            <a:endParaRPr lang="tr-TR" sz="1600" dirty="0" smtClean="0">
              <a:latin typeface="Garamond" panose="02020404030301010803" pitchFamily="18" charset="0"/>
            </a:endParaRP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Pyopneumothorax </a:t>
            </a:r>
            <a:r>
              <a:rPr lang="tr-TR" sz="1600" b="1" dirty="0">
                <a:latin typeface="Garamond" panose="02020404030301010803" pitchFamily="18" charset="0"/>
              </a:rPr>
              <a:t>(piyopnömotoraks): </a:t>
            </a:r>
            <a:r>
              <a:rPr lang="tr-TR" sz="1600" dirty="0">
                <a:latin typeface="Garamond" panose="02020404030301010803" pitchFamily="18" charset="0"/>
              </a:rPr>
              <a:t>Göğüs </a:t>
            </a:r>
            <a:r>
              <a:rPr lang="tr-TR" sz="1600" dirty="0" smtClean="0">
                <a:latin typeface="Garamond" panose="02020404030301010803" pitchFamily="18" charset="0"/>
              </a:rPr>
              <a:t>boşluğuna </a:t>
            </a:r>
            <a:r>
              <a:rPr lang="tr-TR" sz="1600" dirty="0">
                <a:latin typeface="Garamond" panose="02020404030301010803" pitchFamily="18" charset="0"/>
              </a:rPr>
              <a:t>irin ve hava toplanması</a:t>
            </a:r>
            <a:r>
              <a:rPr lang="tr-TR" sz="1600" dirty="0" smtClean="0">
                <a:latin typeface="Garamond" panose="02020404030301010803" pitchFamily="18" charset="0"/>
              </a:rPr>
              <a:t>.</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Thoracalgia (torakalji): </a:t>
            </a:r>
            <a:r>
              <a:rPr lang="tr-TR" sz="1600" dirty="0" smtClean="0">
                <a:latin typeface="Garamond" panose="02020404030301010803" pitchFamily="18" charset="0"/>
              </a:rPr>
              <a:t>Göğüs ağrısı </a:t>
            </a:r>
            <a:endParaRPr lang="tr-TR" sz="16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833" y="331676"/>
            <a:ext cx="9043393" cy="3214460"/>
          </a:xfrm>
          <a:prstGeom prst="rect">
            <a:avLst/>
          </a:prstGeom>
        </p:spPr>
      </p:pic>
      <p:pic>
        <p:nvPicPr>
          <p:cNvPr id="5122" name="Picture 2" descr="https://healthjade.com/wp-content/uploads/2018/01/Collapsed-and-normal-l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834" y="3803374"/>
            <a:ext cx="9043392" cy="29451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632230" y="0"/>
            <a:ext cx="559769" cy="369332"/>
          </a:xfrm>
          <a:prstGeom prst="rect">
            <a:avLst/>
          </a:prstGeom>
          <a:noFill/>
        </p:spPr>
        <p:txBody>
          <a:bodyPr wrap="none" rtlCol="0">
            <a:spAutoFit/>
          </a:bodyPr>
          <a:lstStyle/>
          <a:p>
            <a:r>
              <a:rPr lang="tr-TR" dirty="0" smtClean="0">
                <a:solidFill>
                  <a:srgbClr val="FFC000"/>
                </a:solidFill>
              </a:rPr>
              <a:t>(31)</a:t>
            </a:r>
            <a:endParaRPr lang="tr-TR" dirty="0">
              <a:solidFill>
                <a:srgbClr val="FFC000"/>
              </a:solidFill>
            </a:endParaRPr>
          </a:p>
        </p:txBody>
      </p:sp>
      <p:sp>
        <p:nvSpPr>
          <p:cNvPr id="6" name="TextBox 5"/>
          <p:cNvSpPr txBox="1"/>
          <p:nvPr/>
        </p:nvSpPr>
        <p:spPr>
          <a:xfrm>
            <a:off x="11632231" y="3693146"/>
            <a:ext cx="559769" cy="369332"/>
          </a:xfrm>
          <a:prstGeom prst="rect">
            <a:avLst/>
          </a:prstGeom>
          <a:noFill/>
        </p:spPr>
        <p:txBody>
          <a:bodyPr wrap="none" rtlCol="0">
            <a:spAutoFit/>
          </a:bodyPr>
          <a:lstStyle/>
          <a:p>
            <a:r>
              <a:rPr lang="tr-TR" dirty="0" smtClean="0">
                <a:solidFill>
                  <a:srgbClr val="FFC000"/>
                </a:solidFill>
              </a:rPr>
              <a:t>(32)</a:t>
            </a:r>
            <a:endParaRPr lang="tr-TR" dirty="0">
              <a:solidFill>
                <a:srgbClr val="FFC000"/>
              </a:solidFill>
            </a:endParaRPr>
          </a:p>
        </p:txBody>
      </p:sp>
    </p:spTree>
    <p:extLst>
      <p:ext uri="{BB962C8B-B14F-4D97-AF65-F5344CB8AC3E}">
        <p14:creationId xmlns:p14="http://schemas.microsoft.com/office/powerpoint/2010/main" val="1265109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b="1" dirty="0">
                <a:solidFill>
                  <a:srgbClr val="FF0000"/>
                </a:solidFill>
                <a:effectLst>
                  <a:outerShdw blurRad="38100" dist="38100" dir="2700000" algn="tl">
                    <a:srgbClr val="000000">
                      <a:alpha val="43137"/>
                    </a:srgbClr>
                  </a:outerShdw>
                </a:effectLst>
                <a:latin typeface="Garamond" panose="02020404030301010803" pitchFamily="18" charset="0"/>
              </a:rPr>
              <a:t>Solunum Sisteminde Ameliyatlara </a:t>
            </a:r>
            <a:r>
              <a:rPr lang="tr-TR" b="1" dirty="0" smtClean="0">
                <a:solidFill>
                  <a:srgbClr val="FF0000"/>
                </a:solidFill>
                <a:effectLst>
                  <a:outerShdw blurRad="38100" dist="38100" dir="2700000" algn="tl">
                    <a:srgbClr val="000000">
                      <a:alpha val="43137"/>
                    </a:srgbClr>
                  </a:outerShdw>
                </a:effectLst>
                <a:latin typeface="Garamond" panose="02020404030301010803" pitchFamily="18" charset="0"/>
              </a:rPr>
              <a:t>İlişkin </a:t>
            </a:r>
            <a:r>
              <a:rPr lang="tr-TR" b="1" dirty="0">
                <a:solidFill>
                  <a:srgbClr val="FF0000"/>
                </a:solidFill>
                <a:effectLst>
                  <a:outerShdw blurRad="38100" dist="38100" dir="2700000" algn="tl">
                    <a:srgbClr val="000000">
                      <a:alpha val="43137"/>
                    </a:srgbClr>
                  </a:outerShdw>
                </a:effectLst>
                <a:latin typeface="Garamond" panose="02020404030301010803" pitchFamily="18" charset="0"/>
              </a:rPr>
              <a:t>Terimler</a:t>
            </a:r>
          </a:p>
        </p:txBody>
      </p:sp>
      <p:sp>
        <p:nvSpPr>
          <p:cNvPr id="3" name="Content Placeholder 2"/>
          <p:cNvSpPr>
            <a:spLocks noGrp="1"/>
          </p:cNvSpPr>
          <p:nvPr>
            <p:ph idx="1"/>
          </p:nvPr>
        </p:nvSpPr>
        <p:spPr>
          <a:xfrm>
            <a:off x="838200" y="1690688"/>
            <a:ext cx="2767885" cy="5032084"/>
          </a:xfrm>
        </p:spPr>
        <p:txBody>
          <a:bodyPr>
            <a:normAutofit/>
          </a:bodyPr>
          <a:lstStyle/>
          <a:p>
            <a:pPr>
              <a:buFont typeface="Wingdings" panose="05000000000000000000" pitchFamily="2" charset="2"/>
              <a:buChar char="v"/>
            </a:pPr>
            <a:r>
              <a:rPr lang="tr-TR" sz="1600" b="1" dirty="0">
                <a:latin typeface="Garamond" panose="02020404030301010803" pitchFamily="18" charset="0"/>
              </a:rPr>
              <a:t>Cricotracheotomy (krikotrakeotomi): </a:t>
            </a:r>
            <a:r>
              <a:rPr lang="tr-TR" sz="1600" dirty="0">
                <a:latin typeface="Garamond" panose="02020404030301010803" pitchFamily="18" charset="0"/>
              </a:rPr>
              <a:t>Krikoid kıkırdak aracılığıyla trakeaya kesit yapma, krikoid kıkırdak üzerinden </a:t>
            </a:r>
            <a:r>
              <a:rPr lang="tr-TR" sz="1600" dirty="0" smtClean="0">
                <a:latin typeface="Garamond" panose="02020404030301010803" pitchFamily="18" charset="0"/>
              </a:rPr>
              <a:t>geçrekleştirilen </a:t>
            </a:r>
            <a:r>
              <a:rPr lang="tr-TR" sz="1600" dirty="0">
                <a:latin typeface="Garamond" panose="02020404030301010803" pitchFamily="18" charset="0"/>
              </a:rPr>
              <a:t>trakeotomi (Acil durumlarda uygulanır). </a:t>
            </a:r>
            <a:endParaRPr lang="tr-TR" sz="1600" dirty="0" smtClean="0">
              <a:latin typeface="Garamond" panose="02020404030301010803" pitchFamily="18" charset="0"/>
            </a:endParaRP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Tracheotomy </a:t>
            </a:r>
            <a:r>
              <a:rPr lang="tr-TR" sz="1600" b="1" dirty="0">
                <a:latin typeface="Garamond" panose="02020404030301010803" pitchFamily="18" charset="0"/>
              </a:rPr>
              <a:t>/Tracheostomy (trakeotomi / trakeostomi): </a:t>
            </a:r>
            <a:r>
              <a:rPr lang="tr-TR" sz="1600" dirty="0">
                <a:latin typeface="Garamond" panose="02020404030301010803" pitchFamily="18" charset="0"/>
              </a:rPr>
              <a:t>Trakeadan vücut </a:t>
            </a:r>
            <a:r>
              <a:rPr lang="tr-TR" sz="1600" dirty="0" smtClean="0">
                <a:latin typeface="Garamond" panose="02020404030301010803" pitchFamily="18" charset="0"/>
              </a:rPr>
              <a:t>dışına </a:t>
            </a:r>
            <a:r>
              <a:rPr lang="tr-TR" sz="1600" dirty="0">
                <a:latin typeface="Garamond" panose="02020404030301010803" pitchFamily="18" charset="0"/>
              </a:rPr>
              <a:t>ağız açılması. </a:t>
            </a:r>
            <a:endParaRPr lang="tr-TR" sz="1600" dirty="0" smtClean="0">
              <a:latin typeface="Garamond" panose="02020404030301010803" pitchFamily="18" charset="0"/>
            </a:endParaRP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Endotracheal </a:t>
            </a:r>
            <a:r>
              <a:rPr lang="tr-TR" sz="1600" b="1" dirty="0">
                <a:latin typeface="Garamond" panose="02020404030301010803" pitchFamily="18" charset="0"/>
              </a:rPr>
              <a:t>intubation (endotrakeal entubasyon): </a:t>
            </a:r>
            <a:r>
              <a:rPr lang="tr-TR" sz="1600" dirty="0">
                <a:latin typeface="Garamond" panose="02020404030301010803" pitchFamily="18" charset="0"/>
              </a:rPr>
              <a:t>Trekea ve </a:t>
            </a:r>
            <a:r>
              <a:rPr lang="tr-TR" sz="1600" dirty="0" smtClean="0">
                <a:latin typeface="Garamond" panose="02020404030301010803" pitchFamily="18" charset="0"/>
              </a:rPr>
              <a:t>bronşlara </a:t>
            </a:r>
            <a:r>
              <a:rPr lang="tr-TR" sz="1600" dirty="0">
                <a:latin typeface="Garamond" panose="02020404030301010803" pitchFamily="18" charset="0"/>
              </a:rPr>
              <a:t>bir tüp </a:t>
            </a:r>
            <a:r>
              <a:rPr lang="tr-TR" sz="1600" dirty="0" smtClean="0">
                <a:latin typeface="Garamond" panose="02020404030301010803" pitchFamily="18" charset="0"/>
              </a:rPr>
              <a:t>yerleştirerek </a:t>
            </a:r>
            <a:r>
              <a:rPr lang="tr-TR" sz="1600" dirty="0">
                <a:latin typeface="Garamond" panose="02020404030301010803" pitchFamily="18" charset="0"/>
              </a:rPr>
              <a:t>hava yolunun açılması.</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086" y="1690688"/>
            <a:ext cx="4031086" cy="2675250"/>
          </a:xfrm>
          <a:prstGeom prst="rect">
            <a:avLst/>
          </a:prstGeom>
        </p:spPr>
      </p:pic>
      <p:pic>
        <p:nvPicPr>
          <p:cNvPr id="6146" name="Picture 2" descr="https://trendexmexico.com/images/zdorove/traheotomiya-eto-chto-takoe-tehnika-vipolneniya-traheotomii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085" y="4514045"/>
            <a:ext cx="4495799" cy="20606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medimcom.ru/img/portex/SmithsPortex00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884" y="1690688"/>
            <a:ext cx="4090116" cy="2675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40289" y="1690688"/>
            <a:ext cx="559769" cy="369332"/>
          </a:xfrm>
          <a:prstGeom prst="rect">
            <a:avLst/>
          </a:prstGeom>
          <a:noFill/>
        </p:spPr>
        <p:txBody>
          <a:bodyPr wrap="none" rtlCol="0">
            <a:spAutoFit/>
          </a:bodyPr>
          <a:lstStyle/>
          <a:p>
            <a:r>
              <a:rPr lang="tr-TR" dirty="0" smtClean="0">
                <a:solidFill>
                  <a:srgbClr val="FFC000"/>
                </a:solidFill>
              </a:rPr>
              <a:t>(33)</a:t>
            </a:r>
            <a:endParaRPr lang="tr-TR" dirty="0">
              <a:solidFill>
                <a:srgbClr val="FFC000"/>
              </a:solidFill>
            </a:endParaRPr>
          </a:p>
        </p:txBody>
      </p:sp>
      <p:sp>
        <p:nvSpPr>
          <p:cNvPr id="6" name="TextBox 5"/>
          <p:cNvSpPr txBox="1"/>
          <p:nvPr/>
        </p:nvSpPr>
        <p:spPr>
          <a:xfrm>
            <a:off x="11230378" y="1690688"/>
            <a:ext cx="559769" cy="369332"/>
          </a:xfrm>
          <a:prstGeom prst="rect">
            <a:avLst/>
          </a:prstGeom>
          <a:noFill/>
        </p:spPr>
        <p:txBody>
          <a:bodyPr wrap="none" rtlCol="0">
            <a:spAutoFit/>
          </a:bodyPr>
          <a:lstStyle/>
          <a:p>
            <a:r>
              <a:rPr lang="tr-TR" dirty="0" smtClean="0">
                <a:solidFill>
                  <a:srgbClr val="FFC000"/>
                </a:solidFill>
              </a:rPr>
              <a:t>(34)</a:t>
            </a:r>
            <a:endParaRPr lang="tr-TR" dirty="0">
              <a:solidFill>
                <a:srgbClr val="FFC000"/>
              </a:solidFill>
            </a:endParaRPr>
          </a:p>
        </p:txBody>
      </p:sp>
      <p:sp>
        <p:nvSpPr>
          <p:cNvPr id="7" name="TextBox 6"/>
          <p:cNvSpPr txBox="1"/>
          <p:nvPr/>
        </p:nvSpPr>
        <p:spPr>
          <a:xfrm>
            <a:off x="6640289" y="4181272"/>
            <a:ext cx="559769" cy="369332"/>
          </a:xfrm>
          <a:prstGeom prst="rect">
            <a:avLst/>
          </a:prstGeom>
          <a:noFill/>
        </p:spPr>
        <p:txBody>
          <a:bodyPr wrap="none" rtlCol="0">
            <a:spAutoFit/>
          </a:bodyPr>
          <a:lstStyle/>
          <a:p>
            <a:r>
              <a:rPr lang="tr-TR" dirty="0" smtClean="0">
                <a:solidFill>
                  <a:srgbClr val="FFC000"/>
                </a:solidFill>
              </a:rPr>
              <a:t>(35)</a:t>
            </a:r>
            <a:endParaRPr lang="tr-TR" dirty="0">
              <a:solidFill>
                <a:srgbClr val="FFC000"/>
              </a:solidFill>
            </a:endParaRPr>
          </a:p>
        </p:txBody>
      </p:sp>
      <p:pic>
        <p:nvPicPr>
          <p:cNvPr id="6150" name="Picture 6" descr="https://i.ebayimg.com/images/i/153062620171-0-1/s-l1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1883" y="4514045"/>
            <a:ext cx="3688263" cy="20606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230378" y="4140351"/>
            <a:ext cx="559769" cy="369332"/>
          </a:xfrm>
          <a:prstGeom prst="rect">
            <a:avLst/>
          </a:prstGeom>
          <a:noFill/>
        </p:spPr>
        <p:txBody>
          <a:bodyPr wrap="none" rtlCol="0">
            <a:spAutoFit/>
          </a:bodyPr>
          <a:lstStyle/>
          <a:p>
            <a:r>
              <a:rPr lang="tr-TR" dirty="0" smtClean="0">
                <a:solidFill>
                  <a:srgbClr val="FFC000"/>
                </a:solidFill>
              </a:rPr>
              <a:t>(36)</a:t>
            </a:r>
            <a:endParaRPr lang="tr-TR" dirty="0">
              <a:solidFill>
                <a:srgbClr val="FFC000"/>
              </a:solidFill>
            </a:endParaRPr>
          </a:p>
        </p:txBody>
      </p:sp>
      <p:sp>
        <p:nvSpPr>
          <p:cNvPr id="9" name="TextBox 8"/>
          <p:cNvSpPr txBox="1"/>
          <p:nvPr/>
        </p:nvSpPr>
        <p:spPr>
          <a:xfrm>
            <a:off x="6978683" y="933393"/>
            <a:ext cx="442750" cy="369332"/>
          </a:xfrm>
          <a:prstGeom prst="rect">
            <a:avLst/>
          </a:prstGeom>
          <a:noFill/>
        </p:spPr>
        <p:txBody>
          <a:bodyPr wrap="none" rtlCol="0">
            <a:spAutoFit/>
          </a:bodyPr>
          <a:lstStyle/>
          <a:p>
            <a:r>
              <a:rPr lang="tr-TR" b="1" dirty="0" smtClean="0">
                <a:ln w="22225">
                  <a:solidFill>
                    <a:schemeClr val="accent2"/>
                  </a:solidFill>
                  <a:prstDash val="solid"/>
                </a:ln>
                <a:solidFill>
                  <a:schemeClr val="accent2">
                    <a:lumMod val="40000"/>
                    <a:lumOff val="60000"/>
                  </a:schemeClr>
                </a:solidFill>
              </a:rPr>
              <a:t>(1)</a:t>
            </a:r>
            <a:endParaRPr lang="tr-TR"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762913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287" y="469073"/>
            <a:ext cx="3836831" cy="5990688"/>
          </a:xfrm>
        </p:spPr>
        <p:txBody>
          <a:bodyPr>
            <a:normAutofit/>
          </a:bodyPr>
          <a:lstStyle/>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Ethmoidectomy </a:t>
            </a:r>
            <a:r>
              <a:rPr lang="tr-TR" sz="1600" b="1" dirty="0">
                <a:latin typeface="Garamond" panose="02020404030301010803" pitchFamily="18" charset="0"/>
              </a:rPr>
              <a:t>(etmoidektomi): </a:t>
            </a:r>
            <a:r>
              <a:rPr lang="tr-TR" sz="1600" dirty="0">
                <a:latin typeface="Garamond" panose="02020404030301010803" pitchFamily="18" charset="0"/>
              </a:rPr>
              <a:t>Etmoid hücerlerin veya etmoid kemiğinin bir kısmının ameliyetla alınması </a:t>
            </a:r>
            <a:r>
              <a:rPr lang="tr-TR" sz="1600" dirty="0" smtClean="0">
                <a:latin typeface="Garamond" panose="02020404030301010803" pitchFamily="18" charset="0"/>
              </a:rPr>
              <a:t>işlemi.</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Caldwell-Luc </a:t>
            </a:r>
            <a:r>
              <a:rPr lang="tr-TR" sz="1600" b="1" dirty="0">
                <a:latin typeface="Garamond" panose="02020404030301010803" pitchFamily="18" charset="0"/>
              </a:rPr>
              <a:t>Operation (Kaldwel-Luk ameliyatı): </a:t>
            </a:r>
            <a:r>
              <a:rPr lang="tr-TR" sz="1600" dirty="0">
                <a:latin typeface="Garamond" panose="02020404030301010803" pitchFamily="18" charset="0"/>
              </a:rPr>
              <a:t>Maksiller sinüsün cerrahi olarak açılıp temizlenmesi. </a:t>
            </a:r>
            <a:endParaRPr lang="tr-TR" sz="1600" dirty="0" smtClean="0">
              <a:latin typeface="Garamond" panose="02020404030301010803" pitchFamily="18" charset="0"/>
            </a:endParaRP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Dilatation </a:t>
            </a:r>
            <a:r>
              <a:rPr lang="tr-TR" sz="1600" b="1" dirty="0">
                <a:latin typeface="Garamond" panose="02020404030301010803" pitchFamily="18" charset="0"/>
              </a:rPr>
              <a:t>of the larynx (larenks dilatasyonu): </a:t>
            </a:r>
            <a:r>
              <a:rPr lang="tr-TR" sz="1600" dirty="0">
                <a:latin typeface="Garamond" panose="02020404030301010803" pitchFamily="18" charset="0"/>
              </a:rPr>
              <a:t>Larenksin aletle </a:t>
            </a:r>
            <a:r>
              <a:rPr lang="tr-TR" sz="1600" dirty="0" smtClean="0">
                <a:latin typeface="Garamond" panose="02020404030301010803" pitchFamily="18" charset="0"/>
              </a:rPr>
              <a:t>genişletilmesi.</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Laryngectomy </a:t>
            </a:r>
            <a:r>
              <a:rPr lang="tr-TR" sz="1600" b="1" dirty="0">
                <a:latin typeface="Garamond" panose="02020404030301010803" pitchFamily="18" charset="0"/>
              </a:rPr>
              <a:t>(larenjektomi): </a:t>
            </a:r>
            <a:r>
              <a:rPr lang="tr-TR" sz="1600" dirty="0">
                <a:latin typeface="Garamond" panose="02020404030301010803" pitchFamily="18" charset="0"/>
              </a:rPr>
              <a:t>Larenksin ameliyatla kesilip alınması.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Laryngostomy </a:t>
            </a:r>
            <a:r>
              <a:rPr lang="tr-TR" sz="1600" b="1" dirty="0">
                <a:latin typeface="Garamond" panose="02020404030301010803" pitchFamily="18" charset="0"/>
              </a:rPr>
              <a:t>(larengostomi): </a:t>
            </a:r>
            <a:r>
              <a:rPr lang="tr-TR" sz="1600" dirty="0">
                <a:latin typeface="Garamond" panose="02020404030301010803" pitchFamily="18" charset="0"/>
              </a:rPr>
              <a:t>Larenksten vücut </a:t>
            </a:r>
            <a:r>
              <a:rPr lang="tr-TR" sz="1600" dirty="0" smtClean="0">
                <a:latin typeface="Garamond" panose="02020404030301010803" pitchFamily="18" charset="0"/>
              </a:rPr>
              <a:t>dışına </a:t>
            </a:r>
            <a:r>
              <a:rPr lang="tr-TR" sz="1600" dirty="0">
                <a:latin typeface="Garamond" panose="02020404030301010803" pitchFamily="18" charset="0"/>
              </a:rPr>
              <a:t>ağız açılması </a:t>
            </a:r>
            <a:r>
              <a:rPr lang="tr-TR" sz="1600" dirty="0" smtClean="0">
                <a:latin typeface="Garamond" panose="02020404030301010803" pitchFamily="18" charset="0"/>
              </a:rPr>
              <a:t>işlemi.</a:t>
            </a:r>
          </a:p>
          <a:p>
            <a:endParaRPr lang="tr-TR" sz="1600" dirty="0">
              <a:latin typeface="Garamond" panose="020204040303010108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4118" y="508816"/>
            <a:ext cx="7620000" cy="3092942"/>
          </a:xfrm>
          <a:prstGeom prst="rect">
            <a:avLst/>
          </a:prstGeom>
        </p:spPr>
      </p:pic>
      <p:sp>
        <p:nvSpPr>
          <p:cNvPr id="5" name="TextBox 4"/>
          <p:cNvSpPr txBox="1"/>
          <p:nvPr/>
        </p:nvSpPr>
        <p:spPr>
          <a:xfrm>
            <a:off x="11194349" y="2143"/>
            <a:ext cx="559769" cy="369332"/>
          </a:xfrm>
          <a:prstGeom prst="rect">
            <a:avLst/>
          </a:prstGeom>
          <a:noFill/>
        </p:spPr>
        <p:txBody>
          <a:bodyPr wrap="none" rtlCol="0">
            <a:spAutoFit/>
          </a:bodyPr>
          <a:lstStyle/>
          <a:p>
            <a:r>
              <a:rPr lang="tr-TR" dirty="0" smtClean="0">
                <a:solidFill>
                  <a:srgbClr val="FFC000"/>
                </a:solidFill>
              </a:rPr>
              <a:t>(37)</a:t>
            </a:r>
            <a:endParaRPr lang="tr-TR" dirty="0">
              <a:solidFill>
                <a:srgbClr val="FFC000"/>
              </a:solidFill>
            </a:endParaRPr>
          </a:p>
        </p:txBody>
      </p:sp>
      <p:pic>
        <p:nvPicPr>
          <p:cNvPr id="7170" name="Picture 2" descr="https://www.purposegames.com/images/games/background/164/1646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118" y="3641501"/>
            <a:ext cx="7620000" cy="2720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94349" y="3739099"/>
            <a:ext cx="559769" cy="369332"/>
          </a:xfrm>
          <a:prstGeom prst="rect">
            <a:avLst/>
          </a:prstGeom>
          <a:noFill/>
        </p:spPr>
        <p:txBody>
          <a:bodyPr wrap="none" rtlCol="0">
            <a:spAutoFit/>
          </a:bodyPr>
          <a:lstStyle/>
          <a:p>
            <a:r>
              <a:rPr lang="tr-TR" dirty="0" smtClean="0">
                <a:solidFill>
                  <a:srgbClr val="FFC000"/>
                </a:solidFill>
              </a:rPr>
              <a:t>(38)</a:t>
            </a:r>
            <a:endParaRPr lang="tr-TR" dirty="0">
              <a:solidFill>
                <a:srgbClr val="FFC000"/>
              </a:solidFill>
            </a:endParaRPr>
          </a:p>
        </p:txBody>
      </p:sp>
    </p:spTree>
    <p:extLst>
      <p:ext uri="{BB962C8B-B14F-4D97-AF65-F5344CB8AC3E}">
        <p14:creationId xmlns:p14="http://schemas.microsoft.com/office/powerpoint/2010/main" val="202296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18" y="421827"/>
            <a:ext cx="3348507" cy="5991852"/>
          </a:xfrm>
        </p:spPr>
        <p:txBody>
          <a:bodyPr>
            <a:normAutofit/>
          </a:bodyPr>
          <a:lstStyle/>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Bronchoplasty </a:t>
            </a:r>
            <a:r>
              <a:rPr lang="tr-TR" sz="1600" b="1" dirty="0">
                <a:latin typeface="Garamond" panose="02020404030301010803" pitchFamily="18" charset="0"/>
              </a:rPr>
              <a:t>(bronkoplasti): </a:t>
            </a:r>
            <a:r>
              <a:rPr lang="tr-TR" sz="1600" dirty="0" smtClean="0">
                <a:latin typeface="Garamond" panose="02020404030301010803" pitchFamily="18" charset="0"/>
              </a:rPr>
              <a:t>Bronştaki </a:t>
            </a:r>
            <a:r>
              <a:rPr lang="tr-TR" sz="1600" dirty="0">
                <a:latin typeface="Garamond" panose="02020404030301010803" pitchFamily="18" charset="0"/>
              </a:rPr>
              <a:t>bir fistülün, ameliyatla kapatılması.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Bronchotomy </a:t>
            </a:r>
            <a:r>
              <a:rPr lang="tr-TR" sz="1600" b="1" dirty="0">
                <a:latin typeface="Garamond" panose="02020404030301010803" pitchFamily="18" charset="0"/>
              </a:rPr>
              <a:t>(bronkotomi): </a:t>
            </a:r>
            <a:r>
              <a:rPr lang="tr-TR" sz="1600" dirty="0">
                <a:latin typeface="Garamond" panose="02020404030301010803" pitchFamily="18" charset="0"/>
              </a:rPr>
              <a:t>Bir </a:t>
            </a:r>
            <a:r>
              <a:rPr lang="tr-TR" sz="1600" dirty="0" smtClean="0">
                <a:latin typeface="Garamond" panose="02020404030301010803" pitchFamily="18" charset="0"/>
              </a:rPr>
              <a:t>bronşun</a:t>
            </a:r>
            <a:r>
              <a:rPr lang="tr-TR" sz="1600" dirty="0">
                <a:latin typeface="Garamond" panose="02020404030301010803" pitchFamily="18" charset="0"/>
              </a:rPr>
              <a:t>, ameliyatla çıkarılması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Decortication of lung (akciğer dekortikasyonu): </a:t>
            </a:r>
            <a:r>
              <a:rPr lang="tr-TR" sz="1600" dirty="0" smtClean="0">
                <a:latin typeface="Garamond" panose="02020404030301010803" pitchFamily="18" charset="0"/>
              </a:rPr>
              <a:t>Akciğerlere rahat hava dolmasını sağlamak amacı ile visseral plevranın çıkarıldığı cerrahi işlem. </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Mediastinotomy (mediastinotomi): </a:t>
            </a:r>
            <a:r>
              <a:rPr lang="tr-TR" sz="1600" dirty="0" smtClean="0">
                <a:latin typeface="Garamond" panose="02020404030301010803" pitchFamily="18" charset="0"/>
              </a:rPr>
              <a:t>Mediastinumun açılması işlemi.</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Pleurectomy </a:t>
            </a:r>
            <a:r>
              <a:rPr lang="tr-TR" sz="1600" b="1" dirty="0">
                <a:latin typeface="Garamond" panose="02020404030301010803" pitchFamily="18" charset="0"/>
              </a:rPr>
              <a:t>(plörektomi): </a:t>
            </a:r>
            <a:r>
              <a:rPr lang="tr-TR" sz="1600" dirty="0">
                <a:latin typeface="Garamond" panose="02020404030301010803" pitchFamily="18" charset="0"/>
              </a:rPr>
              <a:t>Plevranın kısmen veya tamamen ameliyatla kesilip alınması</a:t>
            </a:r>
            <a:r>
              <a:rPr lang="tr-TR" sz="1600" dirty="0"/>
              <a:t>.</a:t>
            </a:r>
            <a:endParaRPr lang="tr-TR" sz="16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9632" y="829765"/>
            <a:ext cx="6752652" cy="2752725"/>
          </a:xfrm>
          <a:prstGeom prst="rect">
            <a:avLst/>
          </a:prstGeom>
        </p:spPr>
      </p:pic>
      <p:sp>
        <p:nvSpPr>
          <p:cNvPr id="5" name="TextBox 4"/>
          <p:cNvSpPr txBox="1"/>
          <p:nvPr/>
        </p:nvSpPr>
        <p:spPr>
          <a:xfrm>
            <a:off x="11382515" y="413996"/>
            <a:ext cx="559769" cy="369332"/>
          </a:xfrm>
          <a:prstGeom prst="rect">
            <a:avLst/>
          </a:prstGeom>
          <a:noFill/>
        </p:spPr>
        <p:txBody>
          <a:bodyPr wrap="none" rtlCol="0">
            <a:spAutoFit/>
          </a:bodyPr>
          <a:lstStyle/>
          <a:p>
            <a:r>
              <a:rPr lang="tr-TR" dirty="0" smtClean="0">
                <a:solidFill>
                  <a:srgbClr val="FFC000"/>
                </a:solidFill>
              </a:rPr>
              <a:t>(39)</a:t>
            </a:r>
            <a:endParaRPr lang="tr-TR" dirty="0">
              <a:solidFill>
                <a:srgbClr val="FFC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632" y="4087258"/>
            <a:ext cx="6752652" cy="2249449"/>
          </a:xfrm>
          <a:prstGeom prst="rect">
            <a:avLst/>
          </a:prstGeom>
        </p:spPr>
      </p:pic>
      <p:sp>
        <p:nvSpPr>
          <p:cNvPr id="7" name="TextBox 6"/>
          <p:cNvSpPr txBox="1"/>
          <p:nvPr/>
        </p:nvSpPr>
        <p:spPr>
          <a:xfrm>
            <a:off x="11382514" y="4208443"/>
            <a:ext cx="559769" cy="369332"/>
          </a:xfrm>
          <a:prstGeom prst="rect">
            <a:avLst/>
          </a:prstGeom>
          <a:noFill/>
        </p:spPr>
        <p:txBody>
          <a:bodyPr wrap="none" rtlCol="0">
            <a:spAutoFit/>
          </a:bodyPr>
          <a:lstStyle/>
          <a:p>
            <a:r>
              <a:rPr lang="tr-TR" dirty="0" smtClean="0">
                <a:solidFill>
                  <a:srgbClr val="FFC000"/>
                </a:solidFill>
              </a:rPr>
              <a:t>(40)</a:t>
            </a:r>
            <a:endParaRPr lang="tr-TR" dirty="0">
              <a:solidFill>
                <a:srgbClr val="FFC000"/>
              </a:solidFill>
            </a:endParaRPr>
          </a:p>
        </p:txBody>
      </p:sp>
    </p:spTree>
    <p:extLst>
      <p:ext uri="{BB962C8B-B14F-4D97-AF65-F5344CB8AC3E}">
        <p14:creationId xmlns:p14="http://schemas.microsoft.com/office/powerpoint/2010/main" val="1667363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694" y="492584"/>
            <a:ext cx="2610080" cy="5908216"/>
          </a:xfrm>
        </p:spPr>
        <p:txBody>
          <a:bodyPr>
            <a:normAutofit/>
          </a:bodyPr>
          <a:lstStyle/>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Pneumonectomy </a:t>
            </a:r>
            <a:r>
              <a:rPr lang="tr-TR" sz="1600" b="1" dirty="0">
                <a:latin typeface="Garamond" panose="02020404030301010803" pitchFamily="18" charset="0"/>
              </a:rPr>
              <a:t>(pnömonektomi): </a:t>
            </a:r>
            <a:r>
              <a:rPr lang="tr-TR" sz="1600" dirty="0">
                <a:latin typeface="Garamond" panose="02020404030301010803" pitchFamily="18" charset="0"/>
              </a:rPr>
              <a:t>Akciğer dokusunun bir parçasını çıkarma ameliyatı.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Thoracotomy </a:t>
            </a:r>
            <a:r>
              <a:rPr lang="tr-TR" sz="1600" b="1" dirty="0">
                <a:latin typeface="Garamond" panose="02020404030301010803" pitchFamily="18" charset="0"/>
              </a:rPr>
              <a:t>(torakotomi): </a:t>
            </a:r>
            <a:r>
              <a:rPr lang="tr-TR" sz="1600" dirty="0">
                <a:latin typeface="Garamond" panose="02020404030301010803" pitchFamily="18" charset="0"/>
              </a:rPr>
              <a:t>Göğüs kafesinin </a:t>
            </a:r>
            <a:r>
              <a:rPr lang="tr-TR" sz="1600" dirty="0" smtClean="0">
                <a:latin typeface="Garamond" panose="02020404030301010803" pitchFamily="18" charset="0"/>
              </a:rPr>
              <a:t>cerrahi girişimle </a:t>
            </a:r>
            <a:r>
              <a:rPr lang="tr-TR" sz="1600" dirty="0">
                <a:latin typeface="Garamond" panose="02020404030301010803" pitchFamily="18" charset="0"/>
              </a:rPr>
              <a:t>açılması.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Tracheoplasty </a:t>
            </a:r>
            <a:r>
              <a:rPr lang="tr-TR" sz="1600" b="1" dirty="0">
                <a:latin typeface="Garamond" panose="02020404030301010803" pitchFamily="18" charset="0"/>
              </a:rPr>
              <a:t>(trakeaplasti): </a:t>
            </a:r>
            <a:r>
              <a:rPr lang="tr-TR" sz="1600" dirty="0">
                <a:latin typeface="Garamond" panose="02020404030301010803" pitchFamily="18" charset="0"/>
              </a:rPr>
              <a:t>Trakeanın plastik </a:t>
            </a:r>
            <a:r>
              <a:rPr lang="tr-TR" sz="1600" dirty="0" smtClean="0">
                <a:latin typeface="Garamond" panose="02020404030301010803" pitchFamily="18" charset="0"/>
              </a:rPr>
              <a:t>ameliyatı</a:t>
            </a:r>
            <a:r>
              <a:rPr lang="tr-TR" sz="1600" dirty="0">
                <a:latin typeface="Garamond" panose="02020404030301010803" pitchFamily="18" charset="0"/>
              </a:rPr>
              <a:t>.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Thoracentesis </a:t>
            </a:r>
            <a:r>
              <a:rPr lang="tr-TR" sz="1600" b="1" dirty="0">
                <a:latin typeface="Garamond" panose="02020404030301010803" pitchFamily="18" charset="0"/>
              </a:rPr>
              <a:t>(torasentez</a:t>
            </a:r>
            <a:r>
              <a:rPr lang="tr-TR" sz="1600" b="1" dirty="0" smtClean="0">
                <a:latin typeface="Garamond" panose="02020404030301010803" pitchFamily="18" charset="0"/>
              </a:rPr>
              <a:t>): </a:t>
            </a:r>
            <a:r>
              <a:rPr lang="tr-TR" sz="1600" dirty="0">
                <a:latin typeface="Garamond" panose="02020404030301010803" pitchFamily="18" charset="0"/>
              </a:rPr>
              <a:t>Bir enjektör yardımı ile göğüs duvarından plevra </a:t>
            </a:r>
            <a:r>
              <a:rPr lang="tr-TR" sz="1600" dirty="0" smtClean="0">
                <a:latin typeface="Garamond" panose="02020404030301010803" pitchFamily="18" charset="0"/>
              </a:rPr>
              <a:t>boşluğuna </a:t>
            </a:r>
            <a:r>
              <a:rPr lang="tr-TR" sz="1600" dirty="0">
                <a:latin typeface="Garamond" panose="02020404030301010803" pitchFamily="18" charset="0"/>
              </a:rPr>
              <a:t>girilerek bu alanda biriken sıvının alınması </a:t>
            </a:r>
            <a:r>
              <a:rPr lang="tr-TR" sz="1600" dirty="0" smtClean="0">
                <a:latin typeface="Garamond" panose="02020404030301010803" pitchFamily="18" charset="0"/>
              </a:rPr>
              <a:t>işlemidir</a:t>
            </a:r>
            <a:r>
              <a:rPr lang="tr-TR" sz="1600" dirty="0">
                <a:latin typeface="Garamond" panose="02020404030301010803" pitchFamily="18" charset="0"/>
              </a:rPr>
              <a:t>.</a:t>
            </a:r>
          </a:p>
        </p:txBody>
      </p:sp>
      <p:pic>
        <p:nvPicPr>
          <p:cNvPr id="1026" name="Picture 2" descr="https://thorax.com.ua/images/1/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268" y="492584"/>
            <a:ext cx="3800878" cy="31215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146" y="492584"/>
            <a:ext cx="3912539" cy="3121533"/>
          </a:xfrm>
          <a:prstGeom prst="rect">
            <a:avLst/>
          </a:prstGeom>
        </p:spPr>
      </p:pic>
      <p:sp>
        <p:nvSpPr>
          <p:cNvPr id="5" name="TextBox 4"/>
          <p:cNvSpPr txBox="1"/>
          <p:nvPr/>
        </p:nvSpPr>
        <p:spPr>
          <a:xfrm>
            <a:off x="7367371" y="123252"/>
            <a:ext cx="559769" cy="369332"/>
          </a:xfrm>
          <a:prstGeom prst="rect">
            <a:avLst/>
          </a:prstGeom>
          <a:noFill/>
        </p:spPr>
        <p:txBody>
          <a:bodyPr wrap="none" rtlCol="0">
            <a:spAutoFit/>
          </a:bodyPr>
          <a:lstStyle/>
          <a:p>
            <a:r>
              <a:rPr lang="tr-TR" dirty="0" smtClean="0">
                <a:solidFill>
                  <a:srgbClr val="FFC000"/>
                </a:solidFill>
              </a:rPr>
              <a:t>(41)</a:t>
            </a:r>
            <a:endParaRPr lang="tr-TR" dirty="0">
              <a:solidFill>
                <a:srgbClr val="FFC000"/>
              </a:solidFill>
            </a:endParaRPr>
          </a:p>
        </p:txBody>
      </p:sp>
      <p:sp>
        <p:nvSpPr>
          <p:cNvPr id="6" name="TextBox 5"/>
          <p:cNvSpPr txBox="1"/>
          <p:nvPr/>
        </p:nvSpPr>
        <p:spPr>
          <a:xfrm>
            <a:off x="11275916" y="123252"/>
            <a:ext cx="559769" cy="369332"/>
          </a:xfrm>
          <a:prstGeom prst="rect">
            <a:avLst/>
          </a:prstGeom>
          <a:noFill/>
        </p:spPr>
        <p:txBody>
          <a:bodyPr wrap="none" rtlCol="0">
            <a:spAutoFit/>
          </a:bodyPr>
          <a:lstStyle/>
          <a:p>
            <a:r>
              <a:rPr lang="tr-TR" dirty="0" smtClean="0">
                <a:solidFill>
                  <a:srgbClr val="FFC000"/>
                </a:solidFill>
              </a:rPr>
              <a:t>(42)</a:t>
            </a:r>
            <a:endParaRPr lang="tr-TR" dirty="0">
              <a:solidFill>
                <a:srgbClr val="FFC000"/>
              </a:solidFill>
            </a:endParaRPr>
          </a:p>
        </p:txBody>
      </p:sp>
      <p:sp>
        <p:nvSpPr>
          <p:cNvPr id="7" name="TextBox 6"/>
          <p:cNvSpPr txBox="1"/>
          <p:nvPr/>
        </p:nvSpPr>
        <p:spPr>
          <a:xfrm>
            <a:off x="11275916" y="3584692"/>
            <a:ext cx="559769" cy="369332"/>
          </a:xfrm>
          <a:prstGeom prst="rect">
            <a:avLst/>
          </a:prstGeom>
          <a:noFill/>
        </p:spPr>
        <p:txBody>
          <a:bodyPr wrap="none" rtlCol="0">
            <a:spAutoFit/>
          </a:bodyPr>
          <a:lstStyle/>
          <a:p>
            <a:r>
              <a:rPr lang="tr-TR" dirty="0" smtClean="0">
                <a:solidFill>
                  <a:srgbClr val="FFC000"/>
                </a:solidFill>
              </a:rPr>
              <a:t>(43)</a:t>
            </a:r>
            <a:endParaRPr lang="tr-TR" dirty="0">
              <a:solidFill>
                <a:srgbClr val="FFC000"/>
              </a:solidFill>
            </a:endParaRPr>
          </a:p>
        </p:txBody>
      </p:sp>
      <p:pic>
        <p:nvPicPr>
          <p:cNvPr id="2" name="Picture 2" descr="https://akciger.info/wp-content/uploads/akcigerden-su-alinmas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674" y="4149638"/>
            <a:ext cx="7814011" cy="225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873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a:solidFill>
                  <a:srgbClr val="FF0000"/>
                </a:solidFill>
                <a:latin typeface="Garamond" panose="02020404030301010803" pitchFamily="18" charset="0"/>
              </a:rPr>
              <a:t>Solunum Sistemi Hastalıklarında Semptomlara </a:t>
            </a:r>
            <a:r>
              <a:rPr lang="tr-TR" dirty="0" smtClean="0">
                <a:solidFill>
                  <a:srgbClr val="FF0000"/>
                </a:solidFill>
                <a:latin typeface="Garamond" panose="02020404030301010803" pitchFamily="18" charset="0"/>
              </a:rPr>
              <a:t>İ</a:t>
            </a:r>
            <a:r>
              <a:rPr lang="sv-SE" dirty="0" smtClean="0">
                <a:solidFill>
                  <a:srgbClr val="FF0000"/>
                </a:solidFill>
                <a:latin typeface="Garamond" panose="02020404030301010803" pitchFamily="18" charset="0"/>
              </a:rPr>
              <a:t>li</a:t>
            </a:r>
            <a:r>
              <a:rPr lang="tr-TR" dirty="0" smtClean="0">
                <a:solidFill>
                  <a:srgbClr val="FF0000"/>
                </a:solidFill>
                <a:latin typeface="Garamond" panose="02020404030301010803" pitchFamily="18" charset="0"/>
              </a:rPr>
              <a:t>ş</a:t>
            </a:r>
            <a:r>
              <a:rPr lang="sv-SE" dirty="0" smtClean="0">
                <a:solidFill>
                  <a:srgbClr val="FF0000"/>
                </a:solidFill>
                <a:latin typeface="Garamond" panose="02020404030301010803" pitchFamily="18" charset="0"/>
              </a:rPr>
              <a:t>kin </a:t>
            </a:r>
            <a:r>
              <a:rPr lang="sv-SE" dirty="0">
                <a:solidFill>
                  <a:srgbClr val="FF0000"/>
                </a:solidFill>
                <a:latin typeface="Garamond" panose="02020404030301010803" pitchFamily="18" charset="0"/>
              </a:rPr>
              <a:t>Terimler</a:t>
            </a:r>
            <a:endParaRPr lang="tr-TR"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838200" y="1690688"/>
            <a:ext cx="2767885" cy="4980568"/>
          </a:xfrm>
        </p:spPr>
        <p:txBody>
          <a:bodyPr>
            <a:normAutofit/>
          </a:bodyPr>
          <a:lstStyle/>
          <a:p>
            <a:pPr>
              <a:buFont typeface="Wingdings" panose="05000000000000000000" pitchFamily="2" charset="2"/>
              <a:buChar char="v"/>
            </a:pPr>
            <a:r>
              <a:rPr lang="tr-TR" sz="1600" b="1" dirty="0" smtClean="0">
                <a:latin typeface="Garamond" panose="02020404030301010803" pitchFamily="18" charset="0"/>
              </a:rPr>
              <a:t>Anosmia </a:t>
            </a:r>
            <a:r>
              <a:rPr lang="tr-TR" sz="1600" b="1" dirty="0">
                <a:latin typeface="Garamond" panose="02020404030301010803" pitchFamily="18" charset="0"/>
              </a:rPr>
              <a:t>(anosmi): </a:t>
            </a:r>
            <a:r>
              <a:rPr lang="tr-TR" sz="1600" dirty="0">
                <a:latin typeface="Garamond" panose="02020404030301010803" pitchFamily="18" charset="0"/>
              </a:rPr>
              <a:t>Koku alma hissinin kaybolması.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Aphonia </a:t>
            </a:r>
            <a:r>
              <a:rPr lang="tr-TR" sz="1600" b="1" dirty="0">
                <a:latin typeface="Garamond" panose="02020404030301010803" pitchFamily="18" charset="0"/>
              </a:rPr>
              <a:t>(afoni): </a:t>
            </a:r>
            <a:r>
              <a:rPr lang="tr-TR" sz="1600" dirty="0">
                <a:latin typeface="Garamond" panose="02020404030301010803" pitchFamily="18" charset="0"/>
              </a:rPr>
              <a:t>Ses kaybı.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Dysphonia </a:t>
            </a:r>
            <a:r>
              <a:rPr lang="tr-TR" sz="1600" b="1" dirty="0">
                <a:latin typeface="Garamond" panose="02020404030301010803" pitchFamily="18" charset="0"/>
              </a:rPr>
              <a:t>(disfoni): </a:t>
            </a:r>
            <a:r>
              <a:rPr lang="tr-TR" sz="1600" dirty="0">
                <a:latin typeface="Garamond" panose="02020404030301010803" pitchFamily="18" charset="0"/>
              </a:rPr>
              <a:t>Ses kısıklığı nedeniyle </a:t>
            </a:r>
            <a:r>
              <a:rPr lang="tr-TR" sz="1600" dirty="0" smtClean="0">
                <a:latin typeface="Garamond" panose="02020404030301010803" pitchFamily="18" charset="0"/>
              </a:rPr>
              <a:t>konuşmada </a:t>
            </a:r>
            <a:r>
              <a:rPr lang="tr-TR" sz="1600" dirty="0">
                <a:latin typeface="Garamond" panose="02020404030301010803" pitchFamily="18" charset="0"/>
              </a:rPr>
              <a:t>güçlük çekme.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Epistaxis </a:t>
            </a:r>
            <a:r>
              <a:rPr lang="tr-TR" sz="1600" b="1" dirty="0">
                <a:latin typeface="Garamond" panose="02020404030301010803" pitchFamily="18" charset="0"/>
              </a:rPr>
              <a:t>(epistaksis): </a:t>
            </a:r>
            <a:r>
              <a:rPr lang="tr-TR" sz="1600" dirty="0">
                <a:latin typeface="Garamond" panose="02020404030301010803" pitchFamily="18" charset="0"/>
              </a:rPr>
              <a:t>Burun kanaması</a:t>
            </a:r>
            <a:r>
              <a:rPr lang="tr-TR" sz="1600" dirty="0" smtClean="0">
                <a:latin typeface="Garamond" panose="02020404030301010803" pitchFamily="18" charset="0"/>
              </a:rPr>
              <a:t>.</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dirty="0" smtClean="0">
                <a:latin typeface="Garamond" panose="02020404030301010803" pitchFamily="18" charset="0"/>
              </a:rPr>
              <a:t> </a:t>
            </a:r>
            <a:r>
              <a:rPr lang="tr-TR" sz="1700" b="1" dirty="0">
                <a:latin typeface="Garamond" panose="02020404030301010803" pitchFamily="18" charset="0"/>
              </a:rPr>
              <a:t>Rhinorrhea (rinore): </a:t>
            </a:r>
            <a:r>
              <a:rPr lang="tr-TR" sz="1700" dirty="0">
                <a:latin typeface="Garamond" panose="02020404030301010803" pitchFamily="18" charset="0"/>
              </a:rPr>
              <a:t>Burundan gelen berrak veya pürülan (irinli) akıntı</a:t>
            </a:r>
          </a:p>
        </p:txBody>
      </p:sp>
      <p:pic>
        <p:nvPicPr>
          <p:cNvPr id="2050" name="Picture 2" descr="https://share-cdn-prod.azureedge.net/wp-content/uploads/2016/02/nose-ble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257" y="2109251"/>
            <a:ext cx="7760639" cy="41434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47127" y="1739919"/>
            <a:ext cx="559769" cy="369332"/>
          </a:xfrm>
          <a:prstGeom prst="rect">
            <a:avLst/>
          </a:prstGeom>
          <a:noFill/>
        </p:spPr>
        <p:txBody>
          <a:bodyPr wrap="none" rtlCol="0">
            <a:spAutoFit/>
          </a:bodyPr>
          <a:lstStyle/>
          <a:p>
            <a:r>
              <a:rPr lang="tr-TR" dirty="0" smtClean="0">
                <a:solidFill>
                  <a:srgbClr val="FFC000"/>
                </a:solidFill>
              </a:rPr>
              <a:t>(44)</a:t>
            </a:r>
            <a:endParaRPr lang="tr-TR" dirty="0">
              <a:solidFill>
                <a:srgbClr val="FFC000"/>
              </a:solidFill>
            </a:endParaRPr>
          </a:p>
        </p:txBody>
      </p:sp>
      <p:sp>
        <p:nvSpPr>
          <p:cNvPr id="4" name="TextBox 3"/>
          <p:cNvSpPr txBox="1"/>
          <p:nvPr/>
        </p:nvSpPr>
        <p:spPr>
          <a:xfrm>
            <a:off x="7605201" y="933392"/>
            <a:ext cx="442750" cy="369332"/>
          </a:xfrm>
          <a:prstGeom prst="rect">
            <a:avLst/>
          </a:prstGeom>
          <a:noFill/>
        </p:spPr>
        <p:txBody>
          <a:bodyPr wrap="none" rtlCol="0">
            <a:spAutoFit/>
          </a:bodyPr>
          <a:lstStyle/>
          <a:p>
            <a:r>
              <a:rPr lang="tr-TR" b="1" dirty="0" smtClean="0">
                <a:ln w="22225">
                  <a:solidFill>
                    <a:schemeClr val="accent2"/>
                  </a:solidFill>
                  <a:prstDash val="solid"/>
                </a:ln>
                <a:solidFill>
                  <a:schemeClr val="accent2">
                    <a:lumMod val="40000"/>
                    <a:lumOff val="60000"/>
                  </a:schemeClr>
                </a:solidFill>
              </a:rPr>
              <a:t>(1)</a:t>
            </a:r>
            <a:endParaRPr lang="tr-TR"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937493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197" y="318797"/>
            <a:ext cx="4686837" cy="5991852"/>
          </a:xfrm>
        </p:spPr>
        <p:txBody>
          <a:bodyPr>
            <a:normAutofit/>
          </a:bodyPr>
          <a:lstStyle/>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Expectoration </a:t>
            </a:r>
            <a:r>
              <a:rPr lang="tr-TR" sz="1600" b="1" dirty="0">
                <a:latin typeface="Garamond" panose="02020404030301010803" pitchFamily="18" charset="0"/>
              </a:rPr>
              <a:t>(ekspektorasyon): </a:t>
            </a:r>
            <a:r>
              <a:rPr lang="tr-TR" sz="1600" dirty="0">
                <a:latin typeface="Garamond" panose="02020404030301010803" pitchFamily="18" charset="0"/>
              </a:rPr>
              <a:t>Akciğer ve trakeadaki maddelerin, öksürükle balgam olarak </a:t>
            </a:r>
            <a:r>
              <a:rPr lang="tr-TR" sz="1600" dirty="0" smtClean="0">
                <a:latin typeface="Garamond" panose="02020404030301010803" pitchFamily="18" charset="0"/>
              </a:rPr>
              <a:t>dışarı </a:t>
            </a:r>
            <a:r>
              <a:rPr lang="tr-TR" sz="1600" dirty="0">
                <a:latin typeface="Garamond" panose="02020404030301010803" pitchFamily="18" charset="0"/>
              </a:rPr>
              <a:t>çıkarılması.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Hemoptysis </a:t>
            </a:r>
            <a:r>
              <a:rPr lang="tr-TR" sz="1600" b="1" dirty="0">
                <a:latin typeface="Garamond" panose="02020404030301010803" pitchFamily="18" charset="0"/>
              </a:rPr>
              <a:t>(hemoptizi): </a:t>
            </a:r>
            <a:r>
              <a:rPr lang="tr-TR" sz="1600" dirty="0">
                <a:latin typeface="Garamond" panose="02020404030301010803" pitchFamily="18" charset="0"/>
              </a:rPr>
              <a:t>Öksürükle kan gelmesi, kan tükürülmesi.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Hiccough</a:t>
            </a:r>
            <a:r>
              <a:rPr lang="tr-TR" sz="1600" b="1" dirty="0">
                <a:latin typeface="Garamond" panose="02020404030301010803" pitchFamily="18" charset="0"/>
              </a:rPr>
              <a:t>/ hiccup/ singultus (hikkaf/ hikkap/ </a:t>
            </a:r>
            <a:r>
              <a:rPr lang="tr-TR" sz="1600" b="1" dirty="0" smtClean="0">
                <a:latin typeface="Garamond" panose="02020404030301010803" pitchFamily="18" charset="0"/>
              </a:rPr>
              <a:t>singultus</a:t>
            </a:r>
            <a:r>
              <a:rPr lang="tr-TR" sz="1600" b="1" dirty="0">
                <a:latin typeface="Garamond" panose="02020404030301010803" pitchFamily="18" charset="0"/>
              </a:rPr>
              <a:t>): </a:t>
            </a:r>
            <a:r>
              <a:rPr lang="tr-TR" sz="1600" dirty="0">
                <a:latin typeface="Garamond" panose="02020404030301010803" pitchFamily="18" charset="0"/>
              </a:rPr>
              <a:t>Hıçkırık</a:t>
            </a:r>
            <a:r>
              <a:rPr lang="tr-TR" sz="1600" dirty="0" smtClean="0">
                <a:latin typeface="Garamond" panose="02020404030301010803" pitchFamily="18" charset="0"/>
              </a:rPr>
              <a:t>.</a:t>
            </a:r>
          </a:p>
          <a:p>
            <a:pPr marL="0" indent="0">
              <a:buNone/>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Bradypnea </a:t>
            </a:r>
            <a:r>
              <a:rPr lang="tr-TR" sz="1600" b="1" dirty="0">
                <a:latin typeface="Garamond" panose="02020404030301010803" pitchFamily="18" charset="0"/>
              </a:rPr>
              <a:t>(bradipne): </a:t>
            </a:r>
            <a:r>
              <a:rPr lang="tr-TR" sz="1600" dirty="0">
                <a:latin typeface="Garamond" panose="02020404030301010803" pitchFamily="18" charset="0"/>
              </a:rPr>
              <a:t>Solunumun, normalden az sayıda </a:t>
            </a:r>
            <a:r>
              <a:rPr lang="tr-TR" sz="1600" dirty="0" smtClean="0">
                <a:latin typeface="Garamond" panose="02020404030301010803" pitchFamily="18" charset="0"/>
              </a:rPr>
              <a:t>oluşu</a:t>
            </a:r>
            <a:r>
              <a:rPr lang="tr-TR" sz="1600" dirty="0">
                <a:latin typeface="Garamond" panose="02020404030301010803" pitchFamily="18" charset="0"/>
              </a:rPr>
              <a:t>.</a:t>
            </a:r>
          </a:p>
        </p:txBody>
      </p:sp>
      <p:pic>
        <p:nvPicPr>
          <p:cNvPr id="3074" name="Picture 2" descr="https://static.fctycdn.com/wp-content/uploads/sites/2/2015/11/shutterstock_2316633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557" y="318797"/>
            <a:ext cx="3502025" cy="41244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4548" y="4857950"/>
            <a:ext cx="6502803" cy="1452698"/>
          </a:xfrm>
          <a:prstGeom prst="rect">
            <a:avLst/>
          </a:prstGeom>
        </p:spPr>
      </p:pic>
      <p:sp>
        <p:nvSpPr>
          <p:cNvPr id="5" name="TextBox 4"/>
          <p:cNvSpPr txBox="1"/>
          <p:nvPr/>
        </p:nvSpPr>
        <p:spPr>
          <a:xfrm>
            <a:off x="10251582" y="318797"/>
            <a:ext cx="559769" cy="369332"/>
          </a:xfrm>
          <a:prstGeom prst="rect">
            <a:avLst/>
          </a:prstGeom>
          <a:noFill/>
        </p:spPr>
        <p:txBody>
          <a:bodyPr wrap="none" rtlCol="0">
            <a:spAutoFit/>
          </a:bodyPr>
          <a:lstStyle/>
          <a:p>
            <a:r>
              <a:rPr lang="tr-TR" dirty="0" smtClean="0">
                <a:solidFill>
                  <a:srgbClr val="FFC000"/>
                </a:solidFill>
              </a:rPr>
              <a:t>(45)</a:t>
            </a:r>
            <a:endParaRPr lang="tr-TR" dirty="0">
              <a:solidFill>
                <a:srgbClr val="FFC000"/>
              </a:solidFill>
            </a:endParaRPr>
          </a:p>
        </p:txBody>
      </p:sp>
      <p:sp>
        <p:nvSpPr>
          <p:cNvPr id="6" name="TextBox 5"/>
          <p:cNvSpPr txBox="1"/>
          <p:nvPr/>
        </p:nvSpPr>
        <p:spPr>
          <a:xfrm>
            <a:off x="11417582" y="4443212"/>
            <a:ext cx="559769" cy="369332"/>
          </a:xfrm>
          <a:prstGeom prst="rect">
            <a:avLst/>
          </a:prstGeom>
          <a:noFill/>
        </p:spPr>
        <p:txBody>
          <a:bodyPr wrap="none" rtlCol="0">
            <a:spAutoFit/>
          </a:bodyPr>
          <a:lstStyle/>
          <a:p>
            <a:r>
              <a:rPr lang="tr-TR" dirty="0" smtClean="0">
                <a:solidFill>
                  <a:srgbClr val="FFC000"/>
                </a:solidFill>
              </a:rPr>
              <a:t>(46)</a:t>
            </a:r>
            <a:endParaRPr lang="tr-TR" dirty="0">
              <a:solidFill>
                <a:srgbClr val="FFC000"/>
              </a:solidFill>
            </a:endParaRPr>
          </a:p>
        </p:txBody>
      </p:sp>
    </p:spTree>
    <p:extLst>
      <p:ext uri="{BB962C8B-B14F-4D97-AF65-F5344CB8AC3E}">
        <p14:creationId xmlns:p14="http://schemas.microsoft.com/office/powerpoint/2010/main" val="1021852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290" y="711557"/>
            <a:ext cx="3180008" cy="5383369"/>
          </a:xfrm>
        </p:spPr>
        <p:txBody>
          <a:bodyPr>
            <a:normAutofit/>
          </a:bodyPr>
          <a:lstStyle/>
          <a:p>
            <a:pPr>
              <a:buFont typeface="Wingdings" panose="05000000000000000000" pitchFamily="2" charset="2"/>
              <a:buChar char="v"/>
            </a:pPr>
            <a:r>
              <a:rPr lang="tr-TR" sz="1600" b="1" dirty="0" smtClean="0">
                <a:latin typeface="Garamond" panose="02020404030301010803" pitchFamily="18" charset="0"/>
              </a:rPr>
              <a:t>Eupnea (öpne): </a:t>
            </a:r>
            <a:r>
              <a:rPr lang="tr-TR" sz="1600" dirty="0">
                <a:latin typeface="Garamond" panose="02020404030301010803" pitchFamily="18" charset="0"/>
              </a:rPr>
              <a:t>S</a:t>
            </a:r>
            <a:r>
              <a:rPr lang="tr-TR" sz="1600" dirty="0" smtClean="0">
                <a:latin typeface="Garamond" panose="02020404030301010803" pitchFamily="18" charset="0"/>
              </a:rPr>
              <a:t>olunumun normal olması.</a:t>
            </a:r>
            <a:endParaRPr lang="tr-TR" sz="1600" b="1" dirty="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Apnea</a:t>
            </a:r>
            <a:r>
              <a:rPr lang="tr-TR" sz="1600" b="1" dirty="0">
                <a:latin typeface="Garamond" panose="02020404030301010803" pitchFamily="18" charset="0"/>
              </a:rPr>
              <a:t>/ apnoea (apne): </a:t>
            </a:r>
            <a:r>
              <a:rPr lang="tr-TR" sz="1600" dirty="0">
                <a:latin typeface="Garamond" panose="02020404030301010803" pitchFamily="18" charset="0"/>
              </a:rPr>
              <a:t>Solunumun, geçici olarak durması. </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Dyspnea</a:t>
            </a:r>
            <a:r>
              <a:rPr lang="tr-TR" sz="1600" b="1" dirty="0">
                <a:latin typeface="Garamond" panose="02020404030301010803" pitchFamily="18" charset="0"/>
              </a:rPr>
              <a:t>/ dyspnoea (dispne): </a:t>
            </a:r>
            <a:r>
              <a:rPr lang="tr-TR" sz="1600" dirty="0">
                <a:latin typeface="Garamond" panose="02020404030301010803" pitchFamily="18" charset="0"/>
              </a:rPr>
              <a:t>Nefes darlığı. Solunum güçlüğü.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Asidoz: </a:t>
            </a:r>
            <a:r>
              <a:rPr lang="tr-TR" sz="1600" dirty="0" smtClean="0">
                <a:latin typeface="Garamond" panose="02020404030301010803" pitchFamily="18" charset="0"/>
              </a:rPr>
              <a:t>Akciğer(pulmo) ve böbreklerin(nephros/nefros) vücutta biriken asitleri dışarı atamaması sonucu ortaya çıkan hastalık.</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Alkaloz</a:t>
            </a:r>
            <a:r>
              <a:rPr lang="tr-TR" sz="1600" b="1" dirty="0">
                <a:latin typeface="Garamond" panose="02020404030301010803" pitchFamily="18" charset="0"/>
              </a:rPr>
              <a:t>:  </a:t>
            </a:r>
            <a:r>
              <a:rPr lang="tr-TR" sz="1600" dirty="0">
                <a:latin typeface="Garamond" panose="02020404030301010803" pitchFamily="18" charset="0"/>
              </a:rPr>
              <a:t>Sindirim bozukluğu, travma, postoperatif dönemde ve akciğerlerin suni havalandırması ile gelişebilir.</a:t>
            </a:r>
          </a:p>
          <a:p>
            <a:endParaRPr lang="tr-TR" sz="1600" dirty="0">
              <a:latin typeface="Garamond" panose="02020404030301010803" pitchFamily="18" charset="0"/>
            </a:endParaRPr>
          </a:p>
          <a:p>
            <a:endParaRPr lang="tr-TR" sz="1700" dirty="0">
              <a:latin typeface="Garamond" panose="02020404030301010803" pitchFamily="18" charset="0"/>
            </a:endParaRPr>
          </a:p>
          <a:p>
            <a:endParaRPr lang="tr-TR" dirty="0"/>
          </a:p>
        </p:txBody>
      </p:sp>
      <p:pic>
        <p:nvPicPr>
          <p:cNvPr id="4" name="Picture 2" descr="https://davlenie.men/wp-content/uploads/2018/06/1d0543d1cd83eea920ac6b07dd430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949" y="2056246"/>
            <a:ext cx="5291117" cy="26939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98297" y="1686914"/>
            <a:ext cx="559769" cy="369332"/>
          </a:xfrm>
          <a:prstGeom prst="rect">
            <a:avLst/>
          </a:prstGeom>
        </p:spPr>
        <p:txBody>
          <a:bodyPr wrap="none">
            <a:spAutoFit/>
          </a:bodyPr>
          <a:lstStyle/>
          <a:p>
            <a:r>
              <a:rPr lang="tr-TR" dirty="0">
                <a:solidFill>
                  <a:srgbClr val="FFC000"/>
                </a:solidFill>
              </a:rPr>
              <a:t>(48)</a:t>
            </a:r>
          </a:p>
        </p:txBody>
      </p:sp>
      <p:sp>
        <p:nvSpPr>
          <p:cNvPr id="2" name="TextBox 1"/>
          <p:cNvSpPr txBox="1"/>
          <p:nvPr/>
        </p:nvSpPr>
        <p:spPr>
          <a:xfrm>
            <a:off x="1506828" y="3403240"/>
            <a:ext cx="370614" cy="230832"/>
          </a:xfrm>
          <a:prstGeom prst="rect">
            <a:avLst/>
          </a:prstGeom>
          <a:noFill/>
        </p:spPr>
        <p:txBody>
          <a:bodyPr wrap="none" rtlCol="0">
            <a:spAutoFit/>
          </a:bodyPr>
          <a:lstStyle/>
          <a:p>
            <a:r>
              <a:rPr lang="tr-TR" sz="900" dirty="0" smtClean="0">
                <a:solidFill>
                  <a:srgbClr val="FFC000"/>
                </a:solidFill>
              </a:rPr>
              <a:t>(73)</a:t>
            </a:r>
            <a:endParaRPr lang="tr-TR" sz="900" dirty="0">
              <a:solidFill>
                <a:srgbClr val="FFC000"/>
              </a:solidFill>
            </a:endParaRPr>
          </a:p>
        </p:txBody>
      </p:sp>
      <p:sp>
        <p:nvSpPr>
          <p:cNvPr id="6" name="TextBox 5"/>
          <p:cNvSpPr txBox="1"/>
          <p:nvPr/>
        </p:nvSpPr>
        <p:spPr>
          <a:xfrm>
            <a:off x="1506828" y="4943419"/>
            <a:ext cx="370614" cy="230832"/>
          </a:xfrm>
          <a:prstGeom prst="rect">
            <a:avLst/>
          </a:prstGeom>
          <a:noFill/>
        </p:spPr>
        <p:txBody>
          <a:bodyPr wrap="none" rtlCol="0">
            <a:spAutoFit/>
          </a:bodyPr>
          <a:lstStyle/>
          <a:p>
            <a:r>
              <a:rPr lang="tr-TR" sz="900" dirty="0" smtClean="0">
                <a:solidFill>
                  <a:srgbClr val="FFC000"/>
                </a:solidFill>
              </a:rPr>
              <a:t>(74)</a:t>
            </a:r>
            <a:endParaRPr lang="tr-TR" sz="900" dirty="0">
              <a:solidFill>
                <a:srgbClr val="FFC000"/>
              </a:solidFill>
            </a:endParaRPr>
          </a:p>
        </p:txBody>
      </p:sp>
    </p:spTree>
    <p:extLst>
      <p:ext uri="{BB962C8B-B14F-4D97-AF65-F5344CB8AC3E}">
        <p14:creationId xmlns:p14="http://schemas.microsoft.com/office/powerpoint/2010/main" val="294599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713" y="360608"/>
            <a:ext cx="2561823" cy="6349285"/>
          </a:xfrm>
        </p:spPr>
        <p:txBody>
          <a:bodyPr>
            <a:normAutofit/>
          </a:bodyPr>
          <a:lstStyle/>
          <a:p>
            <a:pPr>
              <a:buFont typeface="Wingdings" panose="05000000000000000000" pitchFamily="2" charset="2"/>
              <a:buChar char="v"/>
            </a:pPr>
            <a:r>
              <a:rPr lang="tr-TR" sz="1600" b="1" dirty="0">
                <a:latin typeface="Garamond" panose="02020404030301010803" pitchFamily="18" charset="0"/>
              </a:rPr>
              <a:t>Tachypnea (takipne): </a:t>
            </a:r>
            <a:r>
              <a:rPr lang="tr-TR" sz="1600" dirty="0">
                <a:latin typeface="Garamond" panose="02020404030301010803" pitchFamily="18" charset="0"/>
              </a:rPr>
              <a:t>Hızlı solunum. Solunum sayısının, normalin çok üstüne çıkması.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Orthopnea/orthopnoea </a:t>
            </a:r>
            <a:r>
              <a:rPr lang="tr-TR" sz="1600" b="1" dirty="0">
                <a:latin typeface="Garamond" panose="02020404030301010803" pitchFamily="18" charset="0"/>
              </a:rPr>
              <a:t>(ortopne): </a:t>
            </a:r>
            <a:r>
              <a:rPr lang="tr-TR" sz="1600" dirty="0">
                <a:latin typeface="Garamond" panose="02020404030301010803" pitchFamily="18" charset="0"/>
              </a:rPr>
              <a:t>Ayakta veya dik </a:t>
            </a:r>
            <a:r>
              <a:rPr lang="tr-TR" sz="1600" dirty="0" smtClean="0">
                <a:latin typeface="Garamond" panose="02020404030301010803" pitchFamily="18" charset="0"/>
              </a:rPr>
              <a:t>oturuş </a:t>
            </a:r>
            <a:r>
              <a:rPr lang="tr-TR" sz="1600" dirty="0">
                <a:latin typeface="Garamond" panose="02020404030301010803" pitchFamily="18" charset="0"/>
              </a:rPr>
              <a:t>halinde rahat nefes alma. Dik </a:t>
            </a:r>
            <a:r>
              <a:rPr lang="tr-TR" sz="1600" dirty="0" smtClean="0">
                <a:latin typeface="Garamond" panose="02020404030301010803" pitchFamily="18" charset="0"/>
              </a:rPr>
              <a:t>duruş dışındaki </a:t>
            </a:r>
            <a:r>
              <a:rPr lang="tr-TR" sz="1600" dirty="0">
                <a:latin typeface="Garamond" panose="02020404030301010803" pitchFamily="18" charset="0"/>
              </a:rPr>
              <a:t>her hangi bir pozisyonda nefes alırken güçlük çekme.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Platypnea </a:t>
            </a:r>
            <a:r>
              <a:rPr lang="tr-TR" sz="1600" b="1" dirty="0">
                <a:latin typeface="Garamond" panose="02020404030301010803" pitchFamily="18" charset="0"/>
              </a:rPr>
              <a:t>(platipne): </a:t>
            </a:r>
            <a:r>
              <a:rPr lang="tr-TR" sz="1600" dirty="0">
                <a:latin typeface="Garamond" panose="02020404030301010803" pitchFamily="18" charset="0"/>
              </a:rPr>
              <a:t>Otururken veya ayağa kalkınca nefes darlığı hissetme. Sırtüstü yatınca solunumun </a:t>
            </a:r>
            <a:r>
              <a:rPr lang="tr-TR" sz="1600" dirty="0" smtClean="0">
                <a:latin typeface="Garamond" panose="02020404030301010803" pitchFamily="18" charset="0"/>
              </a:rPr>
              <a:t>rahatlaması.</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Hyperpnea </a:t>
            </a:r>
            <a:r>
              <a:rPr lang="tr-TR" sz="1600" b="1" dirty="0">
                <a:latin typeface="Garamond" panose="02020404030301010803" pitchFamily="18" charset="0"/>
              </a:rPr>
              <a:t>(hiperpne): </a:t>
            </a:r>
            <a:r>
              <a:rPr lang="tr-TR" sz="1600" dirty="0">
                <a:latin typeface="Garamond" panose="02020404030301010803" pitchFamily="18" charset="0"/>
              </a:rPr>
              <a:t>Dakikadaki solunum sayısı ve derinliğinin artması ile belirgin solunum.</a:t>
            </a:r>
            <a:endParaRPr lang="tr-TR" sz="1600" dirty="0" smtClean="0">
              <a:latin typeface="Garamond" panose="02020404030301010803" pitchFamily="18" charset="0"/>
            </a:endParaRPr>
          </a:p>
          <a:p>
            <a:pPr>
              <a:buFont typeface="Wingdings" panose="05000000000000000000" pitchFamily="2" charset="2"/>
              <a:buChar char="v"/>
            </a:pPr>
            <a:endParaRPr lang="tr-TR" sz="16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632" y="557238"/>
            <a:ext cx="3734872" cy="1168531"/>
          </a:xfrm>
          <a:prstGeom prst="rect">
            <a:avLst/>
          </a:prstGeom>
        </p:spPr>
      </p:pic>
      <p:sp>
        <p:nvSpPr>
          <p:cNvPr id="5" name="TextBox 4"/>
          <p:cNvSpPr txBox="1"/>
          <p:nvPr/>
        </p:nvSpPr>
        <p:spPr>
          <a:xfrm>
            <a:off x="6935735" y="187906"/>
            <a:ext cx="559769" cy="369332"/>
          </a:xfrm>
          <a:prstGeom prst="rect">
            <a:avLst/>
          </a:prstGeom>
          <a:noFill/>
        </p:spPr>
        <p:txBody>
          <a:bodyPr wrap="none" rtlCol="0">
            <a:spAutoFit/>
          </a:bodyPr>
          <a:lstStyle/>
          <a:p>
            <a:r>
              <a:rPr lang="tr-TR" dirty="0" smtClean="0">
                <a:solidFill>
                  <a:srgbClr val="FFC000"/>
                </a:solidFill>
              </a:rPr>
              <a:t>(47)</a:t>
            </a:r>
            <a:endParaRPr lang="tr-TR" dirty="0">
              <a:solidFill>
                <a:srgbClr val="FFC000"/>
              </a:solidFill>
            </a:endParaRPr>
          </a:p>
        </p:txBody>
      </p:sp>
      <p:pic>
        <p:nvPicPr>
          <p:cNvPr id="4100" name="Picture 4" descr="https://classconnection.s3.amazonaws.com/268/flashcards/1731268/jpg/cardimage_3466342_917720731346798913805-thumb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113" y="3495406"/>
            <a:ext cx="4121239" cy="25319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632" y="3535250"/>
            <a:ext cx="3734872" cy="2492063"/>
          </a:xfrm>
          <a:prstGeom prst="rect">
            <a:avLst/>
          </a:prstGeom>
        </p:spPr>
      </p:pic>
      <p:sp>
        <p:nvSpPr>
          <p:cNvPr id="8" name="TextBox 7"/>
          <p:cNvSpPr txBox="1"/>
          <p:nvPr/>
        </p:nvSpPr>
        <p:spPr>
          <a:xfrm>
            <a:off x="11523140" y="2923504"/>
            <a:ext cx="559769" cy="369332"/>
          </a:xfrm>
          <a:prstGeom prst="rect">
            <a:avLst/>
          </a:prstGeom>
          <a:noFill/>
        </p:spPr>
        <p:txBody>
          <a:bodyPr wrap="none" rtlCol="0">
            <a:spAutoFit/>
          </a:bodyPr>
          <a:lstStyle/>
          <a:p>
            <a:r>
              <a:rPr lang="tr-TR" dirty="0" smtClean="0">
                <a:solidFill>
                  <a:srgbClr val="FFC000"/>
                </a:solidFill>
              </a:rPr>
              <a:t>(49)</a:t>
            </a:r>
            <a:endParaRPr lang="tr-TR" dirty="0">
              <a:solidFill>
                <a:srgbClr val="FFC000"/>
              </a:solidFill>
            </a:endParaRPr>
          </a:p>
        </p:txBody>
      </p:sp>
      <p:sp>
        <p:nvSpPr>
          <p:cNvPr id="9" name="TextBox 8"/>
          <p:cNvSpPr txBox="1"/>
          <p:nvPr/>
        </p:nvSpPr>
        <p:spPr>
          <a:xfrm>
            <a:off x="6935735" y="3108170"/>
            <a:ext cx="559769" cy="369332"/>
          </a:xfrm>
          <a:prstGeom prst="rect">
            <a:avLst/>
          </a:prstGeom>
          <a:noFill/>
        </p:spPr>
        <p:txBody>
          <a:bodyPr wrap="none" rtlCol="0">
            <a:spAutoFit/>
          </a:bodyPr>
          <a:lstStyle/>
          <a:p>
            <a:r>
              <a:rPr lang="tr-TR" dirty="0" smtClean="0">
                <a:solidFill>
                  <a:srgbClr val="FFC000"/>
                </a:solidFill>
              </a:rPr>
              <a:t>(50)</a:t>
            </a:r>
            <a:endParaRPr lang="tr-TR" dirty="0">
              <a:solidFill>
                <a:srgbClr val="FFC000"/>
              </a:solidFill>
            </a:endParaRPr>
          </a:p>
        </p:txBody>
      </p:sp>
    </p:spTree>
    <p:extLst>
      <p:ext uri="{BB962C8B-B14F-4D97-AF65-F5344CB8AC3E}">
        <p14:creationId xmlns:p14="http://schemas.microsoft.com/office/powerpoint/2010/main" val="4253605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986" y="460464"/>
            <a:ext cx="2690611" cy="6210791"/>
          </a:xfrm>
        </p:spPr>
        <p:txBody>
          <a:bodyPr>
            <a:normAutofit lnSpcReduction="10000"/>
          </a:bodyPr>
          <a:lstStyle/>
          <a:p>
            <a:pPr>
              <a:buFont typeface="Wingdings" panose="05000000000000000000" pitchFamily="2" charset="2"/>
              <a:buChar char="v"/>
            </a:pPr>
            <a:r>
              <a:rPr lang="tr-TR" sz="1600" b="1" dirty="0">
                <a:latin typeface="Garamond" panose="02020404030301010803" pitchFamily="18" charset="0"/>
              </a:rPr>
              <a:t>Hiypopnea (hipopne): </a:t>
            </a:r>
            <a:r>
              <a:rPr lang="tr-TR" sz="1600" dirty="0">
                <a:latin typeface="Garamond" panose="02020404030301010803" pitchFamily="18" charset="0"/>
              </a:rPr>
              <a:t>Dakikadaki solunum sayısı ve derinliğinin azalması ile belirgin solunum. Yüzeysel solunum.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Hyperventilation </a:t>
            </a:r>
            <a:r>
              <a:rPr lang="tr-TR" sz="1600" b="1" dirty="0">
                <a:latin typeface="Garamond" panose="02020404030301010803" pitchFamily="18" charset="0"/>
              </a:rPr>
              <a:t>(hiperventilasyon ):</a:t>
            </a:r>
            <a:r>
              <a:rPr lang="tr-TR" sz="1600" dirty="0">
                <a:latin typeface="Garamond" panose="02020404030301010803" pitchFamily="18" charset="0"/>
              </a:rPr>
              <a:t> Akciğerlerde hava </a:t>
            </a:r>
            <a:r>
              <a:rPr lang="tr-TR" sz="1600" dirty="0" smtClean="0">
                <a:latin typeface="Garamond" panose="02020404030301010803" pitchFamily="18" charset="0"/>
              </a:rPr>
              <a:t>değişiminin </a:t>
            </a:r>
            <a:r>
              <a:rPr lang="tr-TR" sz="1600" dirty="0">
                <a:latin typeface="Garamond" panose="02020404030301010803" pitchFamily="18" charset="0"/>
              </a:rPr>
              <a:t>hızlanması.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Hypoventilation </a:t>
            </a:r>
            <a:r>
              <a:rPr lang="tr-TR" sz="1600" b="1" dirty="0">
                <a:latin typeface="Garamond" panose="02020404030301010803" pitchFamily="18" charset="0"/>
              </a:rPr>
              <a:t>(hipoventilasyon): </a:t>
            </a:r>
            <a:r>
              <a:rPr lang="tr-TR" sz="1600" dirty="0">
                <a:latin typeface="Garamond" panose="02020404030301010803" pitchFamily="18" charset="0"/>
              </a:rPr>
              <a:t>Akciğerlerde hava </a:t>
            </a:r>
            <a:r>
              <a:rPr lang="tr-TR" sz="1600" dirty="0" smtClean="0">
                <a:latin typeface="Garamond" panose="02020404030301010803" pitchFamily="18" charset="0"/>
              </a:rPr>
              <a:t>değişiminin </a:t>
            </a:r>
            <a:r>
              <a:rPr lang="tr-TR" sz="1600" dirty="0">
                <a:latin typeface="Garamond" panose="02020404030301010803" pitchFamily="18" charset="0"/>
              </a:rPr>
              <a:t>yetersiz </a:t>
            </a:r>
            <a:r>
              <a:rPr lang="tr-TR" sz="1600" dirty="0" smtClean="0">
                <a:latin typeface="Garamond" panose="02020404030301010803" pitchFamily="18" charset="0"/>
              </a:rPr>
              <a:t>oluşu</a:t>
            </a:r>
            <a:r>
              <a:rPr lang="tr-TR" sz="1600" dirty="0">
                <a:latin typeface="Garamond" panose="02020404030301010803" pitchFamily="18" charset="0"/>
              </a:rPr>
              <a:t>.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Paroxysmal </a:t>
            </a:r>
            <a:r>
              <a:rPr lang="tr-TR" sz="1600" b="1" dirty="0">
                <a:latin typeface="Garamond" panose="02020404030301010803" pitchFamily="18" charset="0"/>
              </a:rPr>
              <a:t>(paroksismal): </a:t>
            </a:r>
            <a:r>
              <a:rPr lang="tr-TR" sz="1600" dirty="0">
                <a:latin typeface="Garamond" panose="02020404030301010803" pitchFamily="18" charset="0"/>
              </a:rPr>
              <a:t>Aniden belirlenen </a:t>
            </a:r>
            <a:r>
              <a:rPr lang="tr-TR" sz="1600" dirty="0" smtClean="0">
                <a:latin typeface="Garamond" panose="02020404030301010803" pitchFamily="18" charset="0"/>
              </a:rPr>
              <a:t>şiddetli </a:t>
            </a:r>
            <a:r>
              <a:rPr lang="tr-TR" sz="1600" dirty="0">
                <a:latin typeface="Garamond" panose="02020404030301010803" pitchFamily="18" charset="0"/>
              </a:rPr>
              <a:t>fakat geçici nöbetlerle kendini gösteren.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Nocturnal </a:t>
            </a:r>
            <a:r>
              <a:rPr lang="tr-TR" sz="1600" b="1" dirty="0">
                <a:latin typeface="Garamond" panose="02020404030301010803" pitchFamily="18" charset="0"/>
              </a:rPr>
              <a:t>(noktürnal): </a:t>
            </a:r>
            <a:r>
              <a:rPr lang="tr-TR" sz="1600" dirty="0">
                <a:latin typeface="Garamond" panose="02020404030301010803" pitchFamily="18" charset="0"/>
              </a:rPr>
              <a:t>Gece olan.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562" y="1248120"/>
            <a:ext cx="4469774" cy="698635"/>
          </a:xfrm>
          <a:prstGeom prst="rect">
            <a:avLst/>
          </a:prstGeom>
        </p:spPr>
      </p:pic>
      <p:sp>
        <p:nvSpPr>
          <p:cNvPr id="6" name="TextBox 5"/>
          <p:cNvSpPr txBox="1"/>
          <p:nvPr/>
        </p:nvSpPr>
        <p:spPr>
          <a:xfrm>
            <a:off x="8867567" y="878788"/>
            <a:ext cx="559769" cy="369332"/>
          </a:xfrm>
          <a:prstGeom prst="rect">
            <a:avLst/>
          </a:prstGeom>
          <a:noFill/>
        </p:spPr>
        <p:txBody>
          <a:bodyPr wrap="none" rtlCol="0">
            <a:spAutoFit/>
          </a:bodyPr>
          <a:lstStyle/>
          <a:p>
            <a:r>
              <a:rPr lang="tr-TR" dirty="0" smtClean="0">
                <a:solidFill>
                  <a:srgbClr val="FFC000"/>
                </a:solidFill>
              </a:rPr>
              <a:t>(51)</a:t>
            </a:r>
            <a:endParaRPr lang="tr-TR" dirty="0">
              <a:solidFill>
                <a:srgbClr val="FFC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562" y="3935191"/>
            <a:ext cx="4469774" cy="1499718"/>
          </a:xfrm>
          <a:prstGeom prst="rect">
            <a:avLst/>
          </a:prstGeom>
        </p:spPr>
      </p:pic>
      <p:sp>
        <p:nvSpPr>
          <p:cNvPr id="8" name="TextBox 7"/>
          <p:cNvSpPr txBox="1"/>
          <p:nvPr/>
        </p:nvSpPr>
        <p:spPr>
          <a:xfrm>
            <a:off x="8867566" y="3565859"/>
            <a:ext cx="559769" cy="369332"/>
          </a:xfrm>
          <a:prstGeom prst="rect">
            <a:avLst/>
          </a:prstGeom>
          <a:noFill/>
        </p:spPr>
        <p:txBody>
          <a:bodyPr wrap="none" rtlCol="0">
            <a:spAutoFit/>
          </a:bodyPr>
          <a:lstStyle/>
          <a:p>
            <a:r>
              <a:rPr lang="tr-TR" dirty="0" smtClean="0">
                <a:solidFill>
                  <a:srgbClr val="FFC000"/>
                </a:solidFill>
              </a:rPr>
              <a:t>(52)</a:t>
            </a:r>
            <a:endParaRPr lang="tr-TR" dirty="0">
              <a:solidFill>
                <a:srgbClr val="FFC000"/>
              </a:solidFill>
            </a:endParaRPr>
          </a:p>
        </p:txBody>
      </p:sp>
    </p:spTree>
    <p:extLst>
      <p:ext uri="{BB962C8B-B14F-4D97-AF65-F5344CB8AC3E}">
        <p14:creationId xmlns:p14="http://schemas.microsoft.com/office/powerpoint/2010/main" val="1444521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b="1" dirty="0" smtClean="0">
                <a:solidFill>
                  <a:srgbClr val="FF0000"/>
                </a:solidFill>
                <a:effectLst>
                  <a:outerShdw blurRad="38100" dist="38100" dir="2700000" algn="tl">
                    <a:srgbClr val="000000">
                      <a:alpha val="43137"/>
                    </a:srgbClr>
                  </a:outerShdw>
                </a:effectLst>
                <a:latin typeface="Garamond" panose="02020404030301010803" pitchFamily="18" charset="0"/>
              </a:rPr>
              <a:t>Solunum Sistemine İlişkin Anatomik Terimler</a:t>
            </a:r>
            <a:endParaRPr lang="tr-T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57896" y="1851382"/>
            <a:ext cx="3708042" cy="4351338"/>
          </a:xfrm>
        </p:spPr>
        <p:txBody>
          <a:bodyPr>
            <a:normAutofit/>
          </a:bodyPr>
          <a:lstStyle/>
          <a:p>
            <a:pPr>
              <a:buFont typeface="Wingdings" panose="05000000000000000000" pitchFamily="2" charset="2"/>
              <a:buChar char="v"/>
            </a:pPr>
            <a:r>
              <a:rPr lang="tr-TR" sz="1600" b="1" dirty="0" smtClean="0">
                <a:latin typeface="Garamond" panose="02020404030301010803" pitchFamily="18" charset="0"/>
              </a:rPr>
              <a:t>Ventilation (ventilasyon): </a:t>
            </a:r>
            <a:r>
              <a:rPr lang="tr-TR" sz="1600" dirty="0" smtClean="0">
                <a:latin typeface="Garamond" panose="02020404030301010803" pitchFamily="18" charset="0"/>
              </a:rPr>
              <a:t>Havalanma</a:t>
            </a:r>
            <a:endParaRPr lang="tr-TR" sz="1600" b="1"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Respiration (respirasyon): </a:t>
            </a:r>
            <a:r>
              <a:rPr lang="tr-TR" sz="1600" dirty="0" smtClean="0">
                <a:latin typeface="Garamond" panose="02020404030301010803" pitchFamily="18" charset="0"/>
              </a:rPr>
              <a:t>Solunum</a:t>
            </a:r>
            <a:endParaRPr lang="tr-TR" sz="1600" b="1"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Expiration (ekspirasyon): </a:t>
            </a:r>
            <a:r>
              <a:rPr lang="tr-TR" sz="1600" dirty="0" smtClean="0">
                <a:latin typeface="Garamond" panose="02020404030301010803" pitchFamily="18" charset="0"/>
              </a:rPr>
              <a:t>Soluk verme. </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Inspiration (inspirasyon): </a:t>
            </a:r>
            <a:r>
              <a:rPr lang="tr-TR" sz="1600" dirty="0" smtClean="0">
                <a:latin typeface="Garamond" panose="02020404030301010803" pitchFamily="18" charset="0"/>
              </a:rPr>
              <a:t>Soluk alma.</a:t>
            </a:r>
          </a:p>
          <a:p>
            <a:pPr>
              <a:buFont typeface="Wingdings" panose="05000000000000000000" pitchFamily="2" charset="2"/>
              <a:buChar char="v"/>
            </a:pPr>
            <a:endParaRPr lang="tr-TR" sz="1600" dirty="0">
              <a:latin typeface="Garamond" panose="02020404030301010803" pitchFamily="18" charset="0"/>
            </a:endParaRPr>
          </a:p>
          <a:p>
            <a:endParaRPr lang="tr-TR" sz="1600" dirty="0" smtClean="0">
              <a:latin typeface="Garamond" panose="02020404030301010803" pitchFamily="18" charset="0"/>
            </a:endParaRPr>
          </a:p>
          <a:p>
            <a:endParaRPr lang="tr-TR" sz="1600" dirty="0">
              <a:latin typeface="Garamond" panose="02020404030301010803" pitchFamily="18" charset="0"/>
            </a:endParaRPr>
          </a:p>
          <a:p>
            <a:endParaRPr lang="tr-TR" sz="1600" dirty="0" smtClean="0">
              <a:latin typeface="Garamond" panose="02020404030301010803" pitchFamily="18" charset="0"/>
            </a:endParaRPr>
          </a:p>
          <a:p>
            <a:endParaRPr lang="tr-TR" sz="1600" dirty="0" smtClean="0">
              <a:latin typeface="Garamond" panose="02020404030301010803" pitchFamily="18" charset="0"/>
            </a:endParaRPr>
          </a:p>
          <a:p>
            <a:endParaRPr lang="tr-TR" sz="1600" dirty="0" smtClean="0">
              <a:latin typeface="Garamond" panose="02020404030301010803" pitchFamily="18" charset="0"/>
            </a:endParaRPr>
          </a:p>
          <a:p>
            <a:endParaRPr lang="tr-TR" sz="16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202" y="2680102"/>
            <a:ext cx="6841902" cy="2693898"/>
          </a:xfrm>
          <a:prstGeom prst="rect">
            <a:avLst/>
          </a:prstGeom>
        </p:spPr>
      </p:pic>
    </p:spTree>
    <p:extLst>
      <p:ext uri="{BB962C8B-B14F-4D97-AF65-F5344CB8AC3E}">
        <p14:creationId xmlns:p14="http://schemas.microsoft.com/office/powerpoint/2010/main" val="3108208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8186"/>
            <a:ext cx="3501980" cy="5558777"/>
          </a:xfrm>
        </p:spPr>
        <p:txBody>
          <a:bodyPr>
            <a:normAutofit/>
          </a:bodyPr>
          <a:lstStyle/>
          <a:p>
            <a:pPr>
              <a:buFont typeface="Wingdings" panose="05000000000000000000" pitchFamily="2" charset="2"/>
              <a:buChar char="v"/>
            </a:pPr>
            <a:r>
              <a:rPr lang="tr-TR" sz="1600" b="1" dirty="0">
                <a:latin typeface="Garamond" panose="02020404030301010803" pitchFamily="18" charset="0"/>
              </a:rPr>
              <a:t>Paroxysmal nocturnal dyspnea (paroksismal noktürnal dispne): </a:t>
            </a:r>
            <a:r>
              <a:rPr lang="tr-TR" sz="1600" dirty="0">
                <a:latin typeface="Garamond" panose="02020404030301010803" pitchFamily="18" charset="0"/>
              </a:rPr>
              <a:t>Gece, nöbetler halinde gelen nefes darlığı.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Ataxic respiration (ataksik respirasyon): </a:t>
            </a:r>
            <a:r>
              <a:rPr lang="tr-TR" sz="1600" dirty="0">
                <a:latin typeface="Garamond" panose="02020404030301010803" pitchFamily="18" charset="0"/>
              </a:rPr>
              <a:t>Solunum hareketlerinin bazen </a:t>
            </a:r>
            <a:r>
              <a:rPr lang="tr-TR" sz="1600" dirty="0" smtClean="0">
                <a:latin typeface="Garamond" panose="02020404030301010803" pitchFamily="18" charset="0"/>
              </a:rPr>
              <a:t>yavaş, </a:t>
            </a:r>
            <a:r>
              <a:rPr lang="tr-TR" sz="1600" dirty="0">
                <a:latin typeface="Garamond" panose="02020404030301010803" pitchFamily="18" charset="0"/>
              </a:rPr>
              <a:t>bazen hızlı, bazen derin, bazen sığ olması düzensiz aralıkları izleyen geçici solunum durması; bazen az bazen çok </a:t>
            </a:r>
            <a:r>
              <a:rPr lang="tr-TR" sz="1600" dirty="0" smtClean="0">
                <a:latin typeface="Garamond" panose="02020404030301010803" pitchFamily="18" charset="0"/>
              </a:rPr>
              <a:t>uzamış </a:t>
            </a:r>
            <a:r>
              <a:rPr lang="tr-TR" sz="1600" dirty="0">
                <a:latin typeface="Garamond" panose="02020404030301010803" pitchFamily="18" charset="0"/>
              </a:rPr>
              <a:t>derin solumaların görüldüğü patolojik bir solunum </a:t>
            </a:r>
            <a:r>
              <a:rPr lang="tr-TR" sz="1600" dirty="0" smtClean="0">
                <a:latin typeface="Garamond" panose="02020404030301010803" pitchFamily="18" charset="0"/>
              </a:rPr>
              <a:t>şekli.</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Biot’s </a:t>
            </a:r>
            <a:r>
              <a:rPr lang="tr-TR" sz="1600" b="1" dirty="0">
                <a:latin typeface="Garamond" panose="02020404030301010803" pitchFamily="18" charset="0"/>
              </a:rPr>
              <a:t>respiration (biot respirasyon): </a:t>
            </a:r>
            <a:r>
              <a:rPr lang="tr-TR" sz="1600" dirty="0">
                <a:latin typeface="Garamond" panose="02020404030301010803" pitchFamily="18" charset="0"/>
              </a:rPr>
              <a:t>Düzensiz bir solunum tipidir. </a:t>
            </a:r>
            <a:r>
              <a:rPr lang="tr-TR" sz="1600" dirty="0" smtClean="0">
                <a:latin typeface="Garamond" panose="02020404030301010803" pitchFamily="18" charset="0"/>
              </a:rPr>
              <a:t>Değişik </a:t>
            </a:r>
            <a:r>
              <a:rPr lang="tr-TR" sz="1600" dirty="0">
                <a:latin typeface="Garamond" panose="02020404030301010803" pitchFamily="18" charset="0"/>
              </a:rPr>
              <a:t>tip solunumlar görülür. Solunum durabilir. Hasta, solunum durmasından sonra derin bir hava alır. Yani içini çeker. Hiperpne-apne-hiperpne </a:t>
            </a:r>
            <a:r>
              <a:rPr lang="tr-TR" sz="1600" dirty="0" smtClean="0">
                <a:latin typeface="Garamond" panose="02020404030301010803" pitchFamily="18" charset="0"/>
              </a:rPr>
              <a:t>şeklindedir</a:t>
            </a:r>
            <a:r>
              <a:rPr lang="tr-TR" sz="1600" dirty="0"/>
              <a:t>. </a:t>
            </a:r>
            <a:endParaRPr lang="tr-TR" sz="16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8639" y="4065968"/>
            <a:ext cx="4906584" cy="13946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639" y="1456855"/>
            <a:ext cx="4906583" cy="904875"/>
          </a:xfrm>
          <a:prstGeom prst="rect">
            <a:avLst/>
          </a:prstGeom>
        </p:spPr>
      </p:pic>
      <p:sp>
        <p:nvSpPr>
          <p:cNvPr id="6" name="TextBox 5"/>
          <p:cNvSpPr txBox="1"/>
          <p:nvPr/>
        </p:nvSpPr>
        <p:spPr>
          <a:xfrm>
            <a:off x="10264461" y="1087523"/>
            <a:ext cx="559769" cy="369332"/>
          </a:xfrm>
          <a:prstGeom prst="rect">
            <a:avLst/>
          </a:prstGeom>
          <a:noFill/>
        </p:spPr>
        <p:txBody>
          <a:bodyPr wrap="none" rtlCol="0">
            <a:spAutoFit/>
          </a:bodyPr>
          <a:lstStyle/>
          <a:p>
            <a:r>
              <a:rPr lang="tr-TR" dirty="0" smtClean="0">
                <a:solidFill>
                  <a:srgbClr val="FFC000"/>
                </a:solidFill>
              </a:rPr>
              <a:t>(54)</a:t>
            </a:r>
            <a:endParaRPr lang="tr-TR" dirty="0">
              <a:solidFill>
                <a:srgbClr val="FFC000"/>
              </a:solidFill>
            </a:endParaRPr>
          </a:p>
        </p:txBody>
      </p:sp>
      <p:sp>
        <p:nvSpPr>
          <p:cNvPr id="7" name="TextBox 6"/>
          <p:cNvSpPr txBox="1"/>
          <p:nvPr/>
        </p:nvSpPr>
        <p:spPr>
          <a:xfrm>
            <a:off x="10264462" y="3696636"/>
            <a:ext cx="559769" cy="369332"/>
          </a:xfrm>
          <a:prstGeom prst="rect">
            <a:avLst/>
          </a:prstGeom>
          <a:noFill/>
        </p:spPr>
        <p:txBody>
          <a:bodyPr wrap="none" rtlCol="0">
            <a:spAutoFit/>
          </a:bodyPr>
          <a:lstStyle/>
          <a:p>
            <a:r>
              <a:rPr lang="tr-TR" dirty="0" smtClean="0">
                <a:solidFill>
                  <a:srgbClr val="FFC000"/>
                </a:solidFill>
              </a:rPr>
              <a:t>(55)</a:t>
            </a:r>
          </a:p>
        </p:txBody>
      </p:sp>
    </p:spTree>
    <p:extLst>
      <p:ext uri="{BB962C8B-B14F-4D97-AF65-F5344CB8AC3E}">
        <p14:creationId xmlns:p14="http://schemas.microsoft.com/office/powerpoint/2010/main" val="41908188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8186"/>
            <a:ext cx="3321676" cy="5558777"/>
          </a:xfrm>
        </p:spPr>
        <p:txBody>
          <a:bodyPr>
            <a:normAutofit/>
          </a:bodyPr>
          <a:lstStyle/>
          <a:p>
            <a:pPr>
              <a:buFont typeface="Wingdings" panose="05000000000000000000" pitchFamily="2" charset="2"/>
              <a:buChar char="v"/>
            </a:pPr>
            <a:r>
              <a:rPr lang="tr-TR" sz="1600" b="1" dirty="0">
                <a:latin typeface="Garamond" panose="02020404030301010803" pitchFamily="18" charset="0"/>
              </a:rPr>
              <a:t>Cheyne-Stokes respiration (Çeyn stoks respirasyon): </a:t>
            </a:r>
            <a:r>
              <a:rPr lang="tr-TR" sz="1600" dirty="0">
                <a:latin typeface="Garamond" panose="02020404030301010803" pitchFamily="18" charset="0"/>
              </a:rPr>
              <a:t>Periyodik solunum. Solunumun geçici olarak durmasının ardından giderek solunum derinliği ve hızı artar. Sonra hız ve derinlik azalmaya </a:t>
            </a:r>
            <a:r>
              <a:rPr lang="tr-TR" sz="1600" dirty="0" smtClean="0">
                <a:latin typeface="Garamond" panose="02020404030301010803" pitchFamily="18" charset="0"/>
              </a:rPr>
              <a:t>başlar</a:t>
            </a:r>
            <a:r>
              <a:rPr lang="tr-TR" sz="1600" dirty="0">
                <a:latin typeface="Garamond" panose="02020404030301010803" pitchFamily="18" charset="0"/>
              </a:rPr>
              <a:t>; ardından solunum tekrar geçici olarak durur. Bu sürecin tekrarlaması.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Kussmaul Respiration </a:t>
            </a:r>
            <a:r>
              <a:rPr lang="tr-TR" sz="1600" b="1" dirty="0">
                <a:latin typeface="Garamond" panose="02020404030301010803" pitchFamily="18" charset="0"/>
              </a:rPr>
              <a:t>(Kussmaul </a:t>
            </a:r>
            <a:r>
              <a:rPr lang="tr-TR" sz="1600" b="1" dirty="0" smtClean="0">
                <a:latin typeface="Garamond" panose="02020404030301010803" pitchFamily="18" charset="0"/>
              </a:rPr>
              <a:t>Respirasyon):</a:t>
            </a:r>
            <a:r>
              <a:rPr lang="tr-TR" sz="1600" dirty="0" smtClean="0">
                <a:latin typeface="Garamond" panose="02020404030301010803" pitchFamily="18" charset="0"/>
              </a:rPr>
              <a:t> </a:t>
            </a:r>
            <a:r>
              <a:rPr lang="tr-TR" sz="1600" dirty="0">
                <a:latin typeface="Garamond" panose="02020404030301010803" pitchFamily="18" charset="0"/>
              </a:rPr>
              <a:t>Kussmaul solunum. Hava açlığı nedeniyle derin soluk alıp verme ile belirgin solunum </a:t>
            </a:r>
            <a:r>
              <a:rPr lang="tr-TR" sz="1600" dirty="0" smtClean="0">
                <a:latin typeface="Garamond" panose="02020404030301010803" pitchFamily="18" charset="0"/>
              </a:rPr>
              <a:t>şeskli</a:t>
            </a:r>
            <a:r>
              <a:rPr lang="tr-TR" sz="1600" dirty="0">
                <a:latin typeface="Garamond" panose="02020404030301010803" pitchFamily="18" charset="0"/>
              </a:rPr>
              <a:t>. </a:t>
            </a:r>
            <a:endParaRPr lang="tr-TR" sz="1600"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Stridor </a:t>
            </a:r>
            <a:r>
              <a:rPr lang="tr-TR" sz="1600" b="1" dirty="0">
                <a:latin typeface="Garamond" panose="02020404030301010803" pitchFamily="18" charset="0"/>
              </a:rPr>
              <a:t>(stridor): </a:t>
            </a:r>
            <a:r>
              <a:rPr lang="tr-TR" sz="1600" dirty="0">
                <a:latin typeface="Garamond" panose="02020404030301010803" pitchFamily="18" charset="0"/>
              </a:rPr>
              <a:t>Gürültülü solunum. Gırtlaktaki darlıktan dolayı nefes </a:t>
            </a:r>
            <a:r>
              <a:rPr lang="tr-TR" sz="1600" dirty="0" smtClean="0">
                <a:latin typeface="Garamond" panose="02020404030301010803" pitchFamily="18" charset="0"/>
              </a:rPr>
              <a:t>alışın </a:t>
            </a:r>
            <a:r>
              <a:rPr lang="tr-TR" sz="1600" dirty="0">
                <a:latin typeface="Garamond" panose="02020404030301010803" pitchFamily="18" charset="0"/>
              </a:rPr>
              <a:t>ıslık çalar gibi sesli olması.</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038" y="4069724"/>
            <a:ext cx="5138671" cy="17629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038" y="1287887"/>
            <a:ext cx="5138671" cy="1906074"/>
          </a:xfrm>
          <a:prstGeom prst="rect">
            <a:avLst/>
          </a:prstGeom>
        </p:spPr>
      </p:pic>
      <p:sp>
        <p:nvSpPr>
          <p:cNvPr id="6" name="TextBox 5"/>
          <p:cNvSpPr txBox="1"/>
          <p:nvPr/>
        </p:nvSpPr>
        <p:spPr>
          <a:xfrm>
            <a:off x="10200067" y="918555"/>
            <a:ext cx="559769" cy="369332"/>
          </a:xfrm>
          <a:prstGeom prst="rect">
            <a:avLst/>
          </a:prstGeom>
          <a:noFill/>
        </p:spPr>
        <p:txBody>
          <a:bodyPr wrap="none" rtlCol="0">
            <a:spAutoFit/>
          </a:bodyPr>
          <a:lstStyle/>
          <a:p>
            <a:r>
              <a:rPr lang="tr-TR" dirty="0" smtClean="0">
                <a:solidFill>
                  <a:srgbClr val="FFC000"/>
                </a:solidFill>
              </a:rPr>
              <a:t>(56)</a:t>
            </a:r>
            <a:endParaRPr lang="tr-TR" dirty="0">
              <a:solidFill>
                <a:srgbClr val="FFC000"/>
              </a:solidFill>
            </a:endParaRPr>
          </a:p>
        </p:txBody>
      </p:sp>
      <p:sp>
        <p:nvSpPr>
          <p:cNvPr id="7" name="TextBox 6"/>
          <p:cNvSpPr txBox="1"/>
          <p:nvPr/>
        </p:nvSpPr>
        <p:spPr>
          <a:xfrm>
            <a:off x="10200068" y="3700392"/>
            <a:ext cx="559769" cy="369332"/>
          </a:xfrm>
          <a:prstGeom prst="rect">
            <a:avLst/>
          </a:prstGeom>
          <a:noFill/>
        </p:spPr>
        <p:txBody>
          <a:bodyPr wrap="none" rtlCol="0">
            <a:spAutoFit/>
          </a:bodyPr>
          <a:lstStyle/>
          <a:p>
            <a:r>
              <a:rPr lang="tr-TR" dirty="0" smtClean="0">
                <a:solidFill>
                  <a:srgbClr val="FFC000"/>
                </a:solidFill>
              </a:rPr>
              <a:t>(57)</a:t>
            </a:r>
            <a:endParaRPr lang="tr-TR" dirty="0">
              <a:solidFill>
                <a:srgbClr val="FFC000"/>
              </a:solidFill>
            </a:endParaRPr>
          </a:p>
        </p:txBody>
      </p:sp>
    </p:spTree>
    <p:extLst>
      <p:ext uri="{BB962C8B-B14F-4D97-AF65-F5344CB8AC3E}">
        <p14:creationId xmlns:p14="http://schemas.microsoft.com/office/powerpoint/2010/main" val="1988712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380" y="502276"/>
            <a:ext cx="3437586" cy="5970901"/>
          </a:xfrm>
        </p:spPr>
        <p:txBody>
          <a:bodyPr>
            <a:normAutofit/>
          </a:bodyPr>
          <a:lstStyle/>
          <a:p>
            <a:pPr>
              <a:buFont typeface="Wingdings" panose="05000000000000000000" pitchFamily="2" charset="2"/>
              <a:buChar char="v"/>
            </a:pPr>
            <a:r>
              <a:rPr lang="tr-TR" sz="1600" b="1" dirty="0" smtClean="0">
                <a:latin typeface="Garamond" panose="02020404030301010803" pitchFamily="18" charset="0"/>
              </a:rPr>
              <a:t>Pectus excavatum (pektus ekskavatum): Kunduracı göğsü. </a:t>
            </a:r>
            <a:r>
              <a:rPr lang="tr-TR" sz="1600" dirty="0" smtClean="0">
                <a:latin typeface="Garamond" panose="02020404030301010803" pitchFamily="18" charset="0"/>
              </a:rPr>
              <a:t>Göğüs kafesinin içeriye doğru çöküklük göstermesi ile belirgin göğüs şekli; çukur göğüs.</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Pectus carinatum (pektus karinatum): </a:t>
            </a:r>
            <a:r>
              <a:rPr lang="tr-TR" sz="1600" dirty="0" smtClean="0">
                <a:latin typeface="Garamond" panose="02020404030301010803" pitchFamily="18" charset="0"/>
              </a:rPr>
              <a:t>Göğüs kafesinin, öne doğru çıkıntı yapması ile belirgin göğüs şekli; tavuk veya güvercin göğüs. </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Hypoxemia (hipoksemi): </a:t>
            </a:r>
            <a:r>
              <a:rPr lang="tr-TR" sz="1600" dirty="0" smtClean="0">
                <a:latin typeface="Garamond" panose="02020404030301010803" pitchFamily="18" charset="0"/>
              </a:rPr>
              <a:t>Kanda oksijenin azalması.</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Hypercapnia (hipercapni):</a:t>
            </a:r>
            <a:r>
              <a:rPr lang="tr-TR" sz="1600" dirty="0" smtClean="0">
                <a:latin typeface="Garamond" panose="02020404030301010803" pitchFamily="18" charset="0"/>
              </a:rPr>
              <a:t> Kanda karbondioksit artması.</a:t>
            </a:r>
          </a:p>
          <a:p>
            <a:pPr>
              <a:buFont typeface="Wingdings" panose="05000000000000000000" pitchFamily="2" charset="2"/>
              <a:buChar char="v"/>
            </a:pPr>
            <a:endParaRPr lang="tr-TR" sz="1600" dirty="0" smtClean="0">
              <a:latin typeface="Garamond" panose="02020404030301010803" pitchFamily="18" charset="0"/>
            </a:endParaRPr>
          </a:p>
          <a:p>
            <a:pPr marL="0" indent="0">
              <a:buNone/>
            </a:pPr>
            <a:endParaRPr lang="tr-TR" sz="1600" dirty="0" smtClean="0">
              <a:latin typeface="Garamond" panose="02020404030301010803" pitchFamily="18" charset="0"/>
            </a:endParaRPr>
          </a:p>
          <a:p>
            <a:endParaRPr lang="tr-TR" sz="1600" dirty="0" smtClean="0">
              <a:latin typeface="Garamond" panose="02020404030301010803" pitchFamily="18" charset="0"/>
            </a:endParaRPr>
          </a:p>
          <a:p>
            <a:endParaRPr lang="tr-TR" sz="1600" dirty="0">
              <a:latin typeface="Garamond" panose="02020404030301010803" pitchFamily="18" charset="0"/>
            </a:endParaRPr>
          </a:p>
          <a:p>
            <a:endParaRPr lang="tr-TR" sz="1600" dirty="0">
              <a:latin typeface="Garamond" panose="02020404030301010803" pitchFamily="18" charset="0"/>
            </a:endParaRPr>
          </a:p>
          <a:p>
            <a:endParaRPr lang="tr-TR" sz="1600" dirty="0" smtClean="0">
              <a:latin typeface="Garamond" panose="02020404030301010803" pitchFamily="18" charset="0"/>
            </a:endParaRPr>
          </a:p>
        </p:txBody>
      </p:sp>
      <p:pic>
        <p:nvPicPr>
          <p:cNvPr id="6146" name="Picture 2" descr="https://www.gogus.gen.tr/images/guvercin-gog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068" y="695460"/>
            <a:ext cx="4583849" cy="25371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34917" y="618187"/>
            <a:ext cx="559769" cy="369332"/>
          </a:xfrm>
          <a:prstGeom prst="rect">
            <a:avLst/>
          </a:prstGeom>
          <a:noFill/>
        </p:spPr>
        <p:txBody>
          <a:bodyPr wrap="none" rtlCol="0">
            <a:spAutoFit/>
          </a:bodyPr>
          <a:lstStyle/>
          <a:p>
            <a:r>
              <a:rPr lang="tr-TR" dirty="0" smtClean="0">
                <a:solidFill>
                  <a:srgbClr val="FFC000"/>
                </a:solidFill>
              </a:rPr>
              <a:t>(58)</a:t>
            </a:r>
            <a:endParaRPr lang="tr-TR" dirty="0">
              <a:solidFill>
                <a:srgbClr val="FFC000"/>
              </a:solidFill>
            </a:endParaRPr>
          </a:p>
        </p:txBody>
      </p:sp>
      <p:pic>
        <p:nvPicPr>
          <p:cNvPr id="6148" name="Picture 4" descr="http://back.vsebolezni.com/back/images/87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069" y="3862455"/>
            <a:ext cx="4583849" cy="228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534917" y="3862455"/>
            <a:ext cx="559769" cy="369332"/>
          </a:xfrm>
          <a:prstGeom prst="rect">
            <a:avLst/>
          </a:prstGeom>
          <a:noFill/>
        </p:spPr>
        <p:txBody>
          <a:bodyPr wrap="none" rtlCol="0">
            <a:spAutoFit/>
          </a:bodyPr>
          <a:lstStyle/>
          <a:p>
            <a:r>
              <a:rPr lang="tr-TR" dirty="0" smtClean="0">
                <a:solidFill>
                  <a:srgbClr val="FFC000"/>
                </a:solidFill>
              </a:rPr>
              <a:t>(59)</a:t>
            </a:r>
            <a:endParaRPr lang="tr-TR" dirty="0">
              <a:solidFill>
                <a:srgbClr val="FFC000"/>
              </a:solidFill>
            </a:endParaRPr>
          </a:p>
        </p:txBody>
      </p:sp>
    </p:spTree>
    <p:extLst>
      <p:ext uri="{BB962C8B-B14F-4D97-AF65-F5344CB8AC3E}">
        <p14:creationId xmlns:p14="http://schemas.microsoft.com/office/powerpoint/2010/main" val="3482619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solidFill>
                  <a:srgbClr val="FF0000"/>
                </a:solidFill>
                <a:latin typeface="Garamond" panose="02020404030301010803" pitchFamily="18" charset="0"/>
              </a:rPr>
              <a:t>Solunum Sistemine Ait Özel Tanı Yöntemleri</a:t>
            </a:r>
            <a:endParaRPr lang="tr-TR"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838200" y="1838503"/>
            <a:ext cx="3501980" cy="4781237"/>
          </a:xfrm>
        </p:spPr>
        <p:txBody>
          <a:bodyPr>
            <a:normAutofit/>
          </a:bodyPr>
          <a:lstStyle/>
          <a:p>
            <a:r>
              <a:rPr lang="tr-TR" sz="1600" b="1" dirty="0" smtClean="0">
                <a:latin typeface="Garamond" panose="02020404030301010803" pitchFamily="18" charset="0"/>
              </a:rPr>
              <a:t>Akciğer Sintigrafisi: </a:t>
            </a:r>
            <a:r>
              <a:rPr lang="tr-TR" sz="1600" dirty="0" smtClean="0">
                <a:latin typeface="Garamond" panose="02020404030301010803" pitchFamily="18" charset="0"/>
              </a:rPr>
              <a:t>İnhalalasyon ya da intravenöz yolla radyoizotop madde verilerek akciğer tarafından tutulumunun kaydedilmesi.</a:t>
            </a:r>
          </a:p>
          <a:p>
            <a:pPr marL="0" indent="0">
              <a:buNone/>
            </a:pPr>
            <a:endParaRPr lang="tr-TR" sz="1600" b="1" dirty="0" smtClean="0">
              <a:latin typeface="Garamond" panose="02020404030301010803" pitchFamily="18" charset="0"/>
            </a:endParaRPr>
          </a:p>
          <a:p>
            <a:r>
              <a:rPr lang="tr-TR" sz="1600" b="1" dirty="0" smtClean="0">
                <a:latin typeface="Garamond" panose="02020404030301010803" pitchFamily="18" charset="0"/>
              </a:rPr>
              <a:t>Bronchoscope(bronkoskop):</a:t>
            </a:r>
            <a:r>
              <a:rPr lang="tr-TR" sz="1600" dirty="0" smtClean="0">
                <a:latin typeface="Garamond" panose="02020404030301010803" pitchFamily="18" charset="0"/>
              </a:rPr>
              <a:t> Trekea ve bronşların içini muayene için ya da solunum yollarına kaçan yabancı bir cismi çıkarmak amacıyla kullanılan alet.</a:t>
            </a:r>
          </a:p>
          <a:p>
            <a:pPr marL="0" indent="0">
              <a:buNone/>
            </a:pPr>
            <a:endParaRPr lang="tr-TR" sz="1600" b="1" dirty="0" smtClean="0">
              <a:latin typeface="Garamond" panose="02020404030301010803" pitchFamily="18" charset="0"/>
            </a:endParaRPr>
          </a:p>
          <a:p>
            <a:r>
              <a:rPr lang="tr-TR" sz="1600" b="1" dirty="0" smtClean="0">
                <a:latin typeface="Garamond" panose="02020404030301010803" pitchFamily="18" charset="0"/>
              </a:rPr>
              <a:t>Bronchoscopy(bronkoskopi): </a:t>
            </a:r>
            <a:r>
              <a:rPr lang="tr-TR" sz="1600" dirty="0" smtClean="0">
                <a:latin typeface="Garamond" panose="02020404030301010803" pitchFamily="18" charset="0"/>
              </a:rPr>
              <a:t>Bronkoskop ile solunum yollarının içini tanı amacıyla inceleme tekniği.</a:t>
            </a:r>
          </a:p>
          <a:p>
            <a:pPr marL="0" indent="0">
              <a:buNone/>
            </a:pPr>
            <a:endParaRPr lang="tr-TR" sz="1600" b="1" dirty="0" smtClean="0">
              <a:latin typeface="Garamond" panose="02020404030301010803" pitchFamily="18" charset="0"/>
            </a:endParaRPr>
          </a:p>
          <a:p>
            <a:r>
              <a:rPr lang="tr-TR" sz="1600" b="1" dirty="0" smtClean="0">
                <a:latin typeface="Garamond" panose="02020404030301010803" pitchFamily="18" charset="0"/>
              </a:rPr>
              <a:t>Laryngoscopy(laringoskopi): </a:t>
            </a:r>
            <a:r>
              <a:rPr lang="tr-TR" sz="1600" dirty="0" smtClean="0">
                <a:latin typeface="Garamond" panose="02020404030301010803" pitchFamily="18" charset="0"/>
              </a:rPr>
              <a:t>Larinksin laringoskopi ile incelenmesi</a:t>
            </a:r>
            <a:endParaRPr lang="tr-TR" sz="1600" dirty="0">
              <a:latin typeface="Garamond" panose="02020404030301010803" pitchFamily="18" charset="0"/>
            </a:endParaRPr>
          </a:p>
        </p:txBody>
      </p:sp>
      <p:pic>
        <p:nvPicPr>
          <p:cNvPr id="3074" name="Picture 2" descr="https://corluvatan.com/corlu/corlu_vatan_hastane_11095_corlu-vatan-hastane-saglik-bronkosk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0941" y="2963560"/>
            <a:ext cx="7146694" cy="2531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77866" y="2594228"/>
            <a:ext cx="559769" cy="369332"/>
          </a:xfrm>
          <a:prstGeom prst="rect">
            <a:avLst/>
          </a:prstGeom>
          <a:noFill/>
        </p:spPr>
        <p:txBody>
          <a:bodyPr wrap="none" rtlCol="0">
            <a:spAutoFit/>
          </a:bodyPr>
          <a:lstStyle/>
          <a:p>
            <a:r>
              <a:rPr lang="tr-TR" dirty="0" smtClean="0">
                <a:solidFill>
                  <a:srgbClr val="FFC000"/>
                </a:solidFill>
              </a:rPr>
              <a:t>(60)</a:t>
            </a:r>
            <a:endParaRPr lang="tr-TR" dirty="0">
              <a:solidFill>
                <a:srgbClr val="FFC000"/>
              </a:solidFill>
            </a:endParaRPr>
          </a:p>
        </p:txBody>
      </p:sp>
    </p:spTree>
    <p:extLst>
      <p:ext uri="{BB962C8B-B14F-4D97-AF65-F5344CB8AC3E}">
        <p14:creationId xmlns:p14="http://schemas.microsoft.com/office/powerpoint/2010/main" val="1186403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837" y="511981"/>
            <a:ext cx="11383848" cy="3197134"/>
          </a:xfrm>
        </p:spPr>
        <p:txBody>
          <a:bodyPr>
            <a:normAutofit/>
          </a:bodyPr>
          <a:lstStyle/>
          <a:p>
            <a:r>
              <a:rPr lang="tr-TR" sz="1600" b="1" dirty="0" smtClean="0">
                <a:latin typeface="Garamond" panose="02020404030301010803" pitchFamily="18" charset="0"/>
              </a:rPr>
              <a:t>Tracheoscope(trakeoskop): </a:t>
            </a:r>
            <a:r>
              <a:rPr lang="tr-TR" sz="1600" dirty="0" smtClean="0">
                <a:latin typeface="Garamond" panose="02020404030301010803" pitchFamily="18" charset="0"/>
              </a:rPr>
              <a:t>Soluk borusunun (trachea) içini muayene etmek için kullanılan alet.</a:t>
            </a:r>
          </a:p>
          <a:p>
            <a:endParaRPr lang="tr-TR" sz="1600" dirty="0" smtClean="0">
              <a:latin typeface="Garamond" panose="02020404030301010803" pitchFamily="18" charset="0"/>
            </a:endParaRPr>
          </a:p>
          <a:p>
            <a:endParaRPr lang="tr-TR" sz="1600" b="1" dirty="0" smtClean="0">
              <a:latin typeface="Garamond" panose="02020404030301010803" pitchFamily="18" charset="0"/>
            </a:endParaRPr>
          </a:p>
          <a:p>
            <a:endParaRPr lang="tr-TR" sz="1600" b="1" dirty="0">
              <a:latin typeface="Garamond" panose="02020404030301010803" pitchFamily="18" charset="0"/>
            </a:endParaRPr>
          </a:p>
          <a:p>
            <a:r>
              <a:rPr lang="tr-TR" sz="1600" b="1" dirty="0" smtClean="0">
                <a:latin typeface="Garamond" panose="02020404030301010803" pitchFamily="18" charset="0"/>
              </a:rPr>
              <a:t>Tracheoscopy(trakeoskopi):</a:t>
            </a:r>
            <a:r>
              <a:rPr lang="tr-TR" sz="1600" dirty="0" smtClean="0">
                <a:latin typeface="Garamond" panose="02020404030301010803" pitchFamily="18" charset="0"/>
              </a:rPr>
              <a:t> Soluk borusunun (trachea) içinin, Trakeoskop (tracheoscope) aracılığı ile gözle muayenesi. </a:t>
            </a:r>
          </a:p>
          <a:p>
            <a:endParaRPr lang="tr-TR" sz="1600" dirty="0" smtClean="0">
              <a:latin typeface="Garamond" panose="02020404030301010803" pitchFamily="18" charset="0"/>
            </a:endParaRPr>
          </a:p>
          <a:p>
            <a:endParaRPr lang="tr-TR" sz="1600" b="1" dirty="0" smtClean="0">
              <a:latin typeface="Garamond" panose="02020404030301010803" pitchFamily="18" charset="0"/>
            </a:endParaRPr>
          </a:p>
          <a:p>
            <a:endParaRPr lang="tr-TR" sz="1600" b="1" dirty="0">
              <a:latin typeface="Garamond" panose="02020404030301010803" pitchFamily="18" charset="0"/>
            </a:endParaRPr>
          </a:p>
          <a:p>
            <a:r>
              <a:rPr lang="tr-TR" sz="1600" b="1" dirty="0" smtClean="0">
                <a:latin typeface="Garamond" panose="02020404030301010803" pitchFamily="18" charset="0"/>
              </a:rPr>
              <a:t>Thoracentesis(torasentez): </a:t>
            </a:r>
            <a:r>
              <a:rPr lang="tr-TR" sz="1600" dirty="0" smtClean="0">
                <a:latin typeface="Garamond" panose="02020404030301010803" pitchFamily="18" charset="0"/>
              </a:rPr>
              <a:t>Tanı ya da tedavi amacıyla göğüs duvarından özel iğne ile plevra boşluğuna girilerek sıvı çekme.</a:t>
            </a:r>
            <a:endParaRPr lang="tr-TR" sz="1600" dirty="0">
              <a:latin typeface="Garamond" panose="02020404030301010803" pitchFamily="18" charset="0"/>
            </a:endParaRPr>
          </a:p>
        </p:txBody>
      </p:sp>
      <p:pic>
        <p:nvPicPr>
          <p:cNvPr id="2050" name="Picture 2" descr="https://akciger.info/wp-content/uploads/akcigerden-su-alinmas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983" y="3987363"/>
            <a:ext cx="8345509" cy="26324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367492" y="3987363"/>
            <a:ext cx="559769" cy="369332"/>
          </a:xfrm>
          <a:prstGeom prst="rect">
            <a:avLst/>
          </a:prstGeom>
          <a:noFill/>
        </p:spPr>
        <p:txBody>
          <a:bodyPr wrap="none" rtlCol="0">
            <a:spAutoFit/>
          </a:bodyPr>
          <a:lstStyle/>
          <a:p>
            <a:r>
              <a:rPr lang="tr-TR" dirty="0" smtClean="0">
                <a:solidFill>
                  <a:srgbClr val="FFC000"/>
                </a:solidFill>
              </a:rPr>
              <a:t>(43)</a:t>
            </a:r>
            <a:endParaRPr lang="tr-TR" dirty="0">
              <a:solidFill>
                <a:srgbClr val="FFC000"/>
              </a:solidFill>
            </a:endParaRPr>
          </a:p>
        </p:txBody>
      </p:sp>
    </p:spTree>
    <p:extLst>
      <p:ext uri="{BB962C8B-B14F-4D97-AF65-F5344CB8AC3E}">
        <p14:creationId xmlns:p14="http://schemas.microsoft.com/office/powerpoint/2010/main" val="3769937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Autofit/>
          </a:bodyPr>
          <a:lstStyle/>
          <a:p>
            <a:pPr algn="ctr"/>
            <a:r>
              <a:rPr lang="tr-TR" sz="9600" b="1" dirty="0" smtClean="0">
                <a:solidFill>
                  <a:srgbClr val="FF0000"/>
                </a:solidFill>
              </a:rPr>
              <a:t>VAKALAR</a:t>
            </a:r>
            <a:endParaRPr lang="tr-TR" sz="9600" b="1" dirty="0">
              <a:solidFill>
                <a:srgbClr val="FF0000"/>
              </a:solidFill>
            </a:endParaRPr>
          </a:p>
        </p:txBody>
      </p:sp>
      <p:sp>
        <p:nvSpPr>
          <p:cNvPr id="3" name="Content Placeholder 2"/>
          <p:cNvSpPr>
            <a:spLocks noGrp="1"/>
          </p:cNvSpPr>
          <p:nvPr>
            <p:ph idx="1"/>
          </p:nvPr>
        </p:nvSpPr>
        <p:spPr>
          <a:xfrm>
            <a:off x="838200" y="2186234"/>
            <a:ext cx="10515600" cy="4351338"/>
          </a:xfrm>
        </p:spPr>
        <p:txBody>
          <a:bodyPr>
            <a:normAutofit/>
          </a:bodyPr>
          <a:lstStyle/>
          <a:p>
            <a:pPr>
              <a:buFont typeface="Wingdings" panose="05000000000000000000" pitchFamily="2" charset="2"/>
              <a:buChar char="Ø"/>
            </a:pPr>
            <a:r>
              <a:rPr lang="tr-TR" sz="1800" b="1" dirty="0" smtClean="0">
                <a:latin typeface="Garamond" panose="02020404030301010803" pitchFamily="18" charset="0"/>
              </a:rPr>
              <a:t>Pneumonia(Pnömoni): </a:t>
            </a:r>
            <a:r>
              <a:rPr lang="tr-TR" sz="1800" dirty="0" smtClean="0">
                <a:latin typeface="Garamond" panose="02020404030301010803" pitchFamily="18" charset="0"/>
              </a:rPr>
              <a:t>Akciğer </a:t>
            </a:r>
            <a:r>
              <a:rPr lang="tr-TR" sz="1800" dirty="0" smtClean="0">
                <a:solidFill>
                  <a:srgbClr val="FF0000"/>
                </a:solidFill>
                <a:latin typeface="Garamond" panose="02020404030301010803" pitchFamily="18" charset="0"/>
              </a:rPr>
              <a:t>parankim dokusunun </a:t>
            </a:r>
            <a:r>
              <a:rPr lang="tr-TR" sz="1800" dirty="0" smtClean="0">
                <a:latin typeface="Garamond" panose="02020404030301010803" pitchFamily="18" charset="0"/>
              </a:rPr>
              <a:t>enflamasyonu.</a:t>
            </a:r>
          </a:p>
          <a:p>
            <a:pPr>
              <a:buFont typeface="Wingdings" panose="05000000000000000000" pitchFamily="2" charset="2"/>
              <a:buChar char="§"/>
            </a:pPr>
            <a:endParaRPr lang="tr-TR" sz="1800" dirty="0" smtClean="0">
              <a:latin typeface="Garamond" panose="02020404030301010803" pitchFamily="18" charset="0"/>
            </a:endParaRPr>
          </a:p>
          <a:p>
            <a:pPr>
              <a:buFont typeface="Wingdings" panose="05000000000000000000" pitchFamily="2" charset="2"/>
              <a:buChar char="§"/>
            </a:pPr>
            <a:endParaRPr lang="tr-TR" sz="1800" u="sng" dirty="0" smtClean="0">
              <a:latin typeface="Garamond" panose="02020404030301010803" pitchFamily="18" charset="0"/>
            </a:endParaRPr>
          </a:p>
          <a:p>
            <a:pPr>
              <a:buFont typeface="Wingdings" panose="05000000000000000000" pitchFamily="2" charset="2"/>
              <a:buChar char="§"/>
            </a:pPr>
            <a:r>
              <a:rPr lang="tr-TR" sz="1800" u="sng" dirty="0" smtClean="0">
                <a:latin typeface="Garamond" panose="02020404030301010803" pitchFamily="18" charset="0"/>
              </a:rPr>
              <a:t>Parankim Doku: </a:t>
            </a:r>
            <a:r>
              <a:rPr lang="tr-TR" sz="1800" dirty="0" smtClean="0">
                <a:latin typeface="Garamond" panose="02020404030301010803" pitchFamily="18" charset="0"/>
              </a:rPr>
              <a:t>Bir organ ya da bezin işlev gören dokusu.</a:t>
            </a:r>
            <a:endParaRPr lang="tr-TR" sz="1800" dirty="0">
              <a:latin typeface="Garamond" panose="02020404030301010803" pitchFamily="18" charset="0"/>
            </a:endParaRPr>
          </a:p>
          <a:p>
            <a:pPr>
              <a:buFont typeface="Wingdings" panose="05000000000000000000" pitchFamily="2" charset="2"/>
              <a:buChar char="Ø"/>
            </a:pPr>
            <a:endParaRPr lang="tr-TR" sz="1800" dirty="0" smtClean="0">
              <a:latin typeface="Garamond" panose="02020404030301010803" pitchFamily="18" charset="0"/>
            </a:endParaRPr>
          </a:p>
          <a:p>
            <a:pPr>
              <a:buFont typeface="Wingdings" panose="05000000000000000000" pitchFamily="2" charset="2"/>
              <a:buChar char="Ø"/>
            </a:pPr>
            <a:endParaRPr lang="tr-TR" sz="1800" b="1" dirty="0" smtClean="0">
              <a:latin typeface="Garamond" panose="02020404030301010803" pitchFamily="18" charset="0"/>
            </a:endParaRPr>
          </a:p>
          <a:p>
            <a:pPr>
              <a:buFont typeface="Wingdings" panose="05000000000000000000" pitchFamily="2" charset="2"/>
              <a:buChar char="Ø"/>
            </a:pPr>
            <a:r>
              <a:rPr lang="tr-TR" sz="1800" b="1" dirty="0" smtClean="0">
                <a:latin typeface="Garamond" panose="02020404030301010803" pitchFamily="18" charset="0"/>
              </a:rPr>
              <a:t>Hemothorax(Hemotoraks): </a:t>
            </a:r>
            <a:r>
              <a:rPr lang="tr-TR" sz="1800" dirty="0" smtClean="0">
                <a:latin typeface="Garamond" panose="02020404030301010803" pitchFamily="18" charset="0"/>
              </a:rPr>
              <a:t>Plevral boşluğa kan toplanması.</a:t>
            </a:r>
            <a:endParaRPr lang="tr-TR" sz="1800" dirty="0">
              <a:latin typeface="Garamond" panose="02020404030301010803" pitchFamily="18" charset="0"/>
            </a:endParaRPr>
          </a:p>
        </p:txBody>
      </p:sp>
    </p:spTree>
    <p:extLst>
      <p:ext uri="{BB962C8B-B14F-4D97-AF65-F5344CB8AC3E}">
        <p14:creationId xmlns:p14="http://schemas.microsoft.com/office/powerpoint/2010/main" val="3026978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074" y="0"/>
            <a:ext cx="10515600" cy="1325563"/>
          </a:xfrm>
        </p:spPr>
        <p:txBody>
          <a:bodyPr>
            <a:normAutofit/>
          </a:bodyPr>
          <a:lstStyle/>
          <a:p>
            <a:pPr algn="ctr"/>
            <a:r>
              <a:rPr lang="tr-TR" sz="6000" b="1" dirty="0" smtClean="0">
                <a:solidFill>
                  <a:srgbClr val="FF0000"/>
                </a:solidFill>
                <a:latin typeface="Garamond" panose="02020404030301010803" pitchFamily="18" charset="0"/>
              </a:rPr>
              <a:t>Pneumonia(Pnömoni)</a:t>
            </a:r>
            <a:endParaRPr lang="tr-TR" sz="6000" b="1" dirty="0">
              <a:solidFill>
                <a:srgbClr val="FF0000"/>
              </a:solidFill>
              <a:latin typeface="Garamond" panose="02020404030301010803" pitchFamily="18" charset="0"/>
            </a:endParaRPr>
          </a:p>
        </p:txBody>
      </p:sp>
      <p:sp>
        <p:nvSpPr>
          <p:cNvPr id="3" name="Content Placeholder 2"/>
          <p:cNvSpPr>
            <a:spLocks noGrp="1"/>
          </p:cNvSpPr>
          <p:nvPr>
            <p:ph idx="1"/>
          </p:nvPr>
        </p:nvSpPr>
        <p:spPr>
          <a:xfrm>
            <a:off x="321972" y="1287888"/>
            <a:ext cx="5344732" cy="5164428"/>
          </a:xfrm>
        </p:spPr>
        <p:txBody>
          <a:bodyPr>
            <a:normAutofit/>
          </a:bodyPr>
          <a:lstStyle/>
          <a:p>
            <a:pPr marL="0" indent="0">
              <a:buNone/>
            </a:pPr>
            <a:r>
              <a:rPr lang="tr-TR" sz="1600" b="1" dirty="0" smtClean="0">
                <a:latin typeface="Garamond" panose="02020404030301010803" pitchFamily="18" charset="0"/>
              </a:rPr>
              <a:t>   15 </a:t>
            </a:r>
            <a:r>
              <a:rPr lang="tr-TR" sz="1600" b="1" dirty="0">
                <a:latin typeface="Garamond" panose="02020404030301010803" pitchFamily="18" charset="0"/>
              </a:rPr>
              <a:t>yaş 3 aylık erkek </a:t>
            </a:r>
            <a:r>
              <a:rPr lang="tr-TR" sz="1600" b="1" dirty="0" smtClean="0">
                <a:latin typeface="Garamond" panose="02020404030301010803" pitchFamily="18" charset="0"/>
              </a:rPr>
              <a:t>hasta</a:t>
            </a:r>
            <a:endParaRPr lang="tr-TR" sz="1600" dirty="0">
              <a:latin typeface="Garamond" panose="02020404030301010803" pitchFamily="18" charset="0"/>
            </a:endParaRPr>
          </a:p>
          <a:p>
            <a:pPr marL="0" indent="0">
              <a:buNone/>
            </a:pPr>
            <a:r>
              <a:rPr lang="tr-TR" sz="1600" dirty="0">
                <a:latin typeface="Garamond" panose="02020404030301010803" pitchFamily="18" charset="0"/>
              </a:rPr>
              <a:t> </a:t>
            </a:r>
          </a:p>
          <a:p>
            <a:pPr>
              <a:buFont typeface="Wingdings" panose="05000000000000000000" pitchFamily="2" charset="2"/>
              <a:buChar char="v"/>
            </a:pPr>
            <a:r>
              <a:rPr lang="tr-TR" sz="1600" b="1" dirty="0" smtClean="0">
                <a:latin typeface="Garamond" panose="02020404030301010803" pitchFamily="18" charset="0"/>
              </a:rPr>
              <a:t>Symptom/Semptom(Bulgular)</a:t>
            </a:r>
            <a:r>
              <a:rPr lang="tr-TR" sz="1600" dirty="0" smtClean="0">
                <a:latin typeface="Garamond" panose="02020404030301010803" pitchFamily="18" charset="0"/>
              </a:rPr>
              <a:t>:</a:t>
            </a:r>
            <a:endParaRPr lang="tr-TR" sz="1600" dirty="0">
              <a:latin typeface="Garamond" panose="02020404030301010803" pitchFamily="18" charset="0"/>
            </a:endParaRPr>
          </a:p>
          <a:p>
            <a:r>
              <a:rPr lang="tr-TR" sz="1600" dirty="0" smtClean="0">
                <a:latin typeface="Garamond" panose="02020404030301010803" pitchFamily="18" charset="0"/>
              </a:rPr>
              <a:t>Tussive ( Tussif ): Öksürük</a:t>
            </a:r>
          </a:p>
          <a:p>
            <a:r>
              <a:rPr lang="tr-TR" sz="1600" dirty="0" smtClean="0">
                <a:latin typeface="Garamond" panose="02020404030301010803" pitchFamily="18" charset="0"/>
              </a:rPr>
              <a:t>Dyspnea (Dispne): Nefes darlığı </a:t>
            </a:r>
          </a:p>
          <a:p>
            <a:pPr marL="0" indent="0">
              <a:buNone/>
            </a:pPr>
            <a:r>
              <a:rPr lang="tr-TR" sz="1600" dirty="0">
                <a:latin typeface="Garamond" panose="02020404030301010803" pitchFamily="18" charset="0"/>
              </a:rPr>
              <a:t> </a:t>
            </a:r>
          </a:p>
          <a:p>
            <a:pPr>
              <a:buFont typeface="Wingdings" panose="05000000000000000000" pitchFamily="2" charset="2"/>
              <a:buChar char="v"/>
            </a:pPr>
            <a:r>
              <a:rPr lang="tr-TR" sz="1600" b="1" dirty="0">
                <a:latin typeface="Garamond" panose="02020404030301010803" pitchFamily="18" charset="0"/>
              </a:rPr>
              <a:t>Öykü</a:t>
            </a:r>
            <a:endParaRPr lang="tr-TR" sz="1600" dirty="0">
              <a:latin typeface="Garamond" panose="02020404030301010803" pitchFamily="18" charset="0"/>
            </a:endParaRPr>
          </a:p>
          <a:p>
            <a:pPr marL="0" indent="0">
              <a:buNone/>
            </a:pPr>
            <a:r>
              <a:rPr lang="tr-TR" sz="1600" dirty="0">
                <a:latin typeface="Garamond" panose="02020404030301010803" pitchFamily="18" charset="0"/>
              </a:rPr>
              <a:t> </a:t>
            </a:r>
            <a:r>
              <a:rPr lang="tr-TR" sz="1600" dirty="0" smtClean="0">
                <a:latin typeface="Garamond" panose="02020404030301010803" pitchFamily="18" charset="0"/>
              </a:rPr>
              <a:t>15 </a:t>
            </a:r>
            <a:r>
              <a:rPr lang="tr-TR" sz="1600" dirty="0">
                <a:latin typeface="Garamond" panose="02020404030301010803" pitchFamily="18" charset="0"/>
              </a:rPr>
              <a:t>gün önce önce sol </a:t>
            </a:r>
            <a:r>
              <a:rPr lang="tr-TR" sz="1600" dirty="0" smtClean="0">
                <a:latin typeface="Garamond" panose="02020404030301010803" pitchFamily="18" charset="0"/>
              </a:rPr>
              <a:t>ekstremite </a:t>
            </a:r>
            <a:r>
              <a:rPr lang="tr-TR" sz="1600" dirty="0">
                <a:latin typeface="Garamond" panose="02020404030301010803" pitchFamily="18" charset="0"/>
              </a:rPr>
              <a:t>ağrısı ve </a:t>
            </a:r>
            <a:r>
              <a:rPr lang="tr-TR" sz="1600" dirty="0" smtClean="0">
                <a:solidFill>
                  <a:srgbClr val="FF0000"/>
                </a:solidFill>
                <a:latin typeface="Garamond" panose="02020404030301010803" pitchFamily="18" charset="0"/>
              </a:rPr>
              <a:t>abdomen</a:t>
            </a:r>
            <a:r>
              <a:rPr lang="tr-TR" sz="1600" dirty="0" smtClean="0">
                <a:latin typeface="Garamond" panose="02020404030301010803" pitchFamily="18" charset="0"/>
              </a:rPr>
              <a:t>(karın) </a:t>
            </a:r>
            <a:r>
              <a:rPr lang="tr-TR" sz="1600" dirty="0">
                <a:latin typeface="Garamond" panose="02020404030301010803" pitchFamily="18" charset="0"/>
              </a:rPr>
              <a:t>ağrısı başlamış. Bunları takiben </a:t>
            </a:r>
            <a:r>
              <a:rPr lang="tr-TR" sz="1600" dirty="0" smtClean="0">
                <a:solidFill>
                  <a:srgbClr val="FF0000"/>
                </a:solidFill>
                <a:latin typeface="Garamond" panose="02020404030301010803" pitchFamily="18" charset="0"/>
              </a:rPr>
              <a:t>thorax</a:t>
            </a:r>
            <a:r>
              <a:rPr lang="tr-TR" sz="1600" dirty="0" smtClean="0">
                <a:latin typeface="Garamond" panose="02020404030301010803" pitchFamily="18" charset="0"/>
              </a:rPr>
              <a:t>/toraks(Göğüs) </a:t>
            </a:r>
            <a:r>
              <a:rPr lang="tr-TR" sz="1600" dirty="0">
                <a:latin typeface="Garamond" panose="02020404030301010803" pitchFamily="18" charset="0"/>
              </a:rPr>
              <a:t>ağrısı ve son 2-3 gündür de </a:t>
            </a:r>
            <a:r>
              <a:rPr lang="tr-TR" sz="1600" dirty="0" smtClean="0">
                <a:solidFill>
                  <a:srgbClr val="FF0000"/>
                </a:solidFill>
                <a:latin typeface="Garamond" panose="02020404030301010803" pitchFamily="18" charset="0"/>
              </a:rPr>
              <a:t>dyspnea</a:t>
            </a:r>
            <a:r>
              <a:rPr lang="tr-TR" sz="1600" dirty="0" smtClean="0">
                <a:latin typeface="Garamond" panose="02020404030301010803" pitchFamily="18" charset="0"/>
              </a:rPr>
              <a:t>/dispne(Nefes darlığı) </a:t>
            </a:r>
            <a:r>
              <a:rPr lang="tr-TR" sz="1600" dirty="0">
                <a:latin typeface="Garamond" panose="02020404030301010803" pitchFamily="18" charset="0"/>
              </a:rPr>
              <a:t>şikayeti olmuş. Var olan </a:t>
            </a:r>
            <a:r>
              <a:rPr lang="tr-TR" sz="1600" dirty="0" smtClean="0">
                <a:solidFill>
                  <a:srgbClr val="FF0000"/>
                </a:solidFill>
                <a:latin typeface="Garamond" panose="02020404030301010803" pitchFamily="18" charset="0"/>
              </a:rPr>
              <a:t>tussive/</a:t>
            </a:r>
            <a:r>
              <a:rPr lang="tr-TR" sz="1600" dirty="0" smtClean="0">
                <a:latin typeface="Garamond" panose="02020404030301010803" pitchFamily="18" charset="0"/>
              </a:rPr>
              <a:t>tussif(Öksürük) de </a:t>
            </a:r>
            <a:r>
              <a:rPr lang="tr-TR" sz="1600" dirty="0">
                <a:latin typeface="Garamond" panose="02020404030301010803" pitchFamily="18" charset="0"/>
              </a:rPr>
              <a:t>giderek artmış.</a:t>
            </a:r>
          </a:p>
          <a:p>
            <a:pPr marL="0" indent="0">
              <a:buNone/>
            </a:pPr>
            <a:r>
              <a:rPr lang="tr-TR" sz="1600" dirty="0">
                <a:latin typeface="Garamond" panose="02020404030301010803" pitchFamily="18" charset="0"/>
              </a:rPr>
              <a:t> </a:t>
            </a:r>
            <a:r>
              <a:rPr lang="tr-TR" sz="1600" dirty="0" smtClean="0">
                <a:latin typeface="Garamond" panose="02020404030301010803" pitchFamily="18" charset="0"/>
              </a:rPr>
              <a:t>Hasta bu </a:t>
            </a:r>
            <a:r>
              <a:rPr lang="tr-TR" sz="1600" dirty="0">
                <a:latin typeface="Garamond" panose="02020404030301010803" pitchFamily="18" charset="0"/>
              </a:rPr>
              <a:t>şikayetlerle Karamürsel Devlet Hastanesi’ne başvurmuş.(5 Aralık 2011) Çekilen </a:t>
            </a:r>
            <a:r>
              <a:rPr lang="tr-TR" sz="1600" dirty="0" smtClean="0">
                <a:solidFill>
                  <a:srgbClr val="FF0000"/>
                </a:solidFill>
                <a:latin typeface="Garamond" panose="02020404030301010803" pitchFamily="18" charset="0"/>
              </a:rPr>
              <a:t>P-A </a:t>
            </a:r>
            <a:r>
              <a:rPr lang="tr-TR" sz="1600" dirty="0">
                <a:solidFill>
                  <a:srgbClr val="FF0000"/>
                </a:solidFill>
                <a:latin typeface="Garamond" panose="02020404030301010803" pitchFamily="18" charset="0"/>
              </a:rPr>
              <a:t>AC grafisinde</a:t>
            </a:r>
            <a:r>
              <a:rPr lang="tr-TR" sz="1600" dirty="0">
                <a:latin typeface="Garamond" panose="02020404030301010803" pitchFamily="18" charset="0"/>
              </a:rPr>
              <a:t> </a:t>
            </a:r>
            <a:r>
              <a:rPr lang="tr-TR" sz="1600" dirty="0" smtClean="0">
                <a:latin typeface="Garamond" panose="02020404030301010803" pitchFamily="18" charset="0"/>
              </a:rPr>
              <a:t>(Ön-Arka Akciğere Grafisi) sol </a:t>
            </a:r>
            <a:r>
              <a:rPr lang="tr-TR" sz="1600" dirty="0" smtClean="0">
                <a:solidFill>
                  <a:srgbClr val="FF0000"/>
                </a:solidFill>
                <a:latin typeface="Garamond" panose="02020404030301010803" pitchFamily="18" charset="0"/>
              </a:rPr>
              <a:t>AC </a:t>
            </a:r>
            <a:r>
              <a:rPr lang="tr-TR" sz="1600" dirty="0" smtClean="0">
                <a:latin typeface="Garamond" panose="02020404030301010803" pitchFamily="18" charset="0"/>
              </a:rPr>
              <a:t>(Akciğer)’de </a:t>
            </a:r>
            <a:r>
              <a:rPr lang="tr-TR" sz="1600" dirty="0" smtClean="0">
                <a:solidFill>
                  <a:srgbClr val="FF0000"/>
                </a:solidFill>
                <a:latin typeface="Garamond" panose="02020404030301010803" pitchFamily="18" charset="0"/>
              </a:rPr>
              <a:t>hypoventilation/</a:t>
            </a:r>
            <a:r>
              <a:rPr lang="tr-TR" sz="1600" dirty="0" smtClean="0">
                <a:latin typeface="Garamond" panose="02020404030301010803" pitchFamily="18" charset="0"/>
              </a:rPr>
              <a:t>hipoventilasyon(Solunum hız ve derinliğinin azalması) </a:t>
            </a:r>
            <a:r>
              <a:rPr lang="tr-TR" sz="1600" dirty="0">
                <a:latin typeface="Garamond" panose="02020404030301010803" pitchFamily="18" charset="0"/>
              </a:rPr>
              <a:t>görülmesi üzerine hastaya </a:t>
            </a:r>
            <a:r>
              <a:rPr lang="tr-TR" sz="1600" dirty="0" smtClean="0">
                <a:solidFill>
                  <a:srgbClr val="FF0000"/>
                </a:solidFill>
                <a:latin typeface="Garamond" panose="02020404030301010803" pitchFamily="18" charset="0"/>
              </a:rPr>
              <a:t>Clarithromycin</a:t>
            </a:r>
            <a:r>
              <a:rPr lang="tr-TR" sz="1600" dirty="0" smtClean="0">
                <a:latin typeface="Garamond" panose="02020404030301010803" pitchFamily="18" charset="0"/>
              </a:rPr>
              <a:t>/Klaritromisin</a:t>
            </a:r>
            <a:r>
              <a:rPr lang="tr-TR" sz="1600" dirty="0">
                <a:latin typeface="Garamond" panose="02020404030301010803" pitchFamily="18" charset="0"/>
              </a:rPr>
              <a:t> </a:t>
            </a:r>
            <a:r>
              <a:rPr lang="tr-TR" sz="1600" dirty="0" smtClean="0">
                <a:latin typeface="Garamond" panose="02020404030301010803" pitchFamily="18" charset="0"/>
              </a:rPr>
              <a:t>(Solunum yolu enfeksiyonlarında kullanılabilen bir antibiyotik) </a:t>
            </a:r>
            <a:r>
              <a:rPr lang="tr-TR" sz="1600" dirty="0">
                <a:latin typeface="Garamond" panose="02020404030301010803" pitchFamily="18" charset="0"/>
              </a:rPr>
              <a:t>tedavisi başlanmış. </a:t>
            </a:r>
          </a:p>
          <a:p>
            <a:endParaRPr lang="tr-TR" sz="16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043" y="1574778"/>
            <a:ext cx="5099511" cy="486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163650" y="5988676"/>
            <a:ext cx="978795" cy="230832"/>
          </a:xfrm>
          <a:prstGeom prst="rect">
            <a:avLst/>
          </a:prstGeom>
          <a:noFill/>
        </p:spPr>
        <p:txBody>
          <a:bodyPr wrap="square" rtlCol="0">
            <a:spAutoFit/>
          </a:bodyPr>
          <a:lstStyle/>
          <a:p>
            <a:r>
              <a:rPr lang="tr-TR" sz="900" dirty="0" smtClean="0">
                <a:solidFill>
                  <a:srgbClr val="FFC000"/>
                </a:solidFill>
              </a:rPr>
              <a:t>(64)</a:t>
            </a:r>
            <a:endParaRPr lang="tr-TR" sz="900" dirty="0">
              <a:solidFill>
                <a:srgbClr val="FFC000"/>
              </a:solidFill>
            </a:endParaRPr>
          </a:p>
        </p:txBody>
      </p:sp>
    </p:spTree>
    <p:extLst>
      <p:ext uri="{BB962C8B-B14F-4D97-AF65-F5344CB8AC3E}">
        <p14:creationId xmlns:p14="http://schemas.microsoft.com/office/powerpoint/2010/main" val="345634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561" y="592428"/>
            <a:ext cx="5549721" cy="5666704"/>
          </a:xfrm>
        </p:spPr>
        <p:txBody>
          <a:bodyPr>
            <a:normAutofit/>
          </a:bodyPr>
          <a:lstStyle/>
          <a:p>
            <a:pPr marL="0" indent="0">
              <a:buNone/>
            </a:pPr>
            <a:r>
              <a:rPr lang="tr-TR" sz="1600" dirty="0" smtClean="0">
                <a:latin typeface="Garamond" panose="02020404030301010803" pitchFamily="18" charset="0"/>
              </a:rPr>
              <a:t>    3 </a:t>
            </a:r>
            <a:r>
              <a:rPr lang="tr-TR" sz="1600" dirty="0">
                <a:latin typeface="Garamond" panose="02020404030301010803" pitchFamily="18" charset="0"/>
              </a:rPr>
              <a:t>gün sonraki kontrolde radyolojik bulgularda gerileme olmayınca hastaya yüzeyel </a:t>
            </a:r>
            <a:r>
              <a:rPr lang="tr-TR" sz="1600" dirty="0" smtClean="0">
                <a:solidFill>
                  <a:srgbClr val="FF0000"/>
                </a:solidFill>
                <a:latin typeface="Garamond" panose="02020404030301010803" pitchFamily="18" charset="0"/>
              </a:rPr>
              <a:t>USG</a:t>
            </a:r>
            <a:r>
              <a:rPr lang="tr-TR" sz="1600" dirty="0" smtClean="0">
                <a:latin typeface="Garamond" panose="02020404030301010803" pitchFamily="18" charset="0"/>
              </a:rPr>
              <a:t>(UltraSonoGrafi) </a:t>
            </a:r>
            <a:r>
              <a:rPr lang="tr-TR" sz="1600" dirty="0">
                <a:latin typeface="Garamond" panose="02020404030301010803" pitchFamily="18" charset="0"/>
              </a:rPr>
              <a:t>çekilmiş.’’Sol </a:t>
            </a:r>
            <a:r>
              <a:rPr lang="tr-TR" sz="1600" dirty="0" smtClean="0">
                <a:solidFill>
                  <a:srgbClr val="FF0000"/>
                </a:solidFill>
                <a:latin typeface="Garamond" panose="02020404030301010803" pitchFamily="18" charset="0"/>
              </a:rPr>
              <a:t>hemithorax/</a:t>
            </a:r>
            <a:r>
              <a:rPr lang="tr-TR" sz="1600" dirty="0" smtClean="0">
                <a:latin typeface="Garamond" panose="02020404030301010803" pitchFamily="18" charset="0"/>
              </a:rPr>
              <a:t>hemitoraks(Göğüs boşluğunun sol yarısı)’da </a:t>
            </a:r>
            <a:r>
              <a:rPr lang="tr-TR" sz="1600" dirty="0">
                <a:solidFill>
                  <a:srgbClr val="FF0000"/>
                </a:solidFill>
                <a:latin typeface="Garamond" panose="02020404030301010803" pitchFamily="18" charset="0"/>
              </a:rPr>
              <a:t>minimal </a:t>
            </a:r>
            <a:r>
              <a:rPr lang="tr-TR" sz="1600" dirty="0" smtClean="0">
                <a:solidFill>
                  <a:srgbClr val="FF0000"/>
                </a:solidFill>
                <a:latin typeface="Garamond" panose="02020404030301010803" pitchFamily="18" charset="0"/>
              </a:rPr>
              <a:t>pleural effusion</a:t>
            </a:r>
            <a:r>
              <a:rPr lang="tr-TR" sz="1600" dirty="0" smtClean="0">
                <a:latin typeface="Garamond" panose="02020404030301010803" pitchFamily="18" charset="0"/>
              </a:rPr>
              <a:t>/minimal plevral efüzyon(Plevra zarında az miktarda ödem bulunması)’’ </a:t>
            </a:r>
            <a:r>
              <a:rPr lang="tr-TR" sz="1600" dirty="0">
                <a:latin typeface="Garamond" panose="02020404030301010803" pitchFamily="18" charset="0"/>
              </a:rPr>
              <a:t>saptanmış</a:t>
            </a:r>
            <a:r>
              <a:rPr lang="tr-TR" sz="1600" dirty="0" smtClean="0">
                <a:latin typeface="Garamond" panose="02020404030301010803" pitchFamily="18" charset="0"/>
              </a:rPr>
              <a:t>.</a:t>
            </a:r>
            <a:endParaRPr lang="tr-TR" sz="1600" dirty="0">
              <a:latin typeface="Garamond" panose="02020404030301010803" pitchFamily="18" charset="0"/>
            </a:endParaRPr>
          </a:p>
          <a:p>
            <a:endParaRPr lang="tr-TR" sz="1600" dirty="0">
              <a:latin typeface="Garamond" panose="02020404030301010803" pitchFamily="18" charset="0"/>
            </a:endParaRPr>
          </a:p>
          <a:p>
            <a:pPr marL="0" indent="0">
              <a:buNone/>
            </a:pPr>
            <a:r>
              <a:rPr lang="tr-TR" sz="1600" dirty="0" smtClean="0">
                <a:latin typeface="Garamond" panose="02020404030301010803" pitchFamily="18" charset="0"/>
              </a:rPr>
              <a:t>    8 </a:t>
            </a:r>
            <a:r>
              <a:rPr lang="tr-TR" sz="1600" dirty="0">
                <a:latin typeface="Garamond" panose="02020404030301010803" pitchFamily="18" charset="0"/>
              </a:rPr>
              <a:t>Aralık 2011’de hasta Derince EAH’ne sevkedilmiş. Önce Göğüs Cerrahisi servisine yatırılan hastanın çekilen</a:t>
            </a:r>
            <a:r>
              <a:rPr lang="tr-TR" sz="1600" dirty="0">
                <a:solidFill>
                  <a:srgbClr val="FF0000"/>
                </a:solidFill>
                <a:latin typeface="Garamond" panose="02020404030301010803" pitchFamily="18" charset="0"/>
              </a:rPr>
              <a:t> thorax </a:t>
            </a:r>
            <a:r>
              <a:rPr lang="tr-TR" sz="1600" dirty="0" smtClean="0">
                <a:solidFill>
                  <a:srgbClr val="FF0000"/>
                </a:solidFill>
                <a:latin typeface="Garamond" panose="02020404030301010803" pitchFamily="18" charset="0"/>
              </a:rPr>
              <a:t>BT</a:t>
            </a:r>
            <a:r>
              <a:rPr lang="tr-TR" sz="1600" dirty="0" smtClean="0">
                <a:latin typeface="Garamond" panose="02020404030301010803" pitchFamily="18" charset="0"/>
              </a:rPr>
              <a:t>/toraks BT(Göğüs boşluğu tomografisi)’nde ’’en </a:t>
            </a:r>
            <a:r>
              <a:rPr lang="tr-TR" sz="1600" dirty="0">
                <a:latin typeface="Garamond" panose="02020404030301010803" pitchFamily="18" charset="0"/>
              </a:rPr>
              <a:t>kalın yerinde 2cm’ye kadar </a:t>
            </a:r>
            <a:r>
              <a:rPr lang="tr-TR" sz="1600" dirty="0" smtClean="0">
                <a:solidFill>
                  <a:srgbClr val="FF0000"/>
                </a:solidFill>
                <a:latin typeface="Garamond" panose="02020404030301010803" pitchFamily="18" charset="0"/>
              </a:rPr>
              <a:t>hydropneumothorax</a:t>
            </a:r>
            <a:r>
              <a:rPr lang="tr-TR" sz="1600" dirty="0" smtClean="0">
                <a:latin typeface="Garamond" panose="02020404030301010803" pitchFamily="18" charset="0"/>
              </a:rPr>
              <a:t>/hidropnömotoraks(Göğüs boşluğunda hava ve sıvı toplanması)’’ </a:t>
            </a:r>
            <a:r>
              <a:rPr lang="tr-TR" sz="1600" dirty="0">
                <a:latin typeface="Garamond" panose="02020404030301010803" pitchFamily="18" charset="0"/>
              </a:rPr>
              <a:t>rapor edilmiş. </a:t>
            </a:r>
            <a:r>
              <a:rPr lang="tr-TR" sz="1600" dirty="0" smtClean="0">
                <a:solidFill>
                  <a:srgbClr val="FF0000"/>
                </a:solidFill>
                <a:latin typeface="Garamond" panose="02020404030301010803" pitchFamily="18" charset="0"/>
              </a:rPr>
              <a:t>Thoracentesis</a:t>
            </a:r>
            <a:r>
              <a:rPr lang="tr-TR" sz="1600" dirty="0" smtClean="0">
                <a:latin typeface="Garamond" panose="02020404030301010803" pitchFamily="18" charset="0"/>
              </a:rPr>
              <a:t>/Torasentez(Göğüs boşluğunda biriken sıvının bir enjektörle boşaltılması) </a:t>
            </a:r>
            <a:r>
              <a:rPr lang="tr-TR" sz="1600" dirty="0">
                <a:latin typeface="Garamond" panose="02020404030301010803" pitchFamily="18" charset="0"/>
              </a:rPr>
              <a:t>yapılamayacağı düşünülerek </a:t>
            </a:r>
            <a:r>
              <a:rPr lang="tr-TR" sz="1600" dirty="0" smtClean="0">
                <a:latin typeface="Garamond" panose="02020404030301010803" pitchFamily="18" charset="0"/>
              </a:rPr>
              <a:t>çocuk servisine sevkedilmiş.</a:t>
            </a:r>
            <a:endParaRPr lang="tr-TR" sz="1600" dirty="0">
              <a:latin typeface="Garamond" panose="02020404030301010803" pitchFamily="18" charset="0"/>
            </a:endParaRPr>
          </a:p>
          <a:p>
            <a:endParaRPr lang="tr-TR" sz="1600" dirty="0">
              <a:latin typeface="Garamond" panose="02020404030301010803" pitchFamily="18" charset="0"/>
            </a:endParaRPr>
          </a:p>
          <a:p>
            <a:pPr marL="0" indent="0">
              <a:buNone/>
            </a:pPr>
            <a:r>
              <a:rPr lang="tr-TR" sz="1600" dirty="0" smtClean="0">
                <a:latin typeface="Garamond" panose="02020404030301010803" pitchFamily="18" charset="0"/>
              </a:rPr>
              <a:t>    Hastaya </a:t>
            </a:r>
            <a:r>
              <a:rPr lang="tr-TR" sz="1600" dirty="0">
                <a:latin typeface="Garamond" panose="02020404030301010803" pitchFamily="18" charset="0"/>
              </a:rPr>
              <a:t>11-15 Aralık tarihleri arasında </a:t>
            </a:r>
            <a:r>
              <a:rPr lang="tr-TR" sz="1600" dirty="0" smtClean="0">
                <a:solidFill>
                  <a:srgbClr val="FF0000"/>
                </a:solidFill>
                <a:latin typeface="Garamond" panose="02020404030301010803" pitchFamily="18" charset="0"/>
              </a:rPr>
              <a:t>Cefuroxime</a:t>
            </a:r>
            <a:r>
              <a:rPr lang="tr-TR" sz="1600" dirty="0" smtClean="0">
                <a:latin typeface="Garamond" panose="02020404030301010803" pitchFamily="18" charset="0"/>
              </a:rPr>
              <a:t>/Sefuroksim(Genellikle solunum yolu enfeksiyonlarında kullanılan bir antibiyotik) </a:t>
            </a:r>
            <a:r>
              <a:rPr lang="tr-TR" sz="1600" dirty="0">
                <a:latin typeface="Garamond" panose="02020404030301010803" pitchFamily="18" charset="0"/>
              </a:rPr>
              <a:t>ve </a:t>
            </a:r>
            <a:r>
              <a:rPr lang="tr-TR" sz="1600" dirty="0" smtClean="0">
                <a:solidFill>
                  <a:srgbClr val="FF0000"/>
                </a:solidFill>
                <a:latin typeface="Garamond" panose="02020404030301010803" pitchFamily="18" charset="0"/>
              </a:rPr>
              <a:t>Clindamycin</a:t>
            </a:r>
            <a:r>
              <a:rPr lang="tr-TR" sz="1600" dirty="0" smtClean="0">
                <a:latin typeface="Garamond" panose="02020404030301010803" pitchFamily="18" charset="0"/>
              </a:rPr>
              <a:t>/Klindamisin(Solunum yolu enfeksiyonlarında kullanılabilen, bakterilerin toksin üretmesini engelleyerek etkisiz hale getiren bir antibiyotik) </a:t>
            </a:r>
            <a:r>
              <a:rPr lang="tr-TR" sz="1600" dirty="0">
                <a:latin typeface="Garamond" panose="02020404030301010803" pitchFamily="18" charset="0"/>
              </a:rPr>
              <a:t>tedavisi verilmiş. Ancak klinik iyileşmesi yavaş olan ve radyolojik kötüleşmesi olan hasta ileri tetkik ve tedavi amacıyla üniversitemiz hastanesine sevk edilmiş. </a:t>
            </a:r>
          </a:p>
          <a:p>
            <a:endParaRPr lang="tr-TR" dirty="0"/>
          </a:p>
        </p:txBody>
      </p:sp>
      <p:sp>
        <p:nvSpPr>
          <p:cNvPr id="7" name="Rectangle 8"/>
          <p:cNvSpPr>
            <a:spLocks noChangeArrowheads="1"/>
          </p:cNvSpPr>
          <p:nvPr/>
        </p:nvSpPr>
        <p:spPr bwMode="auto">
          <a:xfrm flipV="1">
            <a:off x="10595328" y="-1486928"/>
            <a:ext cx="6640541" cy="5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10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374" y="940158"/>
            <a:ext cx="5278613" cy="49975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61882" y="4744278"/>
            <a:ext cx="370614" cy="230832"/>
          </a:xfrm>
          <a:prstGeom prst="rect">
            <a:avLst/>
          </a:prstGeom>
          <a:noFill/>
        </p:spPr>
        <p:txBody>
          <a:bodyPr wrap="none" rtlCol="0">
            <a:spAutoFit/>
          </a:bodyPr>
          <a:lstStyle/>
          <a:p>
            <a:r>
              <a:rPr lang="tr-TR" sz="900" dirty="0" smtClean="0">
                <a:solidFill>
                  <a:srgbClr val="FFC000"/>
                </a:solidFill>
              </a:rPr>
              <a:t>(65)</a:t>
            </a:r>
            <a:endParaRPr lang="tr-TR" sz="900" dirty="0">
              <a:solidFill>
                <a:srgbClr val="FFC000"/>
              </a:solidFill>
            </a:endParaRPr>
          </a:p>
        </p:txBody>
      </p:sp>
      <p:sp>
        <p:nvSpPr>
          <p:cNvPr id="4" name="TextBox 3"/>
          <p:cNvSpPr txBox="1"/>
          <p:nvPr/>
        </p:nvSpPr>
        <p:spPr>
          <a:xfrm>
            <a:off x="3631096" y="5208104"/>
            <a:ext cx="370614" cy="230832"/>
          </a:xfrm>
          <a:prstGeom prst="rect">
            <a:avLst/>
          </a:prstGeom>
          <a:noFill/>
        </p:spPr>
        <p:txBody>
          <a:bodyPr wrap="none" rtlCol="0">
            <a:spAutoFit/>
          </a:bodyPr>
          <a:lstStyle/>
          <a:p>
            <a:r>
              <a:rPr lang="tr-TR" sz="900" dirty="0" smtClean="0">
                <a:solidFill>
                  <a:srgbClr val="FFC000"/>
                </a:solidFill>
                <a:latin typeface="Garamond" panose="02020404030301010803" pitchFamily="18" charset="0"/>
              </a:rPr>
              <a:t>(66)</a:t>
            </a:r>
            <a:endParaRPr lang="tr-TR" sz="900" dirty="0">
              <a:solidFill>
                <a:srgbClr val="FFC000"/>
              </a:solidFill>
              <a:latin typeface="Garamond" panose="02020404030301010803" pitchFamily="18" charset="0"/>
            </a:endParaRPr>
          </a:p>
        </p:txBody>
      </p:sp>
    </p:spTree>
    <p:extLst>
      <p:ext uri="{BB962C8B-B14F-4D97-AF65-F5344CB8AC3E}">
        <p14:creationId xmlns:p14="http://schemas.microsoft.com/office/powerpoint/2010/main" val="4046685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594" y="408948"/>
            <a:ext cx="8859592" cy="4351338"/>
          </a:xfrm>
        </p:spPr>
        <p:txBody>
          <a:bodyPr>
            <a:noAutofit/>
          </a:bodyPr>
          <a:lstStyle/>
          <a:p>
            <a:pPr>
              <a:buFont typeface="Wingdings" panose="05000000000000000000" pitchFamily="2" charset="2"/>
              <a:buChar char="v"/>
            </a:pPr>
            <a:r>
              <a:rPr lang="tr-TR" sz="1600" b="1" dirty="0">
                <a:latin typeface="Garamond" panose="02020404030301010803" pitchFamily="18" charset="0"/>
              </a:rPr>
              <a:t>Bulgular:</a:t>
            </a:r>
          </a:p>
          <a:p>
            <a:endParaRPr lang="tr-TR" sz="1600" dirty="0">
              <a:latin typeface="Garamond" panose="02020404030301010803" pitchFamily="18" charset="0"/>
            </a:endParaRPr>
          </a:p>
          <a:p>
            <a:r>
              <a:rPr lang="tr-TR" sz="1600" b="1" dirty="0" smtClean="0">
                <a:latin typeface="Garamond" panose="02020404030301010803" pitchFamily="18" charset="0"/>
              </a:rPr>
              <a:t>Ateş</a:t>
            </a:r>
            <a:r>
              <a:rPr lang="tr-TR" sz="1600" b="1" dirty="0">
                <a:latin typeface="Garamond" panose="02020404030301010803" pitchFamily="18" charset="0"/>
              </a:rPr>
              <a:t>: </a:t>
            </a:r>
            <a:r>
              <a:rPr lang="tr-TR" sz="1600" dirty="0">
                <a:latin typeface="Garamond" panose="02020404030301010803" pitchFamily="18" charset="0"/>
              </a:rPr>
              <a:t>36,9°C      </a:t>
            </a:r>
            <a:endParaRPr lang="tr-TR" sz="1600" dirty="0" smtClean="0">
              <a:latin typeface="Garamond" panose="02020404030301010803" pitchFamily="18" charset="0"/>
            </a:endParaRPr>
          </a:p>
          <a:p>
            <a:pPr marL="0" indent="0">
              <a:buNone/>
            </a:pPr>
            <a:r>
              <a:rPr lang="tr-TR" sz="1600" dirty="0" smtClean="0">
                <a:latin typeface="Garamond" panose="02020404030301010803" pitchFamily="18" charset="0"/>
              </a:rPr>
              <a:t>            </a:t>
            </a:r>
          </a:p>
          <a:p>
            <a:r>
              <a:rPr lang="tr-TR" sz="1600" b="1" dirty="0" smtClean="0">
                <a:latin typeface="Garamond" panose="02020404030301010803" pitchFamily="18" charset="0"/>
              </a:rPr>
              <a:t>Nabız:</a:t>
            </a:r>
            <a:r>
              <a:rPr lang="tr-TR" sz="1600" dirty="0" smtClean="0">
                <a:latin typeface="Garamond" panose="02020404030301010803" pitchFamily="18" charset="0"/>
              </a:rPr>
              <a:t> 106/dk</a:t>
            </a:r>
          </a:p>
          <a:p>
            <a:endParaRPr lang="tr-TR" sz="1600" dirty="0" smtClean="0">
              <a:latin typeface="Garamond" panose="02020404030301010803" pitchFamily="18" charset="0"/>
            </a:endParaRPr>
          </a:p>
          <a:p>
            <a:r>
              <a:rPr lang="tr-TR" sz="1600" b="1" dirty="0" smtClean="0">
                <a:latin typeface="Garamond" panose="02020404030301010803" pitchFamily="18" charset="0"/>
              </a:rPr>
              <a:t>TA</a:t>
            </a:r>
            <a:r>
              <a:rPr lang="tr-TR" sz="1600" dirty="0">
                <a:latin typeface="Garamond" panose="02020404030301010803" pitchFamily="18" charset="0"/>
              </a:rPr>
              <a:t>: </a:t>
            </a:r>
            <a:r>
              <a:rPr lang="tr-TR" sz="1600" dirty="0" smtClean="0">
                <a:latin typeface="Garamond" panose="02020404030301010803" pitchFamily="18" charset="0"/>
              </a:rPr>
              <a:t>120/70mmHg</a:t>
            </a:r>
          </a:p>
          <a:p>
            <a:endParaRPr lang="tr-TR" sz="1600" dirty="0" smtClean="0">
              <a:latin typeface="Garamond" panose="02020404030301010803" pitchFamily="18" charset="0"/>
            </a:endParaRPr>
          </a:p>
          <a:p>
            <a:r>
              <a:rPr lang="tr-TR" sz="1600" b="1" dirty="0">
                <a:latin typeface="Garamond" panose="02020404030301010803" pitchFamily="18" charset="0"/>
              </a:rPr>
              <a:t>SS:</a:t>
            </a:r>
            <a:r>
              <a:rPr lang="tr-TR" sz="1600" dirty="0">
                <a:latin typeface="Garamond" panose="02020404030301010803" pitchFamily="18" charset="0"/>
              </a:rPr>
              <a:t> </a:t>
            </a:r>
            <a:r>
              <a:rPr lang="tr-TR" sz="1600" dirty="0" smtClean="0">
                <a:latin typeface="Garamond" panose="02020404030301010803" pitchFamily="18" charset="0"/>
              </a:rPr>
              <a:t>24/dk</a:t>
            </a:r>
          </a:p>
          <a:p>
            <a:endParaRPr lang="tr-TR" sz="1600" dirty="0">
              <a:latin typeface="Garamond" panose="02020404030301010803" pitchFamily="18" charset="0"/>
            </a:endParaRPr>
          </a:p>
          <a:p>
            <a:r>
              <a:rPr lang="tr-TR" sz="1600" b="1" dirty="0" smtClean="0">
                <a:latin typeface="Garamond" panose="02020404030301010803" pitchFamily="18" charset="0"/>
              </a:rPr>
              <a:t>SpO</a:t>
            </a:r>
            <a:r>
              <a:rPr lang="tr-TR" sz="1600" b="1" dirty="0">
                <a:latin typeface="Garamond" panose="02020404030301010803" pitchFamily="18" charset="0"/>
              </a:rPr>
              <a:t>₂ saturasyonu:</a:t>
            </a:r>
            <a:r>
              <a:rPr lang="tr-TR" sz="1600" dirty="0">
                <a:latin typeface="Garamond" panose="02020404030301010803" pitchFamily="18" charset="0"/>
              </a:rPr>
              <a:t> %</a:t>
            </a:r>
            <a:r>
              <a:rPr lang="tr-TR" sz="1600" dirty="0" smtClean="0">
                <a:latin typeface="Garamond" panose="02020404030301010803" pitchFamily="18" charset="0"/>
              </a:rPr>
              <a:t>98</a:t>
            </a:r>
          </a:p>
          <a:p>
            <a:endParaRPr lang="tr-TR" sz="1600" dirty="0">
              <a:latin typeface="Garamond" panose="02020404030301010803" pitchFamily="18" charset="0"/>
            </a:endParaRPr>
          </a:p>
          <a:p>
            <a:r>
              <a:rPr lang="tr-TR" sz="1600" b="1" dirty="0">
                <a:latin typeface="Garamond" panose="02020404030301010803" pitchFamily="18" charset="0"/>
              </a:rPr>
              <a:t>Boy: </a:t>
            </a:r>
            <a:r>
              <a:rPr lang="tr-TR" sz="1600" dirty="0">
                <a:latin typeface="Garamond" panose="02020404030301010803" pitchFamily="18" charset="0"/>
              </a:rPr>
              <a:t>167cm (</a:t>
            </a:r>
            <a:r>
              <a:rPr lang="tr-TR" sz="1600" dirty="0" smtClean="0">
                <a:latin typeface="Garamond" panose="02020404030301010803" pitchFamily="18" charset="0"/>
              </a:rPr>
              <a:t>25-50p)</a:t>
            </a:r>
          </a:p>
          <a:p>
            <a:endParaRPr lang="tr-TR" sz="1600" dirty="0" smtClean="0">
              <a:latin typeface="Garamond" panose="02020404030301010803" pitchFamily="18" charset="0"/>
            </a:endParaRPr>
          </a:p>
          <a:p>
            <a:r>
              <a:rPr lang="tr-TR" sz="1600" b="1" dirty="0" smtClean="0">
                <a:latin typeface="Garamond" panose="02020404030301010803" pitchFamily="18" charset="0"/>
              </a:rPr>
              <a:t>Kg: </a:t>
            </a:r>
            <a:r>
              <a:rPr lang="tr-TR" sz="1600" dirty="0">
                <a:latin typeface="Garamond" panose="02020404030301010803" pitchFamily="18" charset="0"/>
              </a:rPr>
              <a:t>59,7kg (50p</a:t>
            </a:r>
            <a:r>
              <a:rPr lang="tr-TR" sz="1600" dirty="0" smtClean="0">
                <a:latin typeface="Garamond" panose="02020404030301010803" pitchFamily="18" charset="0"/>
              </a:rPr>
              <a:t>)</a:t>
            </a:r>
          </a:p>
          <a:p>
            <a:pPr marL="0" indent="0">
              <a:buNone/>
            </a:pPr>
            <a:endParaRPr lang="tr-TR" sz="1600" dirty="0" smtClean="0">
              <a:latin typeface="Garamond" panose="02020404030301010803" pitchFamily="18" charset="0"/>
            </a:endParaRPr>
          </a:p>
          <a:p>
            <a:r>
              <a:rPr lang="tr-TR" sz="1600" b="1" dirty="0" smtClean="0">
                <a:latin typeface="Garamond" panose="02020404030301010803" pitchFamily="18" charset="0"/>
              </a:rPr>
              <a:t>AFN(Femoral Arter Nabızları): </a:t>
            </a:r>
            <a:r>
              <a:rPr lang="tr-TR" sz="1600" dirty="0">
                <a:latin typeface="Garamond" panose="02020404030301010803" pitchFamily="18" charset="0"/>
              </a:rPr>
              <a:t>+/+</a:t>
            </a:r>
          </a:p>
          <a:p>
            <a:endParaRPr lang="tr-TR" sz="1600" dirty="0"/>
          </a:p>
        </p:txBody>
      </p:sp>
    </p:spTree>
    <p:extLst>
      <p:ext uri="{BB962C8B-B14F-4D97-AF65-F5344CB8AC3E}">
        <p14:creationId xmlns:p14="http://schemas.microsoft.com/office/powerpoint/2010/main" val="1440555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399245"/>
            <a:ext cx="11010363" cy="6220496"/>
          </a:xfrm>
        </p:spPr>
        <p:txBody>
          <a:bodyPr>
            <a:normAutofit lnSpcReduction="10000"/>
          </a:bodyPr>
          <a:lstStyle/>
          <a:p>
            <a:pPr>
              <a:buFont typeface="Wingdings" panose="05000000000000000000" pitchFamily="2" charset="2"/>
              <a:buChar char="v"/>
            </a:pPr>
            <a:r>
              <a:rPr lang="tr-TR" sz="1600" b="1" dirty="0" smtClean="0">
                <a:latin typeface="Garamond" panose="02020404030301010803" pitchFamily="18" charset="0"/>
              </a:rPr>
              <a:t>Fizik Muayene:</a:t>
            </a:r>
            <a:endParaRPr lang="tr-TR" sz="1600" b="1" dirty="0">
              <a:latin typeface="Garamond" panose="02020404030301010803" pitchFamily="18" charset="0"/>
            </a:endParaRPr>
          </a:p>
          <a:p>
            <a:endParaRPr lang="tr-TR" sz="1600" dirty="0">
              <a:latin typeface="Garamond" panose="02020404030301010803" pitchFamily="18" charset="0"/>
            </a:endParaRPr>
          </a:p>
          <a:p>
            <a:r>
              <a:rPr lang="tr-TR" sz="1600" b="1" dirty="0">
                <a:latin typeface="Garamond" panose="02020404030301010803" pitchFamily="18" charset="0"/>
              </a:rPr>
              <a:t>Genel durum: </a:t>
            </a:r>
            <a:r>
              <a:rPr lang="tr-TR" sz="1600" dirty="0">
                <a:latin typeface="Garamond" panose="02020404030301010803" pitchFamily="18" charset="0"/>
              </a:rPr>
              <a:t>İyi, aktif. </a:t>
            </a:r>
          </a:p>
          <a:p>
            <a:pPr marL="0" indent="0">
              <a:buNone/>
            </a:pPr>
            <a:endParaRPr lang="tr-TR" sz="1600" dirty="0">
              <a:latin typeface="Garamond" panose="02020404030301010803" pitchFamily="18" charset="0"/>
            </a:endParaRPr>
          </a:p>
          <a:p>
            <a:pPr marL="0" indent="0">
              <a:buNone/>
            </a:pPr>
            <a:endParaRPr lang="tr-TR" sz="1600" dirty="0">
              <a:latin typeface="Garamond" panose="02020404030301010803" pitchFamily="18" charset="0"/>
            </a:endParaRPr>
          </a:p>
          <a:p>
            <a:r>
              <a:rPr lang="tr-TR" sz="1600" b="1" dirty="0" smtClean="0">
                <a:latin typeface="Garamond" panose="02020404030301010803" pitchFamily="18" charset="0"/>
              </a:rPr>
              <a:t>Cilt</a:t>
            </a:r>
            <a:r>
              <a:rPr lang="tr-TR" sz="1600" b="1" dirty="0">
                <a:latin typeface="Garamond" panose="02020404030301010803" pitchFamily="18" charset="0"/>
              </a:rPr>
              <a:t>:</a:t>
            </a:r>
            <a:r>
              <a:rPr lang="tr-TR" sz="1600" dirty="0">
                <a:latin typeface="Garamond" panose="02020404030301010803" pitchFamily="18" charset="0"/>
              </a:rPr>
              <a:t> </a:t>
            </a:r>
            <a:r>
              <a:rPr lang="tr-TR" sz="1600" dirty="0" smtClean="0">
                <a:solidFill>
                  <a:srgbClr val="FF0000"/>
                </a:solidFill>
                <a:latin typeface="Garamond" panose="02020404030301010803" pitchFamily="18" charset="0"/>
              </a:rPr>
              <a:t>Turgor</a:t>
            </a:r>
            <a:r>
              <a:rPr lang="tr-TR" sz="1600" dirty="0" smtClean="0">
                <a:latin typeface="Garamond" panose="02020404030301010803" pitchFamily="18" charset="0"/>
              </a:rPr>
              <a:t>(dolgunluk), </a:t>
            </a:r>
            <a:r>
              <a:rPr lang="tr-TR" sz="1600" dirty="0" smtClean="0">
                <a:solidFill>
                  <a:srgbClr val="FF0000"/>
                </a:solidFill>
                <a:latin typeface="Garamond" panose="02020404030301010803" pitchFamily="18" charset="0"/>
              </a:rPr>
              <a:t>tonus</a:t>
            </a:r>
            <a:r>
              <a:rPr lang="tr-TR" sz="1600" dirty="0" smtClean="0">
                <a:latin typeface="Garamond" panose="02020404030301010803" pitchFamily="18" charset="0"/>
              </a:rPr>
              <a:t>(esneklik) doğal</a:t>
            </a:r>
            <a:r>
              <a:rPr lang="tr-TR" sz="1600" dirty="0">
                <a:latin typeface="Garamond" panose="02020404030301010803" pitchFamily="18" charset="0"/>
              </a:rPr>
              <a:t>.</a:t>
            </a:r>
            <a:r>
              <a:rPr lang="tr-TR" sz="1600" dirty="0" smtClean="0">
                <a:solidFill>
                  <a:srgbClr val="FF0000"/>
                </a:solidFill>
                <a:latin typeface="Garamond" panose="02020404030301010803" pitchFamily="18" charset="0"/>
              </a:rPr>
              <a:t> Oedema</a:t>
            </a:r>
            <a:r>
              <a:rPr lang="tr-TR" sz="1600" dirty="0" smtClean="0">
                <a:latin typeface="Garamond" panose="02020404030301010803" pitchFamily="18" charset="0"/>
              </a:rPr>
              <a:t>/ödem(sıvı birikmesi sonucu oluşan şişlik), </a:t>
            </a:r>
            <a:r>
              <a:rPr lang="tr-TR" sz="1600" dirty="0" smtClean="0">
                <a:solidFill>
                  <a:srgbClr val="FF0000"/>
                </a:solidFill>
                <a:latin typeface="Garamond" panose="02020404030301010803" pitchFamily="18" charset="0"/>
              </a:rPr>
              <a:t>ikter </a:t>
            </a:r>
            <a:r>
              <a:rPr lang="tr-TR" sz="1600" dirty="0" smtClean="0">
                <a:latin typeface="Garamond" panose="02020404030301010803" pitchFamily="18" charset="0"/>
              </a:rPr>
              <a:t>(Sarılık),</a:t>
            </a:r>
            <a:r>
              <a:rPr lang="tr-TR" sz="1600" dirty="0" smtClean="0">
                <a:solidFill>
                  <a:srgbClr val="FF0000"/>
                </a:solidFill>
                <a:latin typeface="Garamond" panose="02020404030301010803" pitchFamily="18" charset="0"/>
              </a:rPr>
              <a:t> Cyanosis</a:t>
            </a:r>
            <a:r>
              <a:rPr lang="tr-TR" sz="1600" dirty="0" smtClean="0">
                <a:latin typeface="Garamond" panose="02020404030301010803" pitchFamily="18" charset="0"/>
              </a:rPr>
              <a:t>/Siyanoz(ciltte morarma), </a:t>
            </a:r>
            <a:r>
              <a:rPr lang="tr-TR" sz="1600" dirty="0" smtClean="0">
                <a:solidFill>
                  <a:srgbClr val="FF0000"/>
                </a:solidFill>
                <a:latin typeface="Garamond" panose="02020404030301010803" pitchFamily="18" charset="0"/>
              </a:rPr>
              <a:t>petesia</a:t>
            </a:r>
            <a:r>
              <a:rPr lang="tr-TR" sz="1600" dirty="0" smtClean="0">
                <a:latin typeface="Garamond" panose="02020404030301010803" pitchFamily="18" charset="0"/>
              </a:rPr>
              <a:t>/peteşi(cilt altı kanama), </a:t>
            </a:r>
            <a:r>
              <a:rPr lang="tr-TR" sz="1600" dirty="0" smtClean="0">
                <a:solidFill>
                  <a:srgbClr val="FF0000"/>
                </a:solidFill>
                <a:latin typeface="Garamond" panose="02020404030301010803" pitchFamily="18" charset="0"/>
              </a:rPr>
              <a:t>purpura</a:t>
            </a:r>
            <a:r>
              <a:rPr lang="tr-TR" sz="1600" dirty="0" smtClean="0">
                <a:latin typeface="Garamond" panose="02020404030301010803" pitchFamily="18" charset="0"/>
              </a:rPr>
              <a:t>(Kırmızı-mor renkte basmakla solmayan deri döküntüsü), </a:t>
            </a:r>
            <a:r>
              <a:rPr lang="tr-TR" sz="1600" dirty="0">
                <a:solidFill>
                  <a:srgbClr val="FF0000"/>
                </a:solidFill>
                <a:latin typeface="Garamond" panose="02020404030301010803" pitchFamily="18" charset="0"/>
              </a:rPr>
              <a:t>pigmentasyon</a:t>
            </a:r>
            <a:r>
              <a:rPr lang="tr-TR" sz="1600" dirty="0">
                <a:latin typeface="Garamond" panose="02020404030301010803" pitchFamily="18" charset="0"/>
              </a:rPr>
              <a:t> </a:t>
            </a:r>
            <a:r>
              <a:rPr lang="tr-TR" sz="1600" dirty="0" smtClean="0">
                <a:latin typeface="Garamond" panose="02020404030301010803" pitchFamily="18" charset="0"/>
              </a:rPr>
              <a:t>bozukluğu (renk bozukluğu) </a:t>
            </a:r>
            <a:r>
              <a:rPr lang="tr-TR" sz="1600" dirty="0">
                <a:latin typeface="Garamond" panose="02020404030301010803" pitchFamily="18" charset="0"/>
              </a:rPr>
              <a:t>yok. </a:t>
            </a:r>
          </a:p>
          <a:p>
            <a:pPr marL="0" indent="0">
              <a:buNone/>
            </a:pPr>
            <a:endParaRPr lang="tr-TR" sz="1600" dirty="0" smtClean="0">
              <a:latin typeface="Garamond" panose="02020404030301010803" pitchFamily="18" charset="0"/>
            </a:endParaRPr>
          </a:p>
          <a:p>
            <a:pPr marL="0" indent="0">
              <a:buNone/>
            </a:pPr>
            <a:r>
              <a:rPr lang="tr-TR" sz="1600" dirty="0" smtClean="0">
                <a:latin typeface="Garamond" panose="02020404030301010803" pitchFamily="18" charset="0"/>
              </a:rPr>
              <a:t> </a:t>
            </a:r>
            <a:endParaRPr lang="tr-TR" sz="1600" dirty="0">
              <a:latin typeface="Garamond" panose="02020404030301010803" pitchFamily="18" charset="0"/>
            </a:endParaRPr>
          </a:p>
          <a:p>
            <a:r>
              <a:rPr lang="tr-TR" sz="1600" b="1" dirty="0" smtClean="0">
                <a:latin typeface="Garamond" panose="02020404030301010803" pitchFamily="18" charset="0"/>
              </a:rPr>
              <a:t>Baş </a:t>
            </a:r>
            <a:r>
              <a:rPr lang="tr-TR" sz="1600" b="1" dirty="0">
                <a:latin typeface="Garamond" panose="02020404030301010803" pitchFamily="18" charset="0"/>
              </a:rPr>
              <a:t>boyun: </a:t>
            </a:r>
            <a:r>
              <a:rPr lang="tr-TR" sz="1600" dirty="0">
                <a:latin typeface="Garamond" panose="02020404030301010803" pitchFamily="18" charset="0"/>
              </a:rPr>
              <a:t>Saç ve saçlı deri doğal. Kafa yapısı simetrik. Boyunda kitle ve </a:t>
            </a:r>
            <a:r>
              <a:rPr lang="tr-TR" sz="1600" dirty="0" smtClean="0">
                <a:solidFill>
                  <a:srgbClr val="FF0000"/>
                </a:solidFill>
                <a:latin typeface="Garamond" panose="02020404030301010803" pitchFamily="18" charset="0"/>
              </a:rPr>
              <a:t>Lenfadenopaty</a:t>
            </a:r>
            <a:r>
              <a:rPr lang="tr-TR" sz="1600" dirty="0" smtClean="0">
                <a:latin typeface="Garamond" panose="02020404030301010803" pitchFamily="18" charset="0"/>
              </a:rPr>
              <a:t>/Lenfadenopati-LAP(Lenf bezlerinin şişmesi)</a:t>
            </a:r>
            <a:r>
              <a:rPr lang="tr-TR" sz="1600" dirty="0" smtClean="0">
                <a:solidFill>
                  <a:srgbClr val="FF0000"/>
                </a:solidFill>
                <a:latin typeface="Garamond" panose="02020404030301010803" pitchFamily="18" charset="0"/>
              </a:rPr>
              <a:t> </a:t>
            </a:r>
            <a:r>
              <a:rPr lang="tr-TR" sz="1600" dirty="0">
                <a:latin typeface="Garamond" panose="02020404030301010803" pitchFamily="18" charset="0"/>
              </a:rPr>
              <a:t>yok.</a:t>
            </a:r>
          </a:p>
          <a:p>
            <a:endParaRPr lang="tr-TR" sz="1600" dirty="0" smtClean="0">
              <a:latin typeface="Garamond" panose="02020404030301010803" pitchFamily="18" charset="0"/>
            </a:endParaRPr>
          </a:p>
          <a:p>
            <a:endParaRPr lang="tr-TR" sz="1600" dirty="0">
              <a:latin typeface="Garamond" panose="02020404030301010803" pitchFamily="18" charset="0"/>
            </a:endParaRPr>
          </a:p>
          <a:p>
            <a:r>
              <a:rPr lang="tr-TR" sz="1600" b="1" dirty="0" smtClean="0">
                <a:latin typeface="Garamond" panose="02020404030301010803" pitchFamily="18" charset="0"/>
              </a:rPr>
              <a:t>Gözler</a:t>
            </a:r>
            <a:r>
              <a:rPr lang="tr-TR" sz="1600" b="1" dirty="0">
                <a:latin typeface="Garamond" panose="02020404030301010803" pitchFamily="18" charset="0"/>
              </a:rPr>
              <a:t>:</a:t>
            </a:r>
            <a:r>
              <a:rPr lang="tr-TR" sz="1600" dirty="0">
                <a:latin typeface="Garamond" panose="02020404030301010803" pitchFamily="18" charset="0"/>
              </a:rPr>
              <a:t> Işık refleksi</a:t>
            </a:r>
            <a:r>
              <a:rPr lang="tr-TR" sz="1600" dirty="0">
                <a:solidFill>
                  <a:srgbClr val="FF0000"/>
                </a:solidFill>
                <a:latin typeface="Garamond" panose="02020404030301010803" pitchFamily="18" charset="0"/>
              </a:rPr>
              <a:t> </a:t>
            </a:r>
            <a:r>
              <a:rPr lang="tr-TR" sz="1600" dirty="0" smtClean="0">
                <a:solidFill>
                  <a:srgbClr val="FF0000"/>
                </a:solidFill>
                <a:latin typeface="Garamond" panose="02020404030301010803" pitchFamily="18" charset="0"/>
              </a:rPr>
              <a:t>bilateral </a:t>
            </a:r>
            <a:r>
              <a:rPr lang="tr-TR" sz="1600" dirty="0" smtClean="0">
                <a:latin typeface="Garamond" panose="02020404030301010803" pitchFamily="18" charset="0"/>
              </a:rPr>
              <a:t>(çift taraflı)</a:t>
            </a:r>
            <a:r>
              <a:rPr lang="tr-TR" sz="1600" dirty="0" smtClean="0">
                <a:solidFill>
                  <a:srgbClr val="FF0000"/>
                </a:solidFill>
                <a:latin typeface="Garamond" panose="02020404030301010803" pitchFamily="18" charset="0"/>
              </a:rPr>
              <a:t> </a:t>
            </a:r>
            <a:r>
              <a:rPr lang="tr-TR" sz="1600" dirty="0">
                <a:latin typeface="Garamond" panose="02020404030301010803" pitchFamily="18" charset="0"/>
              </a:rPr>
              <a:t>mevcut. </a:t>
            </a:r>
            <a:r>
              <a:rPr lang="tr-TR" sz="1600" dirty="0" smtClean="0">
                <a:solidFill>
                  <a:srgbClr val="FF0000"/>
                </a:solidFill>
                <a:latin typeface="Garamond" panose="02020404030301010803" pitchFamily="18" charset="0"/>
              </a:rPr>
              <a:t>Pupiller</a:t>
            </a:r>
            <a:r>
              <a:rPr lang="tr-TR" sz="1600" dirty="0" smtClean="0">
                <a:latin typeface="Garamond" panose="02020404030301010803" pitchFamily="18" charset="0"/>
              </a:rPr>
              <a:t>(Göz bebekleri)</a:t>
            </a:r>
            <a:r>
              <a:rPr lang="tr-TR" sz="1600" dirty="0" smtClean="0">
                <a:solidFill>
                  <a:srgbClr val="FF0000"/>
                </a:solidFill>
                <a:latin typeface="Garamond" panose="02020404030301010803" pitchFamily="18" charset="0"/>
              </a:rPr>
              <a:t> izokorik</a:t>
            </a:r>
            <a:r>
              <a:rPr lang="tr-TR" sz="1600" dirty="0" smtClean="0">
                <a:latin typeface="Garamond" panose="02020404030301010803" pitchFamily="18" charset="0"/>
              </a:rPr>
              <a:t>(Eşit Büyüklükte). </a:t>
            </a:r>
            <a:r>
              <a:rPr lang="tr-TR" sz="1600" dirty="0" smtClean="0">
                <a:solidFill>
                  <a:srgbClr val="FF0000"/>
                </a:solidFill>
                <a:latin typeface="Garamond" panose="02020404030301010803" pitchFamily="18" charset="0"/>
              </a:rPr>
              <a:t>Konjonktivalar</a:t>
            </a:r>
            <a:r>
              <a:rPr lang="tr-TR" sz="1600" dirty="0" smtClean="0">
                <a:latin typeface="Garamond" panose="02020404030301010803" pitchFamily="18" charset="0"/>
              </a:rPr>
              <a:t>(Gözün dış kısmını kaplayan zar) </a:t>
            </a:r>
            <a:r>
              <a:rPr lang="tr-TR" sz="1600" dirty="0">
                <a:latin typeface="Garamond" panose="02020404030301010803" pitchFamily="18" charset="0"/>
              </a:rPr>
              <a:t>ve </a:t>
            </a:r>
            <a:r>
              <a:rPr lang="tr-TR" sz="1600" dirty="0" smtClean="0">
                <a:solidFill>
                  <a:srgbClr val="FF0000"/>
                </a:solidFill>
                <a:latin typeface="Garamond" panose="02020404030301010803" pitchFamily="18" charset="0"/>
              </a:rPr>
              <a:t>skleralar</a:t>
            </a:r>
            <a:r>
              <a:rPr lang="tr-TR" sz="1600" dirty="0" smtClean="0">
                <a:latin typeface="Garamond" panose="02020404030301010803" pitchFamily="18" charset="0"/>
              </a:rPr>
              <a:t>(Gözlerin beyaz kısmı) </a:t>
            </a:r>
            <a:r>
              <a:rPr lang="tr-TR" sz="1600" dirty="0">
                <a:latin typeface="Garamond" panose="02020404030301010803" pitchFamily="18" charset="0"/>
              </a:rPr>
              <a:t>doğal. Göz kürelerin her yöne hareketi doğal.   </a:t>
            </a:r>
          </a:p>
          <a:p>
            <a:endParaRPr lang="tr-TR" sz="1600" dirty="0" smtClean="0">
              <a:latin typeface="Garamond" panose="02020404030301010803" pitchFamily="18" charset="0"/>
            </a:endParaRPr>
          </a:p>
          <a:p>
            <a:endParaRPr lang="tr-TR" sz="1600" dirty="0">
              <a:latin typeface="Garamond" panose="02020404030301010803" pitchFamily="18" charset="0"/>
            </a:endParaRPr>
          </a:p>
          <a:p>
            <a:r>
              <a:rPr lang="tr-TR" sz="1600" b="1" dirty="0" smtClean="0">
                <a:latin typeface="Garamond" panose="02020404030301010803" pitchFamily="18" charset="0"/>
              </a:rPr>
              <a:t>Kulak-burun-boğaz</a:t>
            </a:r>
            <a:r>
              <a:rPr lang="tr-TR" sz="1600" b="1" dirty="0">
                <a:latin typeface="Garamond" panose="02020404030301010803" pitchFamily="18" charset="0"/>
              </a:rPr>
              <a:t>: </a:t>
            </a:r>
            <a:r>
              <a:rPr lang="tr-TR" sz="1600" dirty="0" smtClean="0">
                <a:solidFill>
                  <a:srgbClr val="FF0000"/>
                </a:solidFill>
                <a:latin typeface="Garamond" panose="02020404030301010803" pitchFamily="18" charset="0"/>
              </a:rPr>
              <a:t>Bilateral</a:t>
            </a:r>
            <a:r>
              <a:rPr lang="tr-TR" sz="1600" dirty="0" smtClean="0">
                <a:latin typeface="Garamond" panose="02020404030301010803" pitchFamily="18" charset="0"/>
              </a:rPr>
              <a:t>(Çift taraflı) </a:t>
            </a:r>
            <a:r>
              <a:rPr lang="tr-TR" sz="1600" dirty="0">
                <a:latin typeface="Garamond" panose="02020404030301010803" pitchFamily="18" charset="0"/>
              </a:rPr>
              <a:t>kulak zarları doğal. Burun tıkanıklığı, akıntısı yok.  </a:t>
            </a:r>
            <a:r>
              <a:rPr lang="tr-TR" sz="1600" dirty="0" smtClean="0">
                <a:solidFill>
                  <a:srgbClr val="FF0000"/>
                </a:solidFill>
                <a:latin typeface="Garamond" panose="02020404030301010803" pitchFamily="18" charset="0"/>
              </a:rPr>
              <a:t>Oropharynx</a:t>
            </a:r>
            <a:r>
              <a:rPr lang="tr-TR" sz="1600" dirty="0">
                <a:latin typeface="Garamond" panose="02020404030301010803" pitchFamily="18" charset="0"/>
              </a:rPr>
              <a:t>/</a:t>
            </a:r>
            <a:r>
              <a:rPr lang="tr-TR" sz="1600" dirty="0" smtClean="0">
                <a:latin typeface="Garamond" panose="02020404030301010803" pitchFamily="18" charset="0"/>
              </a:rPr>
              <a:t>Orofarenks (Yutağın ağıza açılan kısmı) </a:t>
            </a:r>
            <a:r>
              <a:rPr lang="tr-TR" sz="1600" dirty="0">
                <a:latin typeface="Garamond" panose="02020404030301010803" pitchFamily="18" charset="0"/>
              </a:rPr>
              <a:t>ve </a:t>
            </a:r>
            <a:r>
              <a:rPr lang="tr-TR" sz="1600" dirty="0" smtClean="0">
                <a:solidFill>
                  <a:srgbClr val="FF0000"/>
                </a:solidFill>
                <a:latin typeface="Garamond" panose="02020404030301010803" pitchFamily="18" charset="0"/>
              </a:rPr>
              <a:t>tonsiller </a:t>
            </a:r>
            <a:r>
              <a:rPr lang="tr-TR" sz="1600" dirty="0" smtClean="0">
                <a:latin typeface="Garamond" panose="02020404030301010803" pitchFamily="18" charset="0"/>
              </a:rPr>
              <a:t>(Bademcikler) doğal.</a:t>
            </a:r>
            <a:endParaRPr lang="tr-TR" sz="1600" dirty="0">
              <a:latin typeface="Garamond" panose="02020404030301010803" pitchFamily="18" charset="0"/>
            </a:endParaRPr>
          </a:p>
          <a:p>
            <a:endParaRPr lang="tr-TR" sz="1600" dirty="0"/>
          </a:p>
        </p:txBody>
      </p:sp>
    </p:spTree>
    <p:extLst>
      <p:ext uri="{BB962C8B-B14F-4D97-AF65-F5344CB8AC3E}">
        <p14:creationId xmlns:p14="http://schemas.microsoft.com/office/powerpoint/2010/main" val="2211647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413" y="1349108"/>
            <a:ext cx="11126272" cy="4497901"/>
          </a:xfrm>
        </p:spPr>
        <p:txBody>
          <a:bodyPr>
            <a:normAutofit/>
          </a:bodyPr>
          <a:lstStyle/>
          <a:p>
            <a:pPr>
              <a:buFont typeface="Wingdings" panose="05000000000000000000" pitchFamily="2" charset="2"/>
              <a:buChar char="v"/>
            </a:pPr>
            <a:r>
              <a:rPr lang="tr-TR" sz="1600" b="1" dirty="0">
                <a:latin typeface="Garamond" panose="02020404030301010803" pitchFamily="18" charset="0"/>
              </a:rPr>
              <a:t>Vital kapasite: </a:t>
            </a:r>
            <a:r>
              <a:rPr lang="tr-TR" sz="1600" dirty="0">
                <a:latin typeface="Garamond" panose="02020404030301010803" pitchFamily="18" charset="0"/>
              </a:rPr>
              <a:t>Tam bir inspirasyondan sonra tam bir ekspirasyonla çıkarılan hava miktarı. </a:t>
            </a:r>
          </a:p>
          <a:p>
            <a:pPr>
              <a:buFont typeface="Wingdings" panose="05000000000000000000" pitchFamily="2" charset="2"/>
              <a:buChar char="v"/>
            </a:pPr>
            <a:endParaRPr lang="tr-TR" sz="1600" dirty="0">
              <a:latin typeface="Garamond" panose="02020404030301010803" pitchFamily="18" charset="0"/>
            </a:endParaRP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a:latin typeface="Garamond" panose="02020404030301010803" pitchFamily="18" charset="0"/>
            </a:endParaRPr>
          </a:p>
          <a:p>
            <a:pPr>
              <a:buFont typeface="Wingdings" panose="05000000000000000000" pitchFamily="2" charset="2"/>
              <a:buChar char="v"/>
            </a:pPr>
            <a:r>
              <a:rPr lang="tr-TR" sz="1600" b="1" dirty="0">
                <a:latin typeface="Garamond" panose="02020404030301010803" pitchFamily="18" charset="0"/>
              </a:rPr>
              <a:t>Tidal volüm: </a:t>
            </a:r>
            <a:r>
              <a:rPr lang="tr-TR" sz="1600" dirty="0">
                <a:latin typeface="Garamond" panose="02020404030301010803" pitchFamily="18" charset="0"/>
              </a:rPr>
              <a:t>Normal bir solunumdan sonra ekspirasyon ile dışarı atılan havanın yoğunluğu.</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a:latin typeface="Garamond" panose="02020404030301010803" pitchFamily="18" charset="0"/>
            </a:endParaRPr>
          </a:p>
          <a:p>
            <a:pPr>
              <a:buFont typeface="Wingdings" panose="05000000000000000000" pitchFamily="2" charset="2"/>
              <a:buChar char="v"/>
            </a:pPr>
            <a:endParaRPr lang="tr-TR" sz="1600" dirty="0">
              <a:latin typeface="Garamond" panose="02020404030301010803" pitchFamily="18" charset="0"/>
            </a:endParaRPr>
          </a:p>
          <a:p>
            <a:pPr>
              <a:buFont typeface="Wingdings" panose="05000000000000000000" pitchFamily="2" charset="2"/>
              <a:buChar char="v"/>
            </a:pPr>
            <a:r>
              <a:rPr lang="tr-TR" sz="1600" dirty="0">
                <a:latin typeface="Garamond" panose="02020404030301010803" pitchFamily="18" charset="0"/>
              </a:rPr>
              <a:t> </a:t>
            </a:r>
            <a:r>
              <a:rPr lang="tr-TR" sz="1600" b="1" dirty="0">
                <a:latin typeface="Garamond" panose="02020404030301010803" pitchFamily="18" charset="0"/>
              </a:rPr>
              <a:t>Rezidüel volüm: </a:t>
            </a:r>
            <a:r>
              <a:rPr lang="tr-TR" sz="1600" dirty="0">
                <a:latin typeface="Garamond" panose="02020404030301010803" pitchFamily="18" charset="0"/>
              </a:rPr>
              <a:t>Tam bir ekspirasyondan sonra akciğerlerde kalan gazın yoğunluğu.</a:t>
            </a: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3389475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347" y="218941"/>
            <a:ext cx="10933091" cy="6375042"/>
          </a:xfrm>
        </p:spPr>
        <p:txBody>
          <a:bodyPr>
            <a:noAutofit/>
          </a:bodyPr>
          <a:lstStyle/>
          <a:p>
            <a:r>
              <a:rPr lang="tr-TR" sz="1600" b="1" dirty="0"/>
              <a:t> </a:t>
            </a:r>
            <a:r>
              <a:rPr lang="tr-TR" sz="1600" b="1" dirty="0" smtClean="0"/>
              <a:t>Kardiyovasküler Sistem: </a:t>
            </a:r>
            <a:r>
              <a:rPr lang="tr-TR" sz="1600" dirty="0" smtClean="0">
                <a:solidFill>
                  <a:srgbClr val="FF0000"/>
                </a:solidFill>
              </a:rPr>
              <a:t>S1</a:t>
            </a:r>
            <a:r>
              <a:rPr lang="tr-TR" sz="1600" dirty="0" smtClean="0"/>
              <a:t>, </a:t>
            </a:r>
            <a:r>
              <a:rPr lang="tr-TR" sz="1600" dirty="0" smtClean="0">
                <a:solidFill>
                  <a:srgbClr val="FF0000"/>
                </a:solidFill>
              </a:rPr>
              <a:t>S2</a:t>
            </a:r>
            <a:r>
              <a:rPr lang="tr-TR" sz="1600" dirty="0" smtClean="0"/>
              <a:t> </a:t>
            </a:r>
            <a:r>
              <a:rPr lang="tr-TR" sz="1600" dirty="0"/>
              <a:t>doğal. </a:t>
            </a:r>
            <a:r>
              <a:rPr lang="tr-TR" sz="1600" dirty="0" smtClean="0">
                <a:solidFill>
                  <a:srgbClr val="FF0000"/>
                </a:solidFill>
              </a:rPr>
              <a:t>S3</a:t>
            </a:r>
            <a:r>
              <a:rPr lang="tr-TR" sz="1600" dirty="0" smtClean="0"/>
              <a:t> </a:t>
            </a:r>
            <a:r>
              <a:rPr lang="tr-TR" sz="1600" dirty="0"/>
              <a:t>yok. </a:t>
            </a:r>
            <a:r>
              <a:rPr lang="tr-TR" sz="1600" dirty="0">
                <a:solidFill>
                  <a:srgbClr val="FF0000"/>
                </a:solidFill>
              </a:rPr>
              <a:t>Üfürüm</a:t>
            </a:r>
            <a:r>
              <a:rPr lang="tr-TR" sz="1600" dirty="0"/>
              <a:t> yok. AFN her iki alt ekstremitede alınıyor. Kalp tepe atımı 5. </a:t>
            </a:r>
            <a:r>
              <a:rPr lang="tr-TR" sz="1600" dirty="0" smtClean="0"/>
              <a:t>interkostal </a:t>
            </a:r>
            <a:r>
              <a:rPr lang="tr-TR" sz="1600" dirty="0"/>
              <a:t>aralıkta.   </a:t>
            </a:r>
          </a:p>
          <a:p>
            <a:pPr marL="0" indent="0">
              <a:buNone/>
            </a:pPr>
            <a:r>
              <a:rPr lang="tr-TR" sz="1400" dirty="0" smtClean="0">
                <a:solidFill>
                  <a:srgbClr val="FF0000"/>
                </a:solidFill>
              </a:rPr>
              <a:t>S1</a:t>
            </a:r>
            <a:r>
              <a:rPr lang="tr-TR" sz="1400" dirty="0" smtClean="0"/>
              <a:t>:Mitral </a:t>
            </a:r>
            <a:r>
              <a:rPr lang="tr-TR" sz="1400" dirty="0"/>
              <a:t>ve triküspit kapakların kapanma </a:t>
            </a:r>
            <a:r>
              <a:rPr lang="tr-TR" sz="1400" dirty="0" smtClean="0"/>
              <a:t>sesi(Lup)</a:t>
            </a:r>
          </a:p>
          <a:p>
            <a:pPr marL="0" indent="0">
              <a:buNone/>
            </a:pPr>
            <a:r>
              <a:rPr lang="tr-TR" sz="1400" dirty="0" smtClean="0">
                <a:solidFill>
                  <a:srgbClr val="FF0000"/>
                </a:solidFill>
              </a:rPr>
              <a:t>S2</a:t>
            </a:r>
            <a:r>
              <a:rPr lang="tr-TR" sz="1400" dirty="0"/>
              <a:t>:</a:t>
            </a:r>
            <a:r>
              <a:rPr lang="tr-TR" sz="1400" dirty="0" smtClean="0"/>
              <a:t>Aort </a:t>
            </a:r>
            <a:r>
              <a:rPr lang="tr-TR" sz="1400" dirty="0"/>
              <a:t>ve triküspit kapakların kapanma </a:t>
            </a:r>
            <a:r>
              <a:rPr lang="tr-TR" sz="1400" dirty="0" smtClean="0"/>
              <a:t>sesi(Dup)</a:t>
            </a:r>
            <a:endParaRPr lang="tr-TR" sz="1400" dirty="0"/>
          </a:p>
          <a:p>
            <a:pPr marL="0" indent="0">
              <a:buNone/>
            </a:pPr>
            <a:r>
              <a:rPr lang="tr-TR" sz="1400" dirty="0" smtClean="0">
                <a:solidFill>
                  <a:srgbClr val="FF0000"/>
                </a:solidFill>
              </a:rPr>
              <a:t>S3</a:t>
            </a:r>
            <a:r>
              <a:rPr lang="tr-TR" sz="1400" dirty="0" smtClean="0"/>
              <a:t>:Ventriküller </a:t>
            </a:r>
            <a:r>
              <a:rPr lang="tr-TR" sz="1400" dirty="0"/>
              <a:t>normalden hızlı </a:t>
            </a:r>
            <a:r>
              <a:rPr lang="tr-TR" sz="1400" dirty="0" smtClean="0"/>
              <a:t>dolduğunda </a:t>
            </a:r>
            <a:r>
              <a:rPr lang="tr-TR" sz="1400" dirty="0"/>
              <a:t>duyulan </a:t>
            </a:r>
            <a:r>
              <a:rPr lang="tr-TR" sz="1400" dirty="0" smtClean="0"/>
              <a:t>ses</a:t>
            </a:r>
            <a:endParaRPr lang="tr-TR" sz="1400" dirty="0"/>
          </a:p>
          <a:p>
            <a:r>
              <a:rPr lang="tr-TR" sz="1600" b="1" dirty="0" smtClean="0"/>
              <a:t>Solunum </a:t>
            </a:r>
            <a:r>
              <a:rPr lang="tr-TR" sz="1600" b="1" dirty="0"/>
              <a:t>sistemi: </a:t>
            </a:r>
            <a:r>
              <a:rPr lang="tr-TR" sz="1600" b="1" dirty="0" smtClean="0">
                <a:solidFill>
                  <a:srgbClr val="FF0000"/>
                </a:solidFill>
              </a:rPr>
              <a:t>AC(Akciğer)’ler </a:t>
            </a:r>
            <a:r>
              <a:rPr lang="tr-TR" sz="1600" b="1" dirty="0">
                <a:solidFill>
                  <a:srgbClr val="FF0000"/>
                </a:solidFill>
              </a:rPr>
              <a:t>eşit havalanmıyor. Sol </a:t>
            </a:r>
            <a:r>
              <a:rPr lang="tr-TR" sz="1600" b="1" dirty="0" smtClean="0">
                <a:solidFill>
                  <a:srgbClr val="FF0000"/>
                </a:solidFill>
              </a:rPr>
              <a:t>AC(Akciğer)’de </a:t>
            </a:r>
            <a:r>
              <a:rPr lang="tr-TR" sz="1600" b="1" dirty="0">
                <a:solidFill>
                  <a:srgbClr val="FF0000"/>
                </a:solidFill>
              </a:rPr>
              <a:t>solunum sesleri azalmış. Sol </a:t>
            </a:r>
            <a:r>
              <a:rPr lang="tr-TR" sz="1600" b="1" dirty="0" smtClean="0">
                <a:solidFill>
                  <a:srgbClr val="FF0000"/>
                </a:solidFill>
              </a:rPr>
              <a:t>bazal(Taban kısmı)’de </a:t>
            </a:r>
            <a:r>
              <a:rPr lang="tr-TR" sz="1600" b="1" dirty="0">
                <a:solidFill>
                  <a:srgbClr val="FF0000"/>
                </a:solidFill>
              </a:rPr>
              <a:t>belirgin krepitan </a:t>
            </a:r>
            <a:r>
              <a:rPr lang="tr-TR" sz="1600" b="1" dirty="0" smtClean="0">
                <a:solidFill>
                  <a:srgbClr val="FF0000"/>
                </a:solidFill>
              </a:rPr>
              <a:t>ralleri(Çıtırtı sesi) </a:t>
            </a:r>
            <a:r>
              <a:rPr lang="tr-TR" sz="1600" b="1" dirty="0">
                <a:solidFill>
                  <a:srgbClr val="FF0000"/>
                </a:solidFill>
              </a:rPr>
              <a:t>var. </a:t>
            </a:r>
          </a:p>
          <a:p>
            <a:endParaRPr lang="tr-TR" sz="1600" b="1" dirty="0">
              <a:solidFill>
                <a:srgbClr val="FF0000"/>
              </a:solidFill>
            </a:endParaRPr>
          </a:p>
          <a:p>
            <a:r>
              <a:rPr lang="tr-TR" sz="1600" b="1" dirty="0" smtClean="0"/>
              <a:t>Gastrointestinal </a:t>
            </a:r>
            <a:r>
              <a:rPr lang="tr-TR" sz="1600" b="1" dirty="0"/>
              <a:t>sistem: </a:t>
            </a:r>
            <a:r>
              <a:rPr lang="tr-TR" sz="1600" dirty="0" smtClean="0"/>
              <a:t>Batın(karın) </a:t>
            </a:r>
            <a:r>
              <a:rPr lang="tr-TR" sz="1600" dirty="0"/>
              <a:t>normal bombelikte. </a:t>
            </a:r>
            <a:r>
              <a:rPr lang="tr-TR" sz="1600" dirty="0" smtClean="0"/>
              <a:t>Bağırsak </a:t>
            </a:r>
            <a:r>
              <a:rPr lang="tr-TR" sz="1600" dirty="0"/>
              <a:t>sesleri doğal. </a:t>
            </a:r>
            <a:r>
              <a:rPr lang="tr-TR" sz="1600" dirty="0" smtClean="0">
                <a:solidFill>
                  <a:srgbClr val="FF0000"/>
                </a:solidFill>
              </a:rPr>
              <a:t>Palpatio</a:t>
            </a:r>
            <a:r>
              <a:rPr lang="tr-TR" sz="1600" dirty="0" smtClean="0"/>
              <a:t>/Palpasyon(Elle Hissetme)la </a:t>
            </a:r>
            <a:r>
              <a:rPr lang="tr-TR" sz="1600" dirty="0"/>
              <a:t>defans, </a:t>
            </a:r>
            <a:r>
              <a:rPr lang="tr-TR" sz="1600" dirty="0" smtClean="0">
                <a:solidFill>
                  <a:srgbClr val="FF0000"/>
                </a:solidFill>
              </a:rPr>
              <a:t>rebound</a:t>
            </a:r>
            <a:r>
              <a:rPr lang="tr-TR" sz="1600" dirty="0" smtClean="0"/>
              <a:t>(Sekme) </a:t>
            </a:r>
            <a:r>
              <a:rPr lang="tr-TR" sz="1600" dirty="0"/>
              <a:t>yok. </a:t>
            </a:r>
            <a:r>
              <a:rPr lang="tr-TR" sz="1600" dirty="0" smtClean="0">
                <a:solidFill>
                  <a:srgbClr val="FF0000"/>
                </a:solidFill>
              </a:rPr>
              <a:t>Hepatomegali</a:t>
            </a:r>
            <a:r>
              <a:rPr lang="tr-TR" sz="1600" dirty="0" smtClean="0"/>
              <a:t>(Karaciğer Büyümesi) </a:t>
            </a:r>
            <a:r>
              <a:rPr lang="tr-TR" sz="1600" dirty="0"/>
              <a:t>ve </a:t>
            </a:r>
            <a:r>
              <a:rPr lang="tr-TR" sz="1600" dirty="0" smtClean="0">
                <a:solidFill>
                  <a:srgbClr val="FF0000"/>
                </a:solidFill>
              </a:rPr>
              <a:t>splenomegali</a:t>
            </a:r>
            <a:r>
              <a:rPr lang="tr-TR" sz="1600" dirty="0" smtClean="0"/>
              <a:t>(Dalağın büyümesi) </a:t>
            </a:r>
            <a:r>
              <a:rPr lang="tr-TR" sz="1600" dirty="0"/>
              <a:t>yok.</a:t>
            </a:r>
            <a:r>
              <a:rPr lang="tr-TR" sz="1600" dirty="0">
                <a:solidFill>
                  <a:srgbClr val="FF0000"/>
                </a:solidFill>
              </a:rPr>
              <a:t> </a:t>
            </a:r>
            <a:r>
              <a:rPr lang="tr-TR" sz="1600" dirty="0" smtClean="0">
                <a:solidFill>
                  <a:srgbClr val="FF0000"/>
                </a:solidFill>
              </a:rPr>
              <a:t>Traube alanı </a:t>
            </a:r>
            <a:r>
              <a:rPr lang="tr-TR" sz="1600" dirty="0" smtClean="0"/>
              <a:t>(Dalak muayenesi için kullanılan alan)</a:t>
            </a:r>
            <a:r>
              <a:rPr lang="tr-TR" sz="1600" dirty="0" smtClean="0">
                <a:solidFill>
                  <a:srgbClr val="FF0000"/>
                </a:solidFill>
              </a:rPr>
              <a:t> </a:t>
            </a:r>
            <a:r>
              <a:rPr lang="tr-TR" sz="1600" dirty="0"/>
              <a:t>açık. </a:t>
            </a:r>
          </a:p>
          <a:p>
            <a:endParaRPr lang="tr-TR" sz="1600" dirty="0"/>
          </a:p>
          <a:p>
            <a:r>
              <a:rPr lang="tr-TR" sz="1600" b="1" dirty="0" smtClean="0"/>
              <a:t>Genitoüriner </a:t>
            </a:r>
            <a:r>
              <a:rPr lang="tr-TR" sz="1600" b="1" dirty="0"/>
              <a:t>sistem: </a:t>
            </a:r>
            <a:r>
              <a:rPr lang="tr-TR" sz="1600" dirty="0"/>
              <a:t>Haricen erkek. Anomali yok. Testisler bilateral skrotumda</a:t>
            </a:r>
            <a:r>
              <a:rPr lang="tr-TR" sz="1600" dirty="0" smtClean="0"/>
              <a:t>.</a:t>
            </a:r>
          </a:p>
          <a:p>
            <a:endParaRPr lang="tr-TR" sz="1600" dirty="0"/>
          </a:p>
          <a:p>
            <a:r>
              <a:rPr lang="tr-TR" sz="1600" b="1" dirty="0" smtClean="0"/>
              <a:t>Nöromüsküler </a:t>
            </a:r>
            <a:r>
              <a:rPr lang="tr-TR" sz="1600" b="1" dirty="0"/>
              <a:t>sistem: </a:t>
            </a:r>
            <a:r>
              <a:rPr lang="tr-TR" sz="1600" dirty="0"/>
              <a:t>Bilinç açık. </a:t>
            </a:r>
            <a:r>
              <a:rPr lang="tr-TR" sz="1600" dirty="0" smtClean="0">
                <a:solidFill>
                  <a:srgbClr val="FF0000"/>
                </a:solidFill>
              </a:rPr>
              <a:t>Koopere</a:t>
            </a:r>
            <a:r>
              <a:rPr lang="tr-TR" sz="1600" dirty="0" smtClean="0"/>
              <a:t>(İletişim kurulabilen), </a:t>
            </a:r>
            <a:r>
              <a:rPr lang="tr-TR" sz="1600" dirty="0" smtClean="0">
                <a:solidFill>
                  <a:srgbClr val="FF0000"/>
                </a:solidFill>
              </a:rPr>
              <a:t>oryante</a:t>
            </a:r>
            <a:r>
              <a:rPr lang="tr-TR" sz="1600" dirty="0" smtClean="0"/>
              <a:t>(Bilinci açık), </a:t>
            </a:r>
            <a:r>
              <a:rPr lang="tr-TR" sz="1600" dirty="0"/>
              <a:t>çevreyle ilgili. </a:t>
            </a:r>
            <a:r>
              <a:rPr lang="tr-TR" sz="1600" dirty="0" smtClean="0"/>
              <a:t>Ense </a:t>
            </a:r>
            <a:r>
              <a:rPr lang="tr-TR" sz="1600" dirty="0"/>
              <a:t>sertliği, </a:t>
            </a:r>
            <a:r>
              <a:rPr lang="tr-TR" sz="1600" dirty="0" smtClean="0">
                <a:solidFill>
                  <a:srgbClr val="FF0000"/>
                </a:solidFill>
              </a:rPr>
              <a:t>kernig</a:t>
            </a:r>
            <a:r>
              <a:rPr lang="tr-TR" sz="1600" dirty="0" smtClean="0"/>
              <a:t>(Bacağı flexiyona getirip açmaya çalışırken bacak arkasında ağrı duyulması), </a:t>
            </a:r>
            <a:r>
              <a:rPr lang="tr-TR" sz="1600" dirty="0" smtClean="0">
                <a:solidFill>
                  <a:srgbClr val="FF0000"/>
                </a:solidFill>
              </a:rPr>
              <a:t>brudzunski</a:t>
            </a:r>
            <a:r>
              <a:rPr lang="tr-TR" sz="1600" dirty="0" smtClean="0"/>
              <a:t>(</a:t>
            </a:r>
            <a:r>
              <a:rPr lang="tr-TR" sz="1600" dirty="0"/>
              <a:t>boynun fleksiyona getirilmesiyle alt ekstremitelerin kendiliğinden fleksiyon halini </a:t>
            </a:r>
            <a:r>
              <a:rPr lang="tr-TR" sz="1600" dirty="0" smtClean="0"/>
              <a:t>alması) </a:t>
            </a:r>
            <a:r>
              <a:rPr lang="tr-TR" sz="1600" dirty="0"/>
              <a:t>negatif. </a:t>
            </a:r>
            <a:r>
              <a:rPr lang="tr-TR" sz="1600" dirty="0" smtClean="0">
                <a:solidFill>
                  <a:srgbClr val="FF0000"/>
                </a:solidFill>
              </a:rPr>
              <a:t>Babinski</a:t>
            </a:r>
            <a:r>
              <a:rPr lang="tr-TR" sz="1600" dirty="0" smtClean="0"/>
              <a:t>(Ayak tabanının dış kısmının künt bir cisimle çizilmesi sonucu baş parmağın ekstansiyon yapması ve diğer parmakların yelpaze gibi açılması), </a:t>
            </a:r>
            <a:r>
              <a:rPr lang="tr-TR" sz="1600" dirty="0" smtClean="0">
                <a:solidFill>
                  <a:srgbClr val="FF0000"/>
                </a:solidFill>
              </a:rPr>
              <a:t>klonus</a:t>
            </a:r>
            <a:r>
              <a:rPr lang="tr-TR" sz="1600" dirty="0" smtClean="0"/>
              <a:t>(Ritmik, istemsiz kas kasılmaları) </a:t>
            </a:r>
            <a:r>
              <a:rPr lang="tr-TR" sz="1600" dirty="0"/>
              <a:t>negatif. </a:t>
            </a:r>
            <a:r>
              <a:rPr lang="tr-TR" sz="1600" dirty="0" smtClean="0">
                <a:solidFill>
                  <a:srgbClr val="FF0000"/>
                </a:solidFill>
              </a:rPr>
              <a:t>Kranial</a:t>
            </a:r>
            <a:r>
              <a:rPr lang="tr-TR" sz="1600" dirty="0"/>
              <a:t> </a:t>
            </a:r>
            <a:r>
              <a:rPr lang="tr-TR" sz="1600" dirty="0" smtClean="0">
                <a:solidFill>
                  <a:srgbClr val="FF0000"/>
                </a:solidFill>
              </a:rPr>
              <a:t>sinir </a:t>
            </a:r>
            <a:r>
              <a:rPr lang="tr-TR" sz="1600" dirty="0" smtClean="0"/>
              <a:t>(Kafa Sinirleri) </a:t>
            </a:r>
            <a:r>
              <a:rPr lang="tr-TR" sz="1600" dirty="0"/>
              <a:t>muayeneleri doğal. </a:t>
            </a:r>
          </a:p>
          <a:p>
            <a:endParaRPr lang="tr-TR" sz="1600" dirty="0"/>
          </a:p>
          <a:p>
            <a:r>
              <a:rPr lang="tr-TR" sz="1600" b="1" dirty="0" smtClean="0"/>
              <a:t>Ekstremiteler</a:t>
            </a:r>
            <a:r>
              <a:rPr lang="tr-TR" sz="1600" b="1" dirty="0"/>
              <a:t>:</a:t>
            </a:r>
            <a:r>
              <a:rPr lang="tr-TR" sz="1600" dirty="0"/>
              <a:t> Kas kitlesi ve </a:t>
            </a:r>
            <a:r>
              <a:rPr lang="tr-TR" sz="1600" dirty="0" smtClean="0">
                <a:solidFill>
                  <a:srgbClr val="FF0000"/>
                </a:solidFill>
              </a:rPr>
              <a:t>tonusu</a:t>
            </a:r>
            <a:r>
              <a:rPr lang="tr-TR" sz="1600" dirty="0" smtClean="0"/>
              <a:t>(Esnekliği) </a:t>
            </a:r>
            <a:r>
              <a:rPr lang="tr-TR" sz="1600" dirty="0"/>
              <a:t>doğal. </a:t>
            </a:r>
            <a:r>
              <a:rPr lang="tr-TR" sz="1600" dirty="0" smtClean="0">
                <a:solidFill>
                  <a:srgbClr val="FF0000"/>
                </a:solidFill>
              </a:rPr>
              <a:t>Deformite</a:t>
            </a:r>
            <a:r>
              <a:rPr lang="tr-TR" sz="1600" dirty="0" smtClean="0"/>
              <a:t>(Şekil Bozukluğu) </a:t>
            </a:r>
            <a:r>
              <a:rPr lang="tr-TR" sz="1600" dirty="0"/>
              <a:t>yok. </a:t>
            </a:r>
          </a:p>
        </p:txBody>
      </p:sp>
      <p:sp>
        <p:nvSpPr>
          <p:cNvPr id="2" name="TextBox 1"/>
          <p:cNvSpPr txBox="1"/>
          <p:nvPr/>
        </p:nvSpPr>
        <p:spPr>
          <a:xfrm>
            <a:off x="4237150" y="1133341"/>
            <a:ext cx="370614" cy="230832"/>
          </a:xfrm>
          <a:prstGeom prst="rect">
            <a:avLst/>
          </a:prstGeom>
          <a:noFill/>
        </p:spPr>
        <p:txBody>
          <a:bodyPr wrap="none" rtlCol="0">
            <a:spAutoFit/>
          </a:bodyPr>
          <a:lstStyle/>
          <a:p>
            <a:r>
              <a:rPr lang="tr-TR" sz="900" dirty="0" smtClean="0">
                <a:solidFill>
                  <a:srgbClr val="FFC000"/>
                </a:solidFill>
              </a:rPr>
              <a:t>(67)</a:t>
            </a:r>
            <a:endParaRPr lang="tr-TR" sz="900" dirty="0">
              <a:solidFill>
                <a:srgbClr val="FFC000"/>
              </a:solidFill>
            </a:endParaRPr>
          </a:p>
        </p:txBody>
      </p:sp>
    </p:spTree>
    <p:extLst>
      <p:ext uri="{BB962C8B-B14F-4D97-AF65-F5344CB8AC3E}">
        <p14:creationId xmlns:p14="http://schemas.microsoft.com/office/powerpoint/2010/main" val="2636151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574855" y="708338"/>
            <a:ext cx="9831275" cy="5863629"/>
          </a:xfrm>
          <a:prstGeom prst="rect">
            <a:avLst/>
          </a:prstGeom>
        </p:spPr>
      </p:pic>
    </p:spTree>
    <p:extLst>
      <p:ext uri="{BB962C8B-B14F-4D97-AF65-F5344CB8AC3E}">
        <p14:creationId xmlns:p14="http://schemas.microsoft.com/office/powerpoint/2010/main" val="2217714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3" y="206062"/>
            <a:ext cx="7559898" cy="6362163"/>
          </a:xfrm>
        </p:spPr>
        <p:txBody>
          <a:bodyPr>
            <a:normAutofit fontScale="92500" lnSpcReduction="10000"/>
          </a:bodyPr>
          <a:lstStyle/>
          <a:p>
            <a:pPr>
              <a:buFont typeface="Wingdings" panose="05000000000000000000" pitchFamily="2" charset="2"/>
              <a:buChar char="v"/>
            </a:pPr>
            <a:r>
              <a:rPr lang="tr-TR" sz="1600" b="1" dirty="0">
                <a:latin typeface="Garamond" panose="02020404030301010803" pitchFamily="18" charset="0"/>
              </a:rPr>
              <a:t>KLİNİK İZLEM</a:t>
            </a:r>
          </a:p>
          <a:p>
            <a:endParaRPr lang="tr-TR" sz="1600" dirty="0">
              <a:latin typeface="Garamond" panose="02020404030301010803" pitchFamily="18" charset="0"/>
            </a:endParaRPr>
          </a:p>
          <a:p>
            <a:r>
              <a:rPr lang="tr-TR" sz="1600" dirty="0" smtClean="0">
                <a:latin typeface="Garamond" panose="02020404030301010803" pitchFamily="18" charset="0"/>
              </a:rPr>
              <a:t>Hasta </a:t>
            </a:r>
            <a:r>
              <a:rPr lang="tr-TR" sz="1600" dirty="0">
                <a:latin typeface="Garamond" panose="02020404030301010803" pitchFamily="18" charset="0"/>
              </a:rPr>
              <a:t>Çocuk hastalıkları servisine </a:t>
            </a:r>
            <a:r>
              <a:rPr lang="tr-TR" sz="1600" dirty="0" smtClean="0">
                <a:solidFill>
                  <a:srgbClr val="FF0000"/>
                </a:solidFill>
                <a:latin typeface="Garamond" panose="02020404030301010803" pitchFamily="18" charset="0"/>
              </a:rPr>
              <a:t>Pneumonia</a:t>
            </a:r>
            <a:r>
              <a:rPr lang="tr-TR" sz="1600" dirty="0" smtClean="0">
                <a:latin typeface="Garamond" panose="02020404030301010803" pitchFamily="18" charset="0"/>
              </a:rPr>
              <a:t>/pnömoni(Zatürre) </a:t>
            </a:r>
            <a:r>
              <a:rPr lang="tr-TR" sz="1600" dirty="0">
                <a:latin typeface="Garamond" panose="02020404030301010803" pitchFamily="18" charset="0"/>
              </a:rPr>
              <a:t>ve </a:t>
            </a:r>
            <a:r>
              <a:rPr lang="tr-TR" sz="1600" dirty="0" smtClean="0">
                <a:solidFill>
                  <a:srgbClr val="FF0000"/>
                </a:solidFill>
                <a:latin typeface="Garamond" panose="02020404030301010803" pitchFamily="18" charset="0"/>
              </a:rPr>
              <a:t>Parapneumonic</a:t>
            </a:r>
            <a:r>
              <a:rPr lang="tr-TR" sz="1600" dirty="0" smtClean="0">
                <a:latin typeface="Garamond" panose="02020404030301010803" pitchFamily="18" charset="0"/>
              </a:rPr>
              <a:t> </a:t>
            </a:r>
            <a:r>
              <a:rPr lang="tr-TR" sz="1600" dirty="0" smtClean="0">
                <a:solidFill>
                  <a:srgbClr val="FF0000"/>
                </a:solidFill>
                <a:latin typeface="Garamond" panose="02020404030301010803" pitchFamily="18" charset="0"/>
              </a:rPr>
              <a:t>Effusion</a:t>
            </a:r>
            <a:r>
              <a:rPr lang="tr-TR" sz="1600" dirty="0">
                <a:latin typeface="Garamond" panose="02020404030301010803" pitchFamily="18" charset="0"/>
              </a:rPr>
              <a:t>/</a:t>
            </a:r>
            <a:r>
              <a:rPr lang="tr-TR" sz="1600" dirty="0" smtClean="0">
                <a:latin typeface="Garamond" panose="02020404030301010803" pitchFamily="18" charset="0"/>
              </a:rPr>
              <a:t>Parapnömonik Effüzyon(Pnömoniye ek olarak plevral boşlukta sıvı birikmesi) </a:t>
            </a:r>
            <a:r>
              <a:rPr lang="tr-TR" sz="1600" dirty="0">
                <a:latin typeface="Garamond" panose="02020404030301010803" pitchFamily="18" charset="0"/>
              </a:rPr>
              <a:t>öntanısıyla yatırıldı.</a:t>
            </a:r>
          </a:p>
          <a:p>
            <a:endParaRPr lang="tr-TR" sz="1600" dirty="0">
              <a:latin typeface="Garamond" panose="02020404030301010803" pitchFamily="18" charset="0"/>
            </a:endParaRPr>
          </a:p>
          <a:p>
            <a:r>
              <a:rPr lang="tr-TR" sz="1600" dirty="0" smtClean="0">
                <a:latin typeface="Garamond" panose="02020404030301010803" pitchFamily="18" charset="0"/>
              </a:rPr>
              <a:t>Hastanın BT(Bilgisayarlı Tomografi)’si </a:t>
            </a:r>
            <a:r>
              <a:rPr lang="tr-TR" sz="1600" dirty="0">
                <a:latin typeface="Garamond" panose="02020404030301010803" pitchFamily="18" charset="0"/>
              </a:rPr>
              <a:t>çekildi. </a:t>
            </a:r>
            <a:r>
              <a:rPr lang="tr-TR" sz="1600" dirty="0" smtClean="0">
                <a:latin typeface="Garamond" panose="02020404030301010803" pitchFamily="18" charset="0"/>
              </a:rPr>
              <a:t>Çekilen </a:t>
            </a:r>
            <a:r>
              <a:rPr lang="tr-TR" sz="1600" dirty="0" smtClean="0">
                <a:solidFill>
                  <a:srgbClr val="FF0000"/>
                </a:solidFill>
                <a:latin typeface="Garamond" panose="02020404030301010803" pitchFamily="18" charset="0"/>
              </a:rPr>
              <a:t>Thorax BT </a:t>
            </a:r>
            <a:r>
              <a:rPr lang="tr-TR" sz="1600" dirty="0" smtClean="0">
                <a:latin typeface="Garamond" panose="02020404030301010803" pitchFamily="18" charset="0"/>
              </a:rPr>
              <a:t>(Toraks BT)’de</a:t>
            </a:r>
            <a:r>
              <a:rPr lang="tr-TR" sz="1600" dirty="0">
                <a:latin typeface="Garamond" panose="02020404030301010803" pitchFamily="18" charset="0"/>
              </a:rPr>
              <a:t>: Sol akciğerde </a:t>
            </a:r>
            <a:r>
              <a:rPr lang="tr-TR" sz="1600" dirty="0" smtClean="0">
                <a:solidFill>
                  <a:srgbClr val="FF0000"/>
                </a:solidFill>
                <a:latin typeface="Garamond" panose="02020404030301010803" pitchFamily="18" charset="0"/>
              </a:rPr>
              <a:t>necrotising pneumonia</a:t>
            </a:r>
            <a:r>
              <a:rPr lang="tr-TR" sz="1600" dirty="0" smtClean="0">
                <a:latin typeface="Garamond" panose="02020404030301010803" pitchFamily="18" charset="0"/>
              </a:rPr>
              <a:t>/nekrotizan pnömoni(doku </a:t>
            </a:r>
            <a:r>
              <a:rPr lang="tr-TR" sz="1600" dirty="0">
                <a:latin typeface="Garamond" panose="02020404030301010803" pitchFamily="18" charset="0"/>
              </a:rPr>
              <a:t>ö</a:t>
            </a:r>
            <a:r>
              <a:rPr lang="tr-TR" sz="1600" dirty="0" smtClean="0">
                <a:latin typeface="Garamond" panose="02020404030301010803" pitchFamily="18" charset="0"/>
              </a:rPr>
              <a:t>lümleri </a:t>
            </a:r>
            <a:r>
              <a:rPr lang="tr-TR" sz="1600" dirty="0">
                <a:latin typeface="Garamond" panose="02020404030301010803" pitchFamily="18" charset="0"/>
              </a:rPr>
              <a:t>g</a:t>
            </a:r>
            <a:r>
              <a:rPr lang="tr-TR" sz="1600" dirty="0" smtClean="0">
                <a:latin typeface="Garamond" panose="02020404030301010803" pitchFamily="18" charset="0"/>
              </a:rPr>
              <a:t>örülen pnömoni) </a:t>
            </a:r>
            <a:r>
              <a:rPr lang="tr-TR" sz="1600" dirty="0">
                <a:latin typeface="Garamond" panose="02020404030301010803" pitchFamily="18" charset="0"/>
              </a:rPr>
              <a:t>ile uyumlu görünüm. Sol plevrada yer yer </a:t>
            </a:r>
            <a:r>
              <a:rPr lang="tr-TR" sz="1600" dirty="0" smtClean="0">
                <a:latin typeface="Garamond" panose="02020404030301010803" pitchFamily="18" charset="0"/>
              </a:rPr>
              <a:t>Loculation/lokülasyon(Sıvı birikimi) gösteren </a:t>
            </a:r>
            <a:r>
              <a:rPr lang="tr-TR" sz="1600" dirty="0" smtClean="0">
                <a:solidFill>
                  <a:srgbClr val="FF0000"/>
                </a:solidFill>
                <a:latin typeface="Garamond" panose="02020404030301010803" pitchFamily="18" charset="0"/>
              </a:rPr>
              <a:t>effusion</a:t>
            </a:r>
            <a:r>
              <a:rPr lang="tr-TR" sz="1600" dirty="0" smtClean="0">
                <a:latin typeface="Garamond" panose="02020404030301010803" pitchFamily="18" charset="0"/>
              </a:rPr>
              <a:t>/effüzyon(Ödem bulunması). </a:t>
            </a:r>
            <a:r>
              <a:rPr lang="tr-TR" sz="1600" dirty="0">
                <a:latin typeface="Garamond" panose="02020404030301010803" pitchFamily="18" charset="0"/>
              </a:rPr>
              <a:t>Sağ akciğer alt lob </a:t>
            </a:r>
            <a:r>
              <a:rPr lang="tr-TR" sz="1600" dirty="0" smtClean="0">
                <a:solidFill>
                  <a:srgbClr val="FF0000"/>
                </a:solidFill>
                <a:latin typeface="Garamond" panose="02020404030301010803" pitchFamily="18" charset="0"/>
              </a:rPr>
              <a:t>anterobasalis segmentte</a:t>
            </a:r>
            <a:r>
              <a:rPr lang="tr-TR" sz="1600" dirty="0" smtClean="0">
                <a:latin typeface="Garamond" panose="02020404030301010803" pitchFamily="18" charset="0"/>
              </a:rPr>
              <a:t>/anterobazal segmentte(Alt ön kısım) </a:t>
            </a:r>
            <a:r>
              <a:rPr lang="tr-TR" sz="1600" dirty="0">
                <a:latin typeface="Garamond" panose="02020404030301010803" pitchFamily="18" charset="0"/>
              </a:rPr>
              <a:t>fokal buzlu cam ve </a:t>
            </a:r>
            <a:r>
              <a:rPr lang="tr-TR" sz="1600" dirty="0">
                <a:solidFill>
                  <a:srgbClr val="FF0000"/>
                </a:solidFill>
                <a:latin typeface="Garamond" panose="02020404030301010803" pitchFamily="18" charset="0"/>
              </a:rPr>
              <a:t>lineer </a:t>
            </a:r>
            <a:r>
              <a:rPr lang="tr-TR" sz="1600" dirty="0" smtClean="0">
                <a:solidFill>
                  <a:srgbClr val="FF0000"/>
                </a:solidFill>
                <a:latin typeface="Garamond" panose="02020404030301010803" pitchFamily="18" charset="0"/>
              </a:rPr>
              <a:t>atelectasis</a:t>
            </a:r>
            <a:r>
              <a:rPr lang="tr-TR" sz="1600" dirty="0" smtClean="0">
                <a:latin typeface="Garamond" panose="02020404030301010803" pitchFamily="18" charset="0"/>
              </a:rPr>
              <a:t>/lineer atelektazi(Akciğerin belli bir bölümünün büzüşerek fonksiyonunu kaybetmesi). </a:t>
            </a:r>
          </a:p>
          <a:p>
            <a:endParaRPr lang="tr-TR" sz="1600" dirty="0">
              <a:latin typeface="Garamond" panose="02020404030301010803" pitchFamily="18" charset="0"/>
            </a:endParaRPr>
          </a:p>
          <a:p>
            <a:pPr lvl="0"/>
            <a:r>
              <a:rPr lang="tr-TR" sz="1600" dirty="0" smtClean="0">
                <a:latin typeface="Garamond" panose="02020404030301010803" pitchFamily="18" charset="0"/>
              </a:rPr>
              <a:t>Hastaya </a:t>
            </a:r>
            <a:r>
              <a:rPr lang="tr-TR" sz="1600" dirty="0" smtClean="0">
                <a:solidFill>
                  <a:srgbClr val="FF0000"/>
                </a:solidFill>
                <a:latin typeface="Garamond" panose="02020404030301010803" pitchFamily="18" charset="0"/>
              </a:rPr>
              <a:t>tube thoracostomy</a:t>
            </a:r>
            <a:r>
              <a:rPr lang="tr-TR" sz="1600" dirty="0" smtClean="0">
                <a:latin typeface="Garamond" panose="02020404030301010803" pitchFamily="18" charset="0"/>
              </a:rPr>
              <a:t>/tüp torakostomi (göğüs tüpü) </a:t>
            </a:r>
            <a:r>
              <a:rPr lang="tr-TR" sz="1600" dirty="0">
                <a:latin typeface="Garamond" panose="02020404030301010803" pitchFamily="18" charset="0"/>
              </a:rPr>
              <a:t>takıldı ve sıvıdan örnek alındı.</a:t>
            </a:r>
          </a:p>
          <a:p>
            <a:pPr marL="0" indent="0">
              <a:buNone/>
            </a:pPr>
            <a:r>
              <a:rPr lang="tr-TR" sz="1600" dirty="0">
                <a:latin typeface="Garamond" panose="02020404030301010803" pitchFamily="18" charset="0"/>
              </a:rPr>
              <a:t> </a:t>
            </a:r>
          </a:p>
          <a:p>
            <a:pPr lvl="0"/>
            <a:r>
              <a:rPr lang="tr-TR" sz="1600" dirty="0" smtClean="0">
                <a:solidFill>
                  <a:srgbClr val="FF0000"/>
                </a:solidFill>
                <a:latin typeface="Garamond" panose="02020404030301010803" pitchFamily="18" charset="0"/>
              </a:rPr>
              <a:t>Plevral </a:t>
            </a:r>
            <a:r>
              <a:rPr lang="tr-TR" sz="1600" dirty="0">
                <a:solidFill>
                  <a:srgbClr val="FF0000"/>
                </a:solidFill>
                <a:latin typeface="Garamond" panose="02020404030301010803" pitchFamily="18" charset="0"/>
              </a:rPr>
              <a:t>sıvı </a:t>
            </a:r>
            <a:r>
              <a:rPr lang="tr-TR" sz="1600" dirty="0">
                <a:latin typeface="Garamond" panose="02020404030301010803" pitchFamily="18" charset="0"/>
              </a:rPr>
              <a:t>pH:7,5, </a:t>
            </a:r>
            <a:r>
              <a:rPr lang="tr-TR" sz="1600" dirty="0" smtClean="0">
                <a:solidFill>
                  <a:srgbClr val="FF0000"/>
                </a:solidFill>
                <a:latin typeface="Garamond" panose="02020404030301010803" pitchFamily="18" charset="0"/>
              </a:rPr>
              <a:t>dans</a:t>
            </a:r>
            <a:r>
              <a:rPr lang="tr-TR" sz="1600" dirty="0" smtClean="0">
                <a:latin typeface="Garamond" panose="02020404030301010803" pitchFamily="18" charset="0"/>
              </a:rPr>
              <a:t>(dansite/yoğunluk):1015</a:t>
            </a:r>
            <a:r>
              <a:rPr lang="tr-TR" sz="1600" dirty="0">
                <a:latin typeface="Garamond" panose="02020404030301010803" pitchFamily="18" charset="0"/>
              </a:rPr>
              <a:t>, </a:t>
            </a:r>
            <a:r>
              <a:rPr lang="tr-TR" sz="1600" dirty="0" smtClean="0">
                <a:solidFill>
                  <a:srgbClr val="FF0000"/>
                </a:solidFill>
                <a:latin typeface="Garamond" panose="02020404030301010803" pitchFamily="18" charset="0"/>
              </a:rPr>
              <a:t>LDH</a:t>
            </a:r>
            <a:r>
              <a:rPr lang="tr-TR" sz="1600" dirty="0" smtClean="0">
                <a:latin typeface="Garamond" panose="02020404030301010803" pitchFamily="18" charset="0"/>
              </a:rPr>
              <a:t>(Laktat Dehidrogenaz/Yüksek olması doku hasarının belirtisidir.):870</a:t>
            </a:r>
            <a:r>
              <a:rPr lang="tr-TR" sz="1600" dirty="0">
                <a:latin typeface="Garamond" panose="02020404030301010803" pitchFamily="18" charset="0"/>
              </a:rPr>
              <a:t>, prot:5,1, glu:59 olarak sonuçlandı.</a:t>
            </a:r>
          </a:p>
          <a:p>
            <a:pPr marL="0" indent="0">
              <a:buNone/>
            </a:pPr>
            <a:r>
              <a:rPr lang="tr-TR" sz="1600" dirty="0">
                <a:latin typeface="Garamond" panose="02020404030301010803" pitchFamily="18" charset="0"/>
              </a:rPr>
              <a:t> </a:t>
            </a:r>
          </a:p>
          <a:p>
            <a:pPr lvl="0"/>
            <a:r>
              <a:rPr lang="tr-TR" sz="1600" dirty="0">
                <a:solidFill>
                  <a:srgbClr val="FF0000"/>
                </a:solidFill>
                <a:latin typeface="Garamond" panose="02020404030301010803" pitchFamily="18" charset="0"/>
              </a:rPr>
              <a:t>Plevra LDH </a:t>
            </a:r>
            <a:r>
              <a:rPr lang="tr-TR" sz="1600" dirty="0">
                <a:latin typeface="Garamond" panose="02020404030301010803" pitchFamily="18" charset="0"/>
              </a:rPr>
              <a:t>/ </a:t>
            </a:r>
            <a:r>
              <a:rPr lang="tr-TR" sz="1600" dirty="0">
                <a:solidFill>
                  <a:srgbClr val="FF0000"/>
                </a:solidFill>
                <a:latin typeface="Garamond" panose="02020404030301010803" pitchFamily="18" charset="0"/>
              </a:rPr>
              <a:t>Serum LDH</a:t>
            </a:r>
            <a:r>
              <a:rPr lang="tr-TR" sz="1600" dirty="0">
                <a:latin typeface="Garamond" panose="02020404030301010803" pitchFamily="18" charset="0"/>
              </a:rPr>
              <a:t>:3,1 (&gt;0.6 </a:t>
            </a:r>
            <a:r>
              <a:rPr lang="tr-TR" sz="1600" dirty="0">
                <a:solidFill>
                  <a:srgbClr val="FF0000"/>
                </a:solidFill>
                <a:latin typeface="Garamond" panose="02020404030301010803" pitchFamily="18" charset="0"/>
              </a:rPr>
              <a:t>EKSUDA</a:t>
            </a:r>
            <a:r>
              <a:rPr lang="tr-TR" sz="1600" dirty="0" smtClean="0">
                <a:latin typeface="Garamond" panose="02020404030301010803" pitchFamily="18" charset="0"/>
              </a:rPr>
              <a:t>!!)</a:t>
            </a:r>
          </a:p>
          <a:p>
            <a:pPr lvl="0"/>
            <a:endParaRPr lang="tr-TR" sz="1600" dirty="0">
              <a:latin typeface="Garamond" panose="02020404030301010803" pitchFamily="18" charset="0"/>
            </a:endParaRPr>
          </a:p>
          <a:p>
            <a:pPr lvl="0"/>
            <a:r>
              <a:rPr lang="tr-TR" sz="1600" dirty="0">
                <a:solidFill>
                  <a:srgbClr val="FF0000"/>
                </a:solidFill>
                <a:latin typeface="Garamond" panose="02020404030301010803" pitchFamily="18" charset="0"/>
              </a:rPr>
              <a:t>Plevra prot </a:t>
            </a:r>
            <a:r>
              <a:rPr lang="tr-TR" sz="1600" dirty="0">
                <a:latin typeface="Garamond" panose="02020404030301010803" pitchFamily="18" charset="0"/>
              </a:rPr>
              <a:t>/ </a:t>
            </a:r>
            <a:r>
              <a:rPr lang="tr-TR" sz="1600" dirty="0">
                <a:solidFill>
                  <a:srgbClr val="FF0000"/>
                </a:solidFill>
                <a:latin typeface="Garamond" panose="02020404030301010803" pitchFamily="18" charset="0"/>
              </a:rPr>
              <a:t>Serum prot</a:t>
            </a:r>
            <a:r>
              <a:rPr lang="tr-TR" sz="1600" dirty="0">
                <a:latin typeface="Garamond" panose="02020404030301010803" pitchFamily="18" charset="0"/>
              </a:rPr>
              <a:t>:0,72 (&gt;0,5 </a:t>
            </a:r>
            <a:r>
              <a:rPr lang="tr-TR" sz="1600" dirty="0">
                <a:solidFill>
                  <a:srgbClr val="FF0000"/>
                </a:solidFill>
                <a:latin typeface="Garamond" panose="02020404030301010803" pitchFamily="18" charset="0"/>
              </a:rPr>
              <a:t>EKSUDA</a:t>
            </a:r>
            <a:r>
              <a:rPr lang="tr-TR" sz="1600" dirty="0" smtClean="0">
                <a:latin typeface="Garamond" panose="02020404030301010803" pitchFamily="18" charset="0"/>
              </a:rPr>
              <a:t>!!!)</a:t>
            </a:r>
          </a:p>
          <a:p>
            <a:pPr lvl="0"/>
            <a:endParaRPr lang="tr-TR" sz="1600" dirty="0">
              <a:latin typeface="Garamond" panose="02020404030301010803" pitchFamily="18" charset="0"/>
            </a:endParaRPr>
          </a:p>
          <a:p>
            <a:pPr lvl="0"/>
            <a:r>
              <a:rPr lang="tr-TR" sz="1600" dirty="0">
                <a:solidFill>
                  <a:srgbClr val="FF0000"/>
                </a:solidFill>
                <a:latin typeface="Garamond" panose="02020404030301010803" pitchFamily="18" charset="0"/>
              </a:rPr>
              <a:t>LDH</a:t>
            </a:r>
            <a:r>
              <a:rPr lang="tr-TR" sz="1600" dirty="0">
                <a:latin typeface="Garamond" panose="02020404030301010803" pitchFamily="18" charset="0"/>
              </a:rPr>
              <a:t>&gt;200, prot:&gt;3 </a:t>
            </a:r>
            <a:r>
              <a:rPr lang="tr-TR" sz="1600" dirty="0" smtClean="0">
                <a:solidFill>
                  <a:srgbClr val="FF0000"/>
                </a:solidFill>
                <a:latin typeface="Garamond" panose="02020404030301010803" pitchFamily="18" charset="0"/>
              </a:rPr>
              <a:t>EKSUDA</a:t>
            </a:r>
            <a:r>
              <a:rPr lang="tr-TR" sz="1600" dirty="0" smtClean="0">
                <a:latin typeface="Garamond" panose="02020404030301010803" pitchFamily="18" charset="0"/>
              </a:rPr>
              <a:t>(İltihabi bir sürecin ardından o bölgede biriken sıvı) </a:t>
            </a:r>
            <a:r>
              <a:rPr lang="tr-TR" sz="1600" dirty="0">
                <a:latin typeface="Garamond" panose="02020404030301010803" pitchFamily="18" charset="0"/>
              </a:rPr>
              <a:t>ile uyumlu olarak değerlendirildi.</a:t>
            </a:r>
          </a:p>
          <a:p>
            <a:endParaRPr lang="tr-T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781" y="2811701"/>
            <a:ext cx="4200657" cy="3756524"/>
          </a:xfrm>
          <a:prstGeom prst="rect">
            <a:avLst/>
          </a:prstGeom>
        </p:spPr>
      </p:pic>
      <p:sp>
        <p:nvSpPr>
          <p:cNvPr id="6" name="TextBox 5"/>
          <p:cNvSpPr txBox="1"/>
          <p:nvPr/>
        </p:nvSpPr>
        <p:spPr>
          <a:xfrm>
            <a:off x="11406849" y="2489779"/>
            <a:ext cx="559769" cy="369332"/>
          </a:xfrm>
          <a:prstGeom prst="rect">
            <a:avLst/>
          </a:prstGeom>
          <a:noFill/>
        </p:spPr>
        <p:txBody>
          <a:bodyPr wrap="none" rtlCol="0">
            <a:spAutoFit/>
          </a:bodyPr>
          <a:lstStyle/>
          <a:p>
            <a:r>
              <a:rPr lang="tr-TR" dirty="0" smtClean="0">
                <a:solidFill>
                  <a:schemeClr val="accent4"/>
                </a:solidFill>
              </a:rPr>
              <a:t>(61)</a:t>
            </a:r>
            <a:endParaRPr lang="tr-TR" dirty="0">
              <a:solidFill>
                <a:schemeClr val="accent4"/>
              </a:solidFill>
            </a:endParaRPr>
          </a:p>
        </p:txBody>
      </p:sp>
    </p:spTree>
    <p:extLst>
      <p:ext uri="{BB962C8B-B14F-4D97-AF65-F5344CB8AC3E}">
        <p14:creationId xmlns:p14="http://schemas.microsoft.com/office/powerpoint/2010/main" val="2194354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5485327" cy="6233375"/>
          </a:xfrm>
        </p:spPr>
        <p:txBody>
          <a:bodyPr>
            <a:normAutofit lnSpcReduction="10000"/>
          </a:bodyPr>
          <a:lstStyle/>
          <a:p>
            <a:endParaRPr lang="tr-TR" sz="1600" dirty="0" smtClean="0">
              <a:solidFill>
                <a:srgbClr val="FF0000"/>
              </a:solidFill>
              <a:latin typeface="Garamond" panose="02020404030301010803" pitchFamily="18" charset="0"/>
            </a:endParaRPr>
          </a:p>
          <a:p>
            <a:pPr lvl="0"/>
            <a:r>
              <a:rPr lang="tr-TR" sz="1600" dirty="0">
                <a:latin typeface="Garamond" panose="02020404030301010803" pitchFamily="18" charset="0"/>
              </a:rPr>
              <a:t>Hücre sayımında bol </a:t>
            </a:r>
            <a:r>
              <a:rPr lang="tr-TR" sz="1600" dirty="0" smtClean="0">
                <a:solidFill>
                  <a:srgbClr val="FF0000"/>
                </a:solidFill>
                <a:latin typeface="Garamond" panose="02020404030301010803" pitchFamily="18" charset="0"/>
              </a:rPr>
              <a:t>erythrocyte</a:t>
            </a:r>
            <a:r>
              <a:rPr lang="tr-TR" sz="1600" dirty="0" smtClean="0">
                <a:latin typeface="Garamond" panose="02020404030301010803" pitchFamily="18" charset="0"/>
              </a:rPr>
              <a:t>/eritrosit(Kırmızı kan hücresi) </a:t>
            </a:r>
            <a:r>
              <a:rPr lang="tr-TR" sz="1600" dirty="0">
                <a:latin typeface="Garamond" panose="02020404030301010803" pitchFamily="18" charset="0"/>
              </a:rPr>
              <a:t>görüldü. Gram’da bakteri ve </a:t>
            </a:r>
            <a:r>
              <a:rPr lang="tr-TR" sz="1600" dirty="0" smtClean="0">
                <a:solidFill>
                  <a:srgbClr val="FF0000"/>
                </a:solidFill>
                <a:latin typeface="Garamond" panose="02020404030301010803" pitchFamily="18" charset="0"/>
              </a:rPr>
              <a:t>leukocyte</a:t>
            </a:r>
            <a:r>
              <a:rPr lang="tr-TR" sz="1600" dirty="0" smtClean="0">
                <a:latin typeface="Garamond" panose="02020404030301010803" pitchFamily="18" charset="0"/>
              </a:rPr>
              <a:t>/lökosit(Beyaz kan hücresi) </a:t>
            </a:r>
            <a:r>
              <a:rPr lang="tr-TR" sz="1600" dirty="0">
                <a:latin typeface="Garamond" panose="02020404030301010803" pitchFamily="18" charset="0"/>
              </a:rPr>
              <a:t>görülmedi.</a:t>
            </a:r>
          </a:p>
          <a:p>
            <a:pPr marL="0" indent="0">
              <a:buNone/>
            </a:pPr>
            <a:r>
              <a:rPr lang="tr-TR" sz="1600" dirty="0">
                <a:latin typeface="Garamond" panose="02020404030301010803" pitchFamily="18" charset="0"/>
              </a:rPr>
              <a:t> </a:t>
            </a:r>
          </a:p>
          <a:p>
            <a:pPr lvl="0"/>
            <a:r>
              <a:rPr lang="tr-TR" sz="1600" dirty="0">
                <a:latin typeface="Garamond" panose="02020404030301010803" pitchFamily="18" charset="0"/>
              </a:rPr>
              <a:t>Hastanın BT, laboratuvar ve klinik bulguları göz önüne alınarak hastaya </a:t>
            </a:r>
            <a:r>
              <a:rPr lang="tr-TR" sz="1600" dirty="0">
                <a:solidFill>
                  <a:srgbClr val="FF0000"/>
                </a:solidFill>
                <a:latin typeface="Garamond" panose="02020404030301010803" pitchFamily="18" charset="0"/>
              </a:rPr>
              <a:t>necrotising pneumonia</a:t>
            </a:r>
            <a:r>
              <a:rPr lang="tr-TR" sz="1600" dirty="0">
                <a:latin typeface="Garamond" panose="02020404030301010803" pitchFamily="18" charset="0"/>
              </a:rPr>
              <a:t>/nekrotizan pnömoni(doku ölümleri görülen pnömoni) </a:t>
            </a:r>
            <a:r>
              <a:rPr lang="tr-TR" sz="1600" dirty="0">
                <a:solidFill>
                  <a:srgbClr val="FF0000"/>
                </a:solidFill>
                <a:latin typeface="Garamond" panose="02020404030301010803" pitchFamily="18" charset="0"/>
              </a:rPr>
              <a:t>Parapneumonic</a:t>
            </a:r>
            <a:r>
              <a:rPr lang="tr-TR" sz="1600" dirty="0">
                <a:latin typeface="Garamond" panose="02020404030301010803" pitchFamily="18" charset="0"/>
              </a:rPr>
              <a:t> </a:t>
            </a:r>
            <a:r>
              <a:rPr lang="tr-TR" sz="1600" dirty="0">
                <a:solidFill>
                  <a:srgbClr val="FF0000"/>
                </a:solidFill>
                <a:latin typeface="Garamond" panose="02020404030301010803" pitchFamily="18" charset="0"/>
              </a:rPr>
              <a:t>Effusion</a:t>
            </a:r>
            <a:r>
              <a:rPr lang="tr-TR" sz="1600" dirty="0">
                <a:latin typeface="Garamond" panose="02020404030301010803" pitchFamily="18" charset="0"/>
              </a:rPr>
              <a:t>/Parapnömonik Effüzyon(Pnömoniye ek olarak plevral boşlukta sıvı birikmesi) </a:t>
            </a:r>
            <a:r>
              <a:rPr lang="tr-TR" sz="1600" dirty="0" smtClean="0">
                <a:latin typeface="Garamond" panose="02020404030301010803" pitchFamily="18" charset="0"/>
              </a:rPr>
              <a:t>tanısı </a:t>
            </a:r>
            <a:r>
              <a:rPr lang="tr-TR" sz="1600" dirty="0">
                <a:latin typeface="Garamond" panose="02020404030301010803" pitchFamily="18" charset="0"/>
              </a:rPr>
              <a:t>kondu.</a:t>
            </a:r>
          </a:p>
          <a:p>
            <a:pPr marL="0" indent="0">
              <a:buNone/>
            </a:pPr>
            <a:r>
              <a:rPr lang="tr-TR" sz="1600" dirty="0">
                <a:latin typeface="Garamond" panose="02020404030301010803" pitchFamily="18" charset="0"/>
              </a:rPr>
              <a:t> </a:t>
            </a:r>
          </a:p>
          <a:p>
            <a:pPr lvl="0"/>
            <a:r>
              <a:rPr lang="tr-TR" sz="1600" dirty="0">
                <a:latin typeface="Garamond" panose="02020404030301010803" pitchFamily="18" charset="0"/>
              </a:rPr>
              <a:t>Hastaya Çocuk Enfeksiyon Hastalıkları </a:t>
            </a:r>
            <a:r>
              <a:rPr lang="tr-TR" sz="1600" dirty="0" smtClean="0">
                <a:latin typeface="Garamond" panose="02020404030301010803" pitchFamily="18" charset="0"/>
              </a:rPr>
              <a:t>BD(Bilim Dalı) </a:t>
            </a:r>
            <a:r>
              <a:rPr lang="tr-TR" sz="1600" dirty="0">
                <a:latin typeface="Garamond" panose="02020404030301010803" pitchFamily="18" charset="0"/>
              </a:rPr>
              <a:t>ile de görüşülerek </a:t>
            </a:r>
            <a:r>
              <a:rPr lang="tr-TR" sz="1600" dirty="0" smtClean="0">
                <a:solidFill>
                  <a:srgbClr val="FF0000"/>
                </a:solidFill>
                <a:latin typeface="Garamond" panose="02020404030301010803" pitchFamily="18" charset="0"/>
              </a:rPr>
              <a:t>Ampisilin-Sulbactam</a:t>
            </a:r>
            <a:r>
              <a:rPr lang="tr-TR" sz="1600" dirty="0" smtClean="0">
                <a:latin typeface="Garamond" panose="02020404030301010803" pitchFamily="18" charset="0"/>
              </a:rPr>
              <a:t>(Solunum sistemi hastalıklarında da kullanılan bir antibiyotik)</a:t>
            </a:r>
            <a:r>
              <a:rPr lang="tr-TR" sz="1600" dirty="0" smtClean="0">
                <a:solidFill>
                  <a:srgbClr val="FF0000"/>
                </a:solidFill>
                <a:latin typeface="Garamond" panose="02020404030301010803" pitchFamily="18" charset="0"/>
              </a:rPr>
              <a:t>, </a:t>
            </a:r>
            <a:r>
              <a:rPr lang="tr-TR" sz="1600" dirty="0">
                <a:solidFill>
                  <a:srgbClr val="FF0000"/>
                </a:solidFill>
                <a:latin typeface="Garamond" panose="02020404030301010803" pitchFamily="18" charset="0"/>
              </a:rPr>
              <a:t>Klindamisin ve Klaritromisin </a:t>
            </a:r>
            <a:r>
              <a:rPr lang="tr-TR" sz="1600" dirty="0">
                <a:latin typeface="Garamond" panose="02020404030301010803" pitchFamily="18" charset="0"/>
              </a:rPr>
              <a:t>tedavisi başlandı</a:t>
            </a:r>
            <a:r>
              <a:rPr lang="tr-TR" sz="1600" dirty="0" smtClean="0">
                <a:latin typeface="Garamond" panose="02020404030301010803" pitchFamily="18" charset="0"/>
              </a:rPr>
              <a:t>.</a:t>
            </a:r>
          </a:p>
          <a:p>
            <a:pPr lvl="0"/>
            <a:endParaRPr lang="tr-TR" sz="1600" dirty="0">
              <a:latin typeface="Garamond" panose="02020404030301010803" pitchFamily="18" charset="0"/>
            </a:endParaRPr>
          </a:p>
          <a:p>
            <a:pPr lvl="0"/>
            <a:r>
              <a:rPr lang="tr-TR" sz="1600" dirty="0">
                <a:latin typeface="Garamond" panose="02020404030301010803" pitchFamily="18" charset="0"/>
              </a:rPr>
              <a:t>Hastanın gönderilmiş olan plevral sıvı örneğinde </a:t>
            </a:r>
            <a:r>
              <a:rPr lang="tr-TR" sz="1600" dirty="0">
                <a:solidFill>
                  <a:srgbClr val="FF0000"/>
                </a:solidFill>
                <a:latin typeface="Garamond" panose="02020404030301010803" pitchFamily="18" charset="0"/>
              </a:rPr>
              <a:t>Enterococcus </a:t>
            </a:r>
            <a:r>
              <a:rPr lang="tr-TR" sz="1600" dirty="0" smtClean="0">
                <a:solidFill>
                  <a:srgbClr val="FF0000"/>
                </a:solidFill>
                <a:latin typeface="Garamond" panose="02020404030301010803" pitchFamily="18" charset="0"/>
              </a:rPr>
              <a:t>faecium</a:t>
            </a:r>
            <a:r>
              <a:rPr lang="tr-TR" sz="1600" dirty="0" smtClean="0">
                <a:latin typeface="Garamond" panose="02020404030301010803" pitchFamily="18" charset="0"/>
              </a:rPr>
              <a:t>/Enterekok fasiyum(Gram pozitif enterekok sınıfı bir bakteri) </a:t>
            </a:r>
            <a:r>
              <a:rPr lang="tr-TR" sz="1600" dirty="0">
                <a:latin typeface="Garamond" panose="02020404030301010803" pitchFamily="18" charset="0"/>
              </a:rPr>
              <a:t>üremesi oldu. Bunun üzerine almakta olduğu </a:t>
            </a:r>
            <a:r>
              <a:rPr lang="tr-TR" sz="1600" dirty="0">
                <a:solidFill>
                  <a:srgbClr val="FF0000"/>
                </a:solidFill>
                <a:latin typeface="Garamond" panose="02020404030301010803" pitchFamily="18" charset="0"/>
              </a:rPr>
              <a:t>Ampisilin-Sulbactam</a:t>
            </a:r>
            <a:r>
              <a:rPr lang="tr-TR" sz="1600" dirty="0">
                <a:latin typeface="Garamond" panose="02020404030301010803" pitchFamily="18" charset="0"/>
              </a:rPr>
              <a:t> tedavisi kesilerek </a:t>
            </a:r>
            <a:r>
              <a:rPr lang="tr-TR" sz="1600" dirty="0" smtClean="0">
                <a:solidFill>
                  <a:srgbClr val="FF0000"/>
                </a:solidFill>
                <a:latin typeface="Garamond" panose="02020404030301010803" pitchFamily="18" charset="0"/>
              </a:rPr>
              <a:t>Teikoplanin</a:t>
            </a:r>
            <a:r>
              <a:rPr lang="tr-TR" sz="1600" dirty="0" smtClean="0">
                <a:latin typeface="Garamond" panose="02020404030301010803" pitchFamily="18" charset="0"/>
              </a:rPr>
              <a:t>(Enterococcus Faecium’un bu antibiyotiğe karşı duyarlılığı vardır) </a:t>
            </a:r>
            <a:r>
              <a:rPr lang="tr-TR" sz="1600" dirty="0">
                <a:latin typeface="Garamond" panose="02020404030301010803" pitchFamily="18" charset="0"/>
              </a:rPr>
              <a:t>tedavisi eklendi</a:t>
            </a:r>
            <a:r>
              <a:rPr lang="tr-TR" sz="1600" dirty="0" smtClean="0">
                <a:latin typeface="Garamond" panose="02020404030301010803" pitchFamily="18" charset="0"/>
              </a:rPr>
              <a:t>.</a:t>
            </a:r>
          </a:p>
          <a:p>
            <a:pPr lvl="0"/>
            <a:endParaRPr lang="tr-TR" sz="1600" dirty="0"/>
          </a:p>
          <a:p>
            <a:r>
              <a:rPr lang="tr-TR" sz="1600" dirty="0" smtClean="0">
                <a:latin typeface="Garamond" panose="02020404030301010803" pitchFamily="18" charset="0"/>
              </a:rPr>
              <a:t>Hasta tedavi edildikten sonra yapılan radyolojik incelemeler sonucu iyileşme olduğuna karar verildi ve hasta taburcu edildi.</a:t>
            </a:r>
            <a:endParaRPr lang="tr-TR" sz="1600" dirty="0">
              <a:latin typeface="Garamond" panose="02020404030301010803" pitchFamily="18" charset="0"/>
            </a:endParaRPr>
          </a:p>
          <a:p>
            <a:endParaRPr lang="tr-TR" sz="1600" dirty="0" smtClean="0">
              <a:solidFill>
                <a:srgbClr val="FF0000"/>
              </a:solidFill>
              <a:latin typeface="Garamond" panose="02020404030301010803" pitchFamily="18" charset="0"/>
            </a:endParaRPr>
          </a:p>
          <a:p>
            <a:endParaRPr lang="tr-TR" sz="1600" dirty="0">
              <a:solidFill>
                <a:srgbClr val="FF0000"/>
              </a:solidFill>
              <a:latin typeface="Garamond" panose="02020404030301010803" pitchFamily="18" charset="0"/>
            </a:endParaRPr>
          </a:p>
        </p:txBody>
      </p:sp>
      <p:sp>
        <p:nvSpPr>
          <p:cNvPr id="4" name="Rectangle 2"/>
          <p:cNvSpPr>
            <a:spLocks noChangeArrowheads="1"/>
          </p:cNvSpPr>
          <p:nvPr/>
        </p:nvSpPr>
        <p:spPr bwMode="auto">
          <a:xfrm flipV="1">
            <a:off x="7662929" y="489397"/>
            <a:ext cx="46958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51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346" y="3388761"/>
            <a:ext cx="3604898" cy="30071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7504599" y="-2602480"/>
            <a:ext cx="6079627" cy="23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51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346" y="142745"/>
            <a:ext cx="3604898" cy="3232506"/>
          </a:xfrm>
          <a:prstGeom prst="rect">
            <a:avLst/>
          </a:prstGeom>
          <a:solidFill>
            <a:srgbClr val="FF0000"/>
          </a:solidFill>
          <a:ln>
            <a:solidFill>
              <a:schemeClr val="accent1"/>
            </a:solidFill>
          </a:ln>
        </p:spPr>
      </p:pic>
      <p:sp>
        <p:nvSpPr>
          <p:cNvPr id="2" name="TextBox 1"/>
          <p:cNvSpPr txBox="1"/>
          <p:nvPr/>
        </p:nvSpPr>
        <p:spPr>
          <a:xfrm>
            <a:off x="4056844" y="3375251"/>
            <a:ext cx="370614" cy="230832"/>
          </a:xfrm>
          <a:prstGeom prst="rect">
            <a:avLst/>
          </a:prstGeom>
          <a:noFill/>
        </p:spPr>
        <p:txBody>
          <a:bodyPr wrap="none" rtlCol="0">
            <a:spAutoFit/>
          </a:bodyPr>
          <a:lstStyle/>
          <a:p>
            <a:r>
              <a:rPr lang="tr-TR" sz="900" dirty="0" smtClean="0">
                <a:solidFill>
                  <a:srgbClr val="FFC000"/>
                </a:solidFill>
              </a:rPr>
              <a:t>(68)</a:t>
            </a:r>
            <a:endParaRPr lang="tr-TR" sz="900" dirty="0">
              <a:solidFill>
                <a:srgbClr val="FFC000"/>
              </a:solidFill>
            </a:endParaRPr>
          </a:p>
        </p:txBody>
      </p:sp>
      <p:sp>
        <p:nvSpPr>
          <p:cNvPr id="6" name="TextBox 5"/>
          <p:cNvSpPr txBox="1"/>
          <p:nvPr/>
        </p:nvSpPr>
        <p:spPr>
          <a:xfrm>
            <a:off x="1390917" y="4610636"/>
            <a:ext cx="370614" cy="230832"/>
          </a:xfrm>
          <a:prstGeom prst="rect">
            <a:avLst/>
          </a:prstGeom>
          <a:noFill/>
        </p:spPr>
        <p:txBody>
          <a:bodyPr wrap="none" rtlCol="0">
            <a:spAutoFit/>
          </a:bodyPr>
          <a:lstStyle/>
          <a:p>
            <a:r>
              <a:rPr lang="tr-TR" sz="900" dirty="0" smtClean="0">
                <a:solidFill>
                  <a:srgbClr val="FFC000"/>
                </a:solidFill>
              </a:rPr>
              <a:t>(69)</a:t>
            </a:r>
            <a:endParaRPr lang="tr-TR" sz="900" dirty="0">
              <a:solidFill>
                <a:srgbClr val="FFC000"/>
              </a:solidFill>
            </a:endParaRPr>
          </a:p>
        </p:txBody>
      </p:sp>
      <p:sp>
        <p:nvSpPr>
          <p:cNvPr id="7" name="TextBox 6"/>
          <p:cNvSpPr txBox="1"/>
          <p:nvPr/>
        </p:nvSpPr>
        <p:spPr>
          <a:xfrm>
            <a:off x="4765183" y="4987355"/>
            <a:ext cx="370614" cy="230832"/>
          </a:xfrm>
          <a:prstGeom prst="rect">
            <a:avLst/>
          </a:prstGeom>
          <a:noFill/>
        </p:spPr>
        <p:txBody>
          <a:bodyPr wrap="none" rtlCol="0">
            <a:spAutoFit/>
          </a:bodyPr>
          <a:lstStyle/>
          <a:p>
            <a:r>
              <a:rPr lang="tr-TR" sz="900" dirty="0" smtClean="0">
                <a:solidFill>
                  <a:srgbClr val="FFC000"/>
                </a:solidFill>
              </a:rPr>
              <a:t>(70)</a:t>
            </a:r>
            <a:endParaRPr lang="tr-TR" sz="900" dirty="0">
              <a:solidFill>
                <a:srgbClr val="FFC000"/>
              </a:solidFill>
            </a:endParaRPr>
          </a:p>
        </p:txBody>
      </p:sp>
    </p:spTree>
    <p:extLst>
      <p:ext uri="{BB962C8B-B14F-4D97-AF65-F5344CB8AC3E}">
        <p14:creationId xmlns:p14="http://schemas.microsoft.com/office/powerpoint/2010/main" val="6980060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800" b="1" dirty="0" smtClean="0">
                <a:solidFill>
                  <a:srgbClr val="FF0000"/>
                </a:solidFill>
                <a:latin typeface="Garamond" panose="02020404030301010803" pitchFamily="18" charset="0"/>
              </a:rPr>
              <a:t>HEMOTHORAX(HEMOTORAKS)</a:t>
            </a:r>
            <a:endParaRPr lang="tr-TR" sz="4800" b="1" dirty="0">
              <a:solidFill>
                <a:srgbClr val="FF0000"/>
              </a:solidFill>
              <a:latin typeface="Garamond" panose="02020404030301010803" pitchFamily="18" charset="0"/>
            </a:endParaRPr>
          </a:p>
        </p:txBody>
      </p:sp>
      <p:sp>
        <p:nvSpPr>
          <p:cNvPr id="3" name="Content Placeholder 2"/>
          <p:cNvSpPr>
            <a:spLocks noGrp="1"/>
          </p:cNvSpPr>
          <p:nvPr>
            <p:ph idx="1"/>
          </p:nvPr>
        </p:nvSpPr>
        <p:spPr/>
        <p:txBody>
          <a:bodyPr>
            <a:normAutofit/>
          </a:bodyPr>
          <a:lstStyle/>
          <a:p>
            <a:pPr marL="0" indent="0">
              <a:buNone/>
            </a:pPr>
            <a:r>
              <a:rPr lang="tr-TR" sz="1600" dirty="0" smtClean="0">
                <a:latin typeface="Garamond" panose="02020404030301010803" pitchFamily="18" charset="0"/>
              </a:rPr>
              <a:t>     Elli </a:t>
            </a:r>
            <a:r>
              <a:rPr lang="tr-TR" sz="1600" dirty="0">
                <a:latin typeface="Garamond" panose="02020404030301010803" pitchFamily="18" charset="0"/>
              </a:rPr>
              <a:t>bir yaşında erkek hasta</a:t>
            </a:r>
          </a:p>
          <a:p>
            <a:endParaRPr lang="tr-TR" sz="1600" dirty="0">
              <a:latin typeface="Garamond" panose="02020404030301010803" pitchFamily="18" charset="0"/>
            </a:endParaRPr>
          </a:p>
          <a:p>
            <a:pPr>
              <a:buFont typeface="Wingdings" panose="05000000000000000000" pitchFamily="2" charset="2"/>
              <a:buChar char="v"/>
            </a:pPr>
            <a:r>
              <a:rPr lang="tr-TR" sz="1600" b="1" dirty="0">
                <a:latin typeface="Garamond" panose="02020404030301010803" pitchFamily="18" charset="0"/>
              </a:rPr>
              <a:t>Symptom</a:t>
            </a:r>
          </a:p>
          <a:p>
            <a:endParaRPr lang="tr-TR" sz="1600" dirty="0">
              <a:latin typeface="Garamond" panose="02020404030301010803" pitchFamily="18" charset="0"/>
            </a:endParaRPr>
          </a:p>
          <a:p>
            <a:r>
              <a:rPr lang="tr-TR" sz="1600" dirty="0" smtClean="0">
                <a:latin typeface="Garamond" panose="02020404030301010803" pitchFamily="18" charset="0"/>
              </a:rPr>
              <a:t>Dyspnea/Dispne</a:t>
            </a:r>
            <a:r>
              <a:rPr lang="tr-TR" sz="1600" dirty="0">
                <a:latin typeface="Garamond" panose="02020404030301010803" pitchFamily="18" charset="0"/>
              </a:rPr>
              <a:t>: </a:t>
            </a:r>
            <a:r>
              <a:rPr lang="tr-TR" sz="1600" dirty="0" smtClean="0">
                <a:latin typeface="Garamond" panose="02020404030301010803" pitchFamily="18" charset="0"/>
              </a:rPr>
              <a:t>Ağrılı </a:t>
            </a:r>
            <a:r>
              <a:rPr lang="tr-TR" sz="1600" dirty="0">
                <a:latin typeface="Garamond" panose="02020404030301010803" pitchFamily="18" charset="0"/>
              </a:rPr>
              <a:t>ve güç solunum</a:t>
            </a:r>
          </a:p>
          <a:p>
            <a:r>
              <a:rPr lang="tr-TR" sz="1600" dirty="0">
                <a:latin typeface="Garamond" panose="02020404030301010803" pitchFamily="18" charset="0"/>
              </a:rPr>
              <a:t>Tachypnea </a:t>
            </a:r>
            <a:r>
              <a:rPr lang="tr-TR" sz="1600" dirty="0" smtClean="0">
                <a:latin typeface="Garamond" panose="02020404030301010803" pitchFamily="18" charset="0"/>
              </a:rPr>
              <a:t>/Takipne</a:t>
            </a:r>
            <a:r>
              <a:rPr lang="tr-TR" sz="1600" dirty="0">
                <a:latin typeface="Garamond" panose="02020404030301010803" pitchFamily="18" charset="0"/>
              </a:rPr>
              <a:t>: </a:t>
            </a:r>
            <a:r>
              <a:rPr lang="tr-TR" sz="1600" dirty="0" smtClean="0">
                <a:latin typeface="Garamond" panose="02020404030301010803" pitchFamily="18" charset="0"/>
              </a:rPr>
              <a:t>Sık </a:t>
            </a:r>
            <a:r>
              <a:rPr lang="tr-TR" sz="1600" dirty="0">
                <a:latin typeface="Garamond" panose="02020404030301010803" pitchFamily="18" charset="0"/>
              </a:rPr>
              <a:t>soluma</a:t>
            </a:r>
          </a:p>
          <a:p>
            <a:endParaRPr lang="tr-TR" sz="1600" dirty="0">
              <a:latin typeface="Garamond" panose="02020404030301010803" pitchFamily="18" charset="0"/>
            </a:endParaRPr>
          </a:p>
          <a:p>
            <a:pPr>
              <a:buFont typeface="Wingdings" panose="05000000000000000000" pitchFamily="2" charset="2"/>
              <a:buChar char="v"/>
            </a:pPr>
            <a:r>
              <a:rPr lang="tr-TR" sz="1600" b="1" dirty="0">
                <a:latin typeface="Garamond" panose="02020404030301010803" pitchFamily="18" charset="0"/>
              </a:rPr>
              <a:t>Öykü</a:t>
            </a:r>
          </a:p>
          <a:p>
            <a:endParaRPr lang="tr-TR" sz="1600" dirty="0">
              <a:latin typeface="Garamond" panose="02020404030301010803" pitchFamily="18" charset="0"/>
            </a:endParaRPr>
          </a:p>
          <a:p>
            <a:r>
              <a:rPr lang="tr-TR" sz="1600" dirty="0">
                <a:latin typeface="Garamond" panose="02020404030301010803" pitchFamily="18" charset="0"/>
              </a:rPr>
              <a:t>Bacaklarda güçsüzlük şikayeti ile sağlık kuruluşuna başvuran hasta tetkik edilirken, ani gelişen </a:t>
            </a:r>
            <a:r>
              <a:rPr lang="tr-TR" sz="1600" dirty="0" smtClean="0">
                <a:latin typeface="Garamond" panose="02020404030301010803" pitchFamily="18" charset="0"/>
              </a:rPr>
              <a:t>nefes darlığı </a:t>
            </a:r>
            <a:r>
              <a:rPr lang="tr-TR" sz="1600" dirty="0">
                <a:latin typeface="Garamond" panose="02020404030301010803" pitchFamily="18" charset="0"/>
              </a:rPr>
              <a:t>ve göğüs ağrısı şikayeti olması üzerine acil servisimize sevk edilmiş. Özgeçmişinde </a:t>
            </a:r>
            <a:r>
              <a:rPr lang="tr-TR" sz="1600" dirty="0" smtClean="0">
                <a:solidFill>
                  <a:srgbClr val="FF0000"/>
                </a:solidFill>
                <a:latin typeface="Garamond" panose="02020404030301010803" pitchFamily="18" charset="0"/>
              </a:rPr>
              <a:t>hypertension</a:t>
            </a:r>
            <a:r>
              <a:rPr lang="tr-TR" sz="1600" dirty="0" smtClean="0">
                <a:latin typeface="Garamond" panose="02020404030301010803" pitchFamily="18" charset="0"/>
              </a:rPr>
              <a:t>/hipertansiyon(yüksek tansiyon)’u </a:t>
            </a:r>
            <a:r>
              <a:rPr lang="tr-TR" sz="1600" dirty="0">
                <a:latin typeface="Garamond" panose="02020404030301010803" pitchFamily="18" charset="0"/>
              </a:rPr>
              <a:t>olan hastanın, düzensiz ilaç kullanım öyküsü mevcuttu. Acil </a:t>
            </a:r>
            <a:r>
              <a:rPr lang="tr-TR" sz="1600" dirty="0" smtClean="0">
                <a:latin typeface="Garamond" panose="02020404030301010803" pitchFamily="18" charset="0"/>
              </a:rPr>
              <a:t>servisimizde yapılan </a:t>
            </a:r>
            <a:r>
              <a:rPr lang="tr-TR" sz="1600" dirty="0">
                <a:latin typeface="Garamond" panose="02020404030301010803" pitchFamily="18" charset="0"/>
              </a:rPr>
              <a:t>değerlendirmede; genel durum orta, bilinç açık, </a:t>
            </a:r>
            <a:r>
              <a:rPr lang="tr-TR" sz="1600" dirty="0" smtClean="0">
                <a:solidFill>
                  <a:srgbClr val="FF0000"/>
                </a:solidFill>
                <a:latin typeface="Garamond" panose="02020404030301010803" pitchFamily="18" charset="0"/>
              </a:rPr>
              <a:t>tachypnea</a:t>
            </a:r>
            <a:r>
              <a:rPr lang="tr-TR" sz="1600" dirty="0" smtClean="0">
                <a:latin typeface="Garamond" panose="02020404030301010803" pitchFamily="18" charset="0"/>
              </a:rPr>
              <a:t>(takipne</a:t>
            </a:r>
            <a:r>
              <a:rPr lang="tr-TR" sz="1600" dirty="0">
                <a:latin typeface="Garamond" panose="02020404030301010803" pitchFamily="18" charset="0"/>
              </a:rPr>
              <a:t>) ve </a:t>
            </a:r>
            <a:r>
              <a:rPr lang="tr-TR" sz="1600" dirty="0" smtClean="0">
                <a:solidFill>
                  <a:srgbClr val="FF0000"/>
                </a:solidFill>
                <a:latin typeface="Garamond" panose="02020404030301010803" pitchFamily="18" charset="0"/>
              </a:rPr>
              <a:t>dyspnea</a:t>
            </a:r>
            <a:r>
              <a:rPr lang="tr-TR" sz="1600" dirty="0">
                <a:latin typeface="Garamond" panose="02020404030301010803" pitchFamily="18" charset="0"/>
              </a:rPr>
              <a:t>(</a:t>
            </a:r>
            <a:r>
              <a:rPr lang="tr-TR" sz="1600" dirty="0" smtClean="0">
                <a:latin typeface="Garamond" panose="02020404030301010803" pitchFamily="18" charset="0"/>
              </a:rPr>
              <a:t>dispne</a:t>
            </a:r>
            <a:r>
              <a:rPr lang="tr-TR" sz="1600" dirty="0">
                <a:latin typeface="Garamond" panose="02020404030301010803" pitchFamily="18" charset="0"/>
              </a:rPr>
              <a:t>) bulunmaktaydı.</a:t>
            </a:r>
          </a:p>
          <a:p>
            <a:endParaRPr lang="tr-TR" sz="1600" dirty="0"/>
          </a:p>
        </p:txBody>
      </p:sp>
      <p:sp>
        <p:nvSpPr>
          <p:cNvPr id="4" name="TextBox 3"/>
          <p:cNvSpPr txBox="1"/>
          <p:nvPr/>
        </p:nvSpPr>
        <p:spPr>
          <a:xfrm>
            <a:off x="10084157" y="365125"/>
            <a:ext cx="559769" cy="369332"/>
          </a:xfrm>
          <a:prstGeom prst="rect">
            <a:avLst/>
          </a:prstGeom>
          <a:noFill/>
        </p:spPr>
        <p:txBody>
          <a:bodyPr wrap="none" rtlCol="0">
            <a:spAutoFit/>
          </a:bodyPr>
          <a:lstStyle/>
          <a:p>
            <a:r>
              <a:rPr lang="tr-TR" dirty="0" smtClean="0">
                <a:solidFill>
                  <a:srgbClr val="FFC000"/>
                </a:solidFill>
              </a:rPr>
              <a:t>(76)</a:t>
            </a:r>
            <a:endParaRPr lang="tr-TR" dirty="0">
              <a:solidFill>
                <a:srgbClr val="FFC000"/>
              </a:solidFill>
            </a:endParaRPr>
          </a:p>
        </p:txBody>
      </p:sp>
    </p:spTree>
    <p:extLst>
      <p:ext uri="{BB962C8B-B14F-4D97-AF65-F5344CB8AC3E}">
        <p14:creationId xmlns:p14="http://schemas.microsoft.com/office/powerpoint/2010/main" val="42330554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3" y="1275008"/>
            <a:ext cx="4970172" cy="5211048"/>
          </a:xfrm>
        </p:spPr>
        <p:txBody>
          <a:bodyPr/>
          <a:lstStyle/>
          <a:p>
            <a:pPr>
              <a:buFont typeface="Wingdings" panose="05000000000000000000" pitchFamily="2" charset="2"/>
              <a:buChar char="v"/>
            </a:pPr>
            <a:r>
              <a:rPr lang="tr-TR" sz="1600" b="1" dirty="0">
                <a:latin typeface="Garamond" panose="02020404030301010803" pitchFamily="18" charset="0"/>
              </a:rPr>
              <a:t>Fizik Muayene</a:t>
            </a:r>
          </a:p>
          <a:p>
            <a:endParaRPr lang="tr-TR" sz="1600" dirty="0">
              <a:latin typeface="Garamond" panose="02020404030301010803" pitchFamily="18" charset="0"/>
            </a:endParaRPr>
          </a:p>
          <a:p>
            <a:pPr marL="0" indent="0">
              <a:buNone/>
            </a:pPr>
            <a:r>
              <a:rPr lang="tr-TR" sz="1600" dirty="0" smtClean="0">
                <a:latin typeface="Garamond" panose="02020404030301010803" pitchFamily="18" charset="0"/>
              </a:rPr>
              <a:t>    Tansiyon </a:t>
            </a:r>
            <a:r>
              <a:rPr lang="tr-TR" sz="1600" dirty="0" smtClean="0">
                <a:solidFill>
                  <a:srgbClr val="FF0000"/>
                </a:solidFill>
                <a:latin typeface="Garamond" panose="02020404030301010803" pitchFamily="18" charset="0"/>
              </a:rPr>
              <a:t>arterial</a:t>
            </a:r>
            <a:r>
              <a:rPr lang="tr-TR" sz="1600" dirty="0" smtClean="0">
                <a:latin typeface="Garamond" panose="02020404030301010803" pitchFamily="18" charset="0"/>
              </a:rPr>
              <a:t>/arteriyel(atar damarda) </a:t>
            </a:r>
            <a:r>
              <a:rPr lang="tr-TR" sz="1600" dirty="0">
                <a:latin typeface="Garamond" panose="02020404030301010803" pitchFamily="18" charset="0"/>
              </a:rPr>
              <a:t>80/50 mmHg, nabız 116/dk </a:t>
            </a:r>
            <a:r>
              <a:rPr lang="tr-TR" sz="1600" dirty="0" smtClean="0">
                <a:latin typeface="Garamond" panose="02020404030301010803" pitchFamily="18" charset="0"/>
              </a:rPr>
              <a:t>solunum sayısı </a:t>
            </a:r>
            <a:r>
              <a:rPr lang="tr-TR" sz="1600" dirty="0">
                <a:latin typeface="Garamond" panose="02020404030301010803" pitchFamily="18" charset="0"/>
              </a:rPr>
              <a:t>26/dk olarak saptandı</a:t>
            </a:r>
            <a:r>
              <a:rPr lang="tr-TR" sz="1600" dirty="0" smtClean="0">
                <a:latin typeface="Garamond" panose="02020404030301010803" pitchFamily="18" charset="0"/>
              </a:rPr>
              <a:t>.</a:t>
            </a:r>
          </a:p>
          <a:p>
            <a:pPr marL="0" indent="0">
              <a:buNone/>
            </a:pPr>
            <a:endParaRPr lang="tr-TR" sz="1600" dirty="0">
              <a:latin typeface="Garamond" panose="02020404030301010803" pitchFamily="18" charset="0"/>
            </a:endParaRPr>
          </a:p>
          <a:p>
            <a:pPr marL="0" indent="0">
              <a:buNone/>
            </a:pPr>
            <a:r>
              <a:rPr lang="tr-TR" sz="1600" dirty="0" smtClean="0">
                <a:latin typeface="Garamond" panose="02020404030301010803" pitchFamily="18" charset="0"/>
              </a:rPr>
              <a:t>    Her </a:t>
            </a:r>
            <a:r>
              <a:rPr lang="tr-TR" sz="1600" dirty="0">
                <a:latin typeface="Garamond" panose="02020404030301010803" pitchFamily="18" charset="0"/>
              </a:rPr>
              <a:t>iki alt ve üst </a:t>
            </a:r>
            <a:r>
              <a:rPr lang="tr-TR" sz="1600" dirty="0" smtClean="0">
                <a:solidFill>
                  <a:srgbClr val="FF0000"/>
                </a:solidFill>
                <a:latin typeface="Garamond" panose="02020404030301010803" pitchFamily="18" charset="0"/>
              </a:rPr>
              <a:t>extremity</a:t>
            </a:r>
            <a:r>
              <a:rPr lang="tr-TR" sz="1600" dirty="0" smtClean="0">
                <a:latin typeface="Garamond" panose="02020404030301010803" pitchFamily="18" charset="0"/>
              </a:rPr>
              <a:t>/ekstremitede </a:t>
            </a:r>
            <a:r>
              <a:rPr lang="tr-TR" sz="1600" dirty="0">
                <a:latin typeface="Garamond" panose="02020404030301010803" pitchFamily="18" charset="0"/>
              </a:rPr>
              <a:t>(kol ve bacaklar) nabızlar </a:t>
            </a:r>
            <a:r>
              <a:rPr lang="tr-TR" sz="1600" dirty="0" smtClean="0">
                <a:solidFill>
                  <a:srgbClr val="FF0000"/>
                </a:solidFill>
                <a:latin typeface="Garamond" panose="02020404030301010803" pitchFamily="18" charset="0"/>
              </a:rPr>
              <a:t>palpation</a:t>
            </a:r>
            <a:r>
              <a:rPr lang="tr-TR" sz="1600" dirty="0" smtClean="0">
                <a:latin typeface="Garamond" panose="02020404030301010803" pitchFamily="18" charset="0"/>
              </a:rPr>
              <a:t>/palpe edildi </a:t>
            </a:r>
            <a:r>
              <a:rPr lang="tr-TR" sz="1600" dirty="0">
                <a:latin typeface="Garamond" panose="02020404030301010803" pitchFamily="18" charset="0"/>
              </a:rPr>
              <a:t>(el muayenesinde hissedilen). </a:t>
            </a:r>
            <a:r>
              <a:rPr lang="tr-TR" sz="1600" dirty="0" smtClean="0">
                <a:solidFill>
                  <a:srgbClr val="FF0000"/>
                </a:solidFill>
                <a:latin typeface="Garamond" panose="02020404030301010803" pitchFamily="18" charset="0"/>
              </a:rPr>
              <a:t>Oscultation</a:t>
            </a:r>
            <a:r>
              <a:rPr lang="tr-TR" sz="1600" dirty="0" smtClean="0">
                <a:latin typeface="Garamond" panose="02020404030301010803" pitchFamily="18" charset="0"/>
              </a:rPr>
              <a:t>/oskültasyonda </a:t>
            </a:r>
            <a:r>
              <a:rPr lang="tr-TR" sz="1600" dirty="0">
                <a:latin typeface="Garamond" panose="02020404030301010803" pitchFamily="18" charset="0"/>
              </a:rPr>
              <a:t>(dinleyerek muayene) sol </a:t>
            </a:r>
            <a:r>
              <a:rPr lang="tr-TR" sz="1600" dirty="0" smtClean="0">
                <a:solidFill>
                  <a:srgbClr val="FF0000"/>
                </a:solidFill>
                <a:latin typeface="Garamond" panose="02020404030301010803" pitchFamily="18" charset="0"/>
              </a:rPr>
              <a:t>hemithorax</a:t>
            </a:r>
            <a:r>
              <a:rPr lang="tr-TR" sz="1600" dirty="0" smtClean="0">
                <a:latin typeface="Garamond" panose="02020404030301010803" pitchFamily="18" charset="0"/>
              </a:rPr>
              <a:t>/sol </a:t>
            </a:r>
            <a:r>
              <a:rPr lang="tr-TR" sz="1600" dirty="0">
                <a:latin typeface="Garamond" panose="02020404030301010803" pitchFamily="18" charset="0"/>
              </a:rPr>
              <a:t>hemitoraksta (toraksın sol yarısı) tüm </a:t>
            </a:r>
            <a:r>
              <a:rPr lang="tr-TR" sz="1600" dirty="0" smtClean="0">
                <a:solidFill>
                  <a:srgbClr val="FF0000"/>
                </a:solidFill>
                <a:latin typeface="Garamond" panose="02020404030301010803" pitchFamily="18" charset="0"/>
              </a:rPr>
              <a:t>zone</a:t>
            </a:r>
            <a:r>
              <a:rPr lang="tr-TR" sz="1600" dirty="0" smtClean="0">
                <a:latin typeface="Garamond" panose="02020404030301010803" pitchFamily="18" charset="0"/>
              </a:rPr>
              <a:t>/zonlarda </a:t>
            </a:r>
            <a:r>
              <a:rPr lang="tr-TR" sz="1600" dirty="0">
                <a:latin typeface="Garamond" panose="02020404030301010803" pitchFamily="18" charset="0"/>
              </a:rPr>
              <a:t>(bölge, kısım) solunum seslerinde azalma, </a:t>
            </a:r>
            <a:r>
              <a:rPr lang="tr-TR" sz="1600" dirty="0" smtClean="0">
                <a:solidFill>
                  <a:srgbClr val="FF0000"/>
                </a:solidFill>
                <a:latin typeface="Garamond" panose="02020404030301010803" pitchFamily="18" charset="0"/>
              </a:rPr>
              <a:t>percussion</a:t>
            </a:r>
            <a:r>
              <a:rPr lang="tr-TR" sz="1600" dirty="0" smtClean="0">
                <a:latin typeface="Garamond" panose="02020404030301010803" pitchFamily="18" charset="0"/>
              </a:rPr>
              <a:t>/perküsyonda </a:t>
            </a:r>
            <a:r>
              <a:rPr lang="tr-TR" sz="1600" dirty="0">
                <a:latin typeface="Garamond" panose="02020404030301010803" pitchFamily="18" charset="0"/>
              </a:rPr>
              <a:t>(hafifçe vurarak muayene) sol orta-alt zonlarda </a:t>
            </a:r>
            <a:r>
              <a:rPr lang="tr-TR" sz="1600" dirty="0" smtClean="0">
                <a:solidFill>
                  <a:srgbClr val="FF0000"/>
                </a:solidFill>
                <a:latin typeface="Garamond" panose="02020404030301010803" pitchFamily="18" charset="0"/>
              </a:rPr>
              <a:t>matite</a:t>
            </a:r>
            <a:r>
              <a:rPr lang="tr-TR" sz="1600" dirty="0" smtClean="0">
                <a:latin typeface="Garamond" panose="02020404030301010803" pitchFamily="18" charset="0"/>
              </a:rPr>
              <a:t>/matit </a:t>
            </a:r>
            <a:r>
              <a:rPr lang="tr-TR" sz="1600" dirty="0">
                <a:latin typeface="Garamond" panose="02020404030301010803" pitchFamily="18" charset="0"/>
              </a:rPr>
              <a:t>(titreşimsiz ses) mevcuttu.</a:t>
            </a:r>
          </a:p>
          <a:p>
            <a:endParaRPr lang="tr-TR" dirty="0"/>
          </a:p>
        </p:txBody>
      </p:sp>
    </p:spTree>
    <p:extLst>
      <p:ext uri="{BB962C8B-B14F-4D97-AF65-F5344CB8AC3E}">
        <p14:creationId xmlns:p14="http://schemas.microsoft.com/office/powerpoint/2010/main" val="26941683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802" y="553792"/>
            <a:ext cx="6193665" cy="5623171"/>
          </a:xfrm>
        </p:spPr>
        <p:txBody>
          <a:bodyPr>
            <a:normAutofit fontScale="92500" lnSpcReduction="20000"/>
          </a:bodyPr>
          <a:lstStyle/>
          <a:p>
            <a:pPr>
              <a:buFont typeface="Wingdings" panose="05000000000000000000" pitchFamily="2" charset="2"/>
              <a:buChar char="v"/>
            </a:pPr>
            <a:r>
              <a:rPr lang="tr-TR" sz="1700" b="1" dirty="0">
                <a:latin typeface="Garamond" panose="02020404030301010803" pitchFamily="18" charset="0"/>
              </a:rPr>
              <a:t>Tanısal Girişimler</a:t>
            </a:r>
          </a:p>
          <a:p>
            <a:endParaRPr lang="tr-TR" sz="1600" dirty="0">
              <a:latin typeface="Garamond" panose="02020404030301010803" pitchFamily="18" charset="0"/>
            </a:endParaRPr>
          </a:p>
          <a:p>
            <a:pPr marL="0" indent="0">
              <a:buNone/>
            </a:pPr>
            <a:r>
              <a:rPr lang="tr-TR" sz="1600" dirty="0" smtClean="0">
                <a:latin typeface="Garamond" panose="02020404030301010803" pitchFamily="18" charset="0"/>
              </a:rPr>
              <a:t>   </a:t>
            </a:r>
            <a:r>
              <a:rPr lang="tr-TR" sz="1700" dirty="0" smtClean="0">
                <a:latin typeface="Garamond" panose="02020404030301010803" pitchFamily="18" charset="0"/>
              </a:rPr>
              <a:t>Çekilen </a:t>
            </a:r>
            <a:r>
              <a:rPr lang="tr-TR" sz="1700" dirty="0" smtClean="0">
                <a:solidFill>
                  <a:srgbClr val="FF0000"/>
                </a:solidFill>
                <a:latin typeface="Garamond" panose="02020404030301010803" pitchFamily="18" charset="0"/>
              </a:rPr>
              <a:t>posteroanterior</a:t>
            </a:r>
            <a:r>
              <a:rPr lang="tr-TR" sz="1700" dirty="0" smtClean="0">
                <a:latin typeface="Garamond" panose="02020404030301010803" pitchFamily="18" charset="0"/>
              </a:rPr>
              <a:t>(ön-arka) </a:t>
            </a:r>
            <a:r>
              <a:rPr lang="tr-TR" sz="1700" dirty="0">
                <a:latin typeface="Garamond" panose="02020404030301010803" pitchFamily="18" charset="0"/>
              </a:rPr>
              <a:t>akciğer grafisi (Resim 1) ve yapılan fizik muayene sonrasında </a:t>
            </a:r>
            <a:r>
              <a:rPr lang="tr-TR" sz="1700" dirty="0">
                <a:solidFill>
                  <a:srgbClr val="FF0000"/>
                </a:solidFill>
                <a:latin typeface="Garamond" panose="02020404030301010803" pitchFamily="18" charset="0"/>
              </a:rPr>
              <a:t>sol </a:t>
            </a:r>
            <a:r>
              <a:rPr lang="tr-TR" sz="1700" dirty="0" smtClean="0">
                <a:solidFill>
                  <a:srgbClr val="FF0000"/>
                </a:solidFill>
                <a:latin typeface="Garamond" panose="02020404030301010803" pitchFamily="18" charset="0"/>
              </a:rPr>
              <a:t>hemithorax</a:t>
            </a:r>
            <a:r>
              <a:rPr lang="tr-TR" sz="1700" dirty="0" smtClean="0">
                <a:latin typeface="Garamond" panose="02020404030301010803" pitchFamily="18" charset="0"/>
              </a:rPr>
              <a:t>/sol hemitoraksda(toraksın sol yarısı) </a:t>
            </a:r>
            <a:r>
              <a:rPr lang="tr-TR" sz="1700" dirty="0">
                <a:solidFill>
                  <a:srgbClr val="FF0000"/>
                </a:solidFill>
                <a:latin typeface="Garamond" panose="02020404030301010803" pitchFamily="18" charset="0"/>
              </a:rPr>
              <a:t>pleural </a:t>
            </a:r>
            <a:r>
              <a:rPr lang="tr-TR" sz="1700" dirty="0" smtClean="0">
                <a:solidFill>
                  <a:srgbClr val="FF0000"/>
                </a:solidFill>
                <a:latin typeface="Garamond" panose="02020404030301010803" pitchFamily="18" charset="0"/>
              </a:rPr>
              <a:t>effusion</a:t>
            </a:r>
            <a:r>
              <a:rPr lang="tr-TR" sz="1700" dirty="0" smtClean="0">
                <a:latin typeface="Garamond" panose="02020404030301010803" pitchFamily="18" charset="0"/>
              </a:rPr>
              <a:t>/plevral efüzyon(akciğer </a:t>
            </a:r>
            <a:r>
              <a:rPr lang="tr-TR" sz="1700" dirty="0">
                <a:latin typeface="Garamond" panose="02020404030301010803" pitchFamily="18" charset="0"/>
              </a:rPr>
              <a:t>zarında sıvı birikmesi) saptanan hastaya </a:t>
            </a:r>
            <a:r>
              <a:rPr lang="tr-TR" sz="1700" dirty="0" smtClean="0">
                <a:solidFill>
                  <a:srgbClr val="FF0000"/>
                </a:solidFill>
                <a:latin typeface="Garamond" panose="02020404030301010803" pitchFamily="18" charset="0"/>
              </a:rPr>
              <a:t>thoracentesis</a:t>
            </a:r>
            <a:r>
              <a:rPr lang="tr-TR" sz="1700" dirty="0" smtClean="0">
                <a:latin typeface="Garamond" panose="02020404030301010803" pitchFamily="18" charset="0"/>
              </a:rPr>
              <a:t>/torasentez </a:t>
            </a:r>
            <a:r>
              <a:rPr lang="tr-TR" sz="1700" dirty="0">
                <a:latin typeface="Garamond" panose="02020404030301010803" pitchFamily="18" charset="0"/>
              </a:rPr>
              <a:t>(bir sıvının özel bir iğneyle dışarı alınması) işlemi yapıldı. </a:t>
            </a:r>
            <a:r>
              <a:rPr lang="tr-TR" sz="1700" dirty="0" smtClean="0">
                <a:solidFill>
                  <a:srgbClr val="FF0000"/>
                </a:solidFill>
                <a:latin typeface="Garamond" panose="02020404030301010803" pitchFamily="18" charset="0"/>
              </a:rPr>
              <a:t>Hemorrhage</a:t>
            </a:r>
            <a:r>
              <a:rPr lang="tr-TR" sz="1700" dirty="0" smtClean="0">
                <a:latin typeface="Garamond" panose="02020404030301010803" pitchFamily="18" charset="0"/>
              </a:rPr>
              <a:t>/Hemorajik (Kanamalı) </a:t>
            </a:r>
            <a:r>
              <a:rPr lang="tr-TR" sz="1700" dirty="0">
                <a:latin typeface="Garamond" panose="02020404030301010803" pitchFamily="18" charset="0"/>
              </a:rPr>
              <a:t>vasıfta </a:t>
            </a:r>
            <a:r>
              <a:rPr lang="tr-TR" sz="1700" dirty="0" smtClean="0">
                <a:solidFill>
                  <a:srgbClr val="FF0000"/>
                </a:solidFill>
                <a:latin typeface="Garamond" panose="02020404030301010803" pitchFamily="18" charset="0"/>
              </a:rPr>
              <a:t>pleural</a:t>
            </a:r>
            <a:r>
              <a:rPr lang="tr-TR" sz="1700" dirty="0" smtClean="0">
                <a:latin typeface="Garamond" panose="02020404030301010803" pitchFamily="18" charset="0"/>
              </a:rPr>
              <a:t>(plevral) </a:t>
            </a:r>
            <a:r>
              <a:rPr lang="tr-TR" sz="1700" dirty="0">
                <a:latin typeface="Garamond" panose="02020404030301010803" pitchFamily="18" charset="0"/>
              </a:rPr>
              <a:t>sıvı aspire edildi.</a:t>
            </a:r>
          </a:p>
          <a:p>
            <a:endParaRPr lang="tr-TR" sz="1700" dirty="0" smtClean="0">
              <a:latin typeface="Garamond" panose="02020404030301010803" pitchFamily="18" charset="0"/>
            </a:endParaRPr>
          </a:p>
          <a:p>
            <a:pPr marL="0" indent="0">
              <a:buNone/>
            </a:pPr>
            <a:r>
              <a:rPr lang="tr-TR" sz="1700" dirty="0" smtClean="0">
                <a:solidFill>
                  <a:srgbClr val="FF0000"/>
                </a:solidFill>
                <a:latin typeface="Garamond" panose="02020404030301010803" pitchFamily="18" charset="0"/>
              </a:rPr>
              <a:t>   Pleural</a:t>
            </a:r>
            <a:r>
              <a:rPr lang="tr-TR" sz="1700" dirty="0" smtClean="0">
                <a:latin typeface="Garamond" panose="02020404030301010803" pitchFamily="18" charset="0"/>
              </a:rPr>
              <a:t>(plevral) </a:t>
            </a:r>
            <a:r>
              <a:rPr lang="tr-TR" sz="1700" dirty="0">
                <a:latin typeface="Garamond" panose="02020404030301010803" pitchFamily="18" charset="0"/>
              </a:rPr>
              <a:t>sıvıda yapılan incelemede; Htc: 14.5% , </a:t>
            </a:r>
            <a:r>
              <a:rPr lang="tr-TR" sz="1700" dirty="0" smtClean="0">
                <a:solidFill>
                  <a:srgbClr val="FF0000"/>
                </a:solidFill>
                <a:latin typeface="Garamond" panose="02020404030301010803" pitchFamily="18" charset="0"/>
              </a:rPr>
              <a:t>LDH</a:t>
            </a:r>
            <a:r>
              <a:rPr lang="tr-TR" sz="1700" dirty="0" smtClean="0">
                <a:latin typeface="Garamond" panose="02020404030301010803" pitchFamily="18" charset="0"/>
              </a:rPr>
              <a:t>(Laktat Dehidrogenaz):278 </a:t>
            </a:r>
            <a:r>
              <a:rPr lang="tr-TR" sz="1700" dirty="0">
                <a:latin typeface="Garamond" panose="02020404030301010803" pitchFamily="18" charset="0"/>
              </a:rPr>
              <a:t>U/L, total protein: 6.8 mg/dl, glukoz: 119 mg/dl olan hastanın, periferik kanda;</a:t>
            </a:r>
          </a:p>
          <a:p>
            <a:endParaRPr lang="tr-TR" sz="1700" dirty="0" smtClean="0">
              <a:latin typeface="Garamond" panose="02020404030301010803" pitchFamily="18" charset="0"/>
            </a:endParaRPr>
          </a:p>
          <a:p>
            <a:pPr marL="0" indent="0">
              <a:buNone/>
            </a:pPr>
            <a:r>
              <a:rPr lang="tr-TR" sz="1700" dirty="0" smtClean="0">
                <a:latin typeface="Garamond" panose="02020404030301010803" pitchFamily="18" charset="0"/>
              </a:rPr>
              <a:t>    Htc</a:t>
            </a:r>
            <a:r>
              <a:rPr lang="tr-TR" sz="1700" dirty="0">
                <a:latin typeface="Garamond" panose="02020404030301010803" pitchFamily="18" charset="0"/>
              </a:rPr>
              <a:t>: 28.1%, Hb: 9.7 gr/dl, PLT: 358 mm3, serumda; LDH: 410 U/L, total protein: 5.6 mg/dl, glukoz: 154 mg/dl, olarak saptandı.</a:t>
            </a:r>
          </a:p>
          <a:p>
            <a:endParaRPr lang="tr-TR" sz="1700" dirty="0" smtClean="0">
              <a:latin typeface="Garamond" panose="02020404030301010803" pitchFamily="18" charset="0"/>
            </a:endParaRPr>
          </a:p>
          <a:p>
            <a:pPr marL="0" indent="0">
              <a:buNone/>
            </a:pPr>
            <a:r>
              <a:rPr lang="tr-TR" sz="1700" dirty="0" smtClean="0">
                <a:solidFill>
                  <a:srgbClr val="FF0000"/>
                </a:solidFill>
                <a:latin typeface="Garamond" panose="02020404030301010803" pitchFamily="18" charset="0"/>
              </a:rPr>
              <a:t>   Pleural</a:t>
            </a:r>
            <a:r>
              <a:rPr lang="tr-TR" sz="1700" dirty="0" smtClean="0">
                <a:latin typeface="Garamond" panose="02020404030301010803" pitchFamily="18" charset="0"/>
              </a:rPr>
              <a:t>(plevral) </a:t>
            </a:r>
            <a:r>
              <a:rPr lang="tr-TR" sz="1700" dirty="0">
                <a:latin typeface="Garamond" panose="02020404030301010803" pitchFamily="18" charset="0"/>
              </a:rPr>
              <a:t>sıvı </a:t>
            </a:r>
            <a:r>
              <a:rPr lang="tr-TR" sz="1700" dirty="0" smtClean="0">
                <a:solidFill>
                  <a:srgbClr val="FF0000"/>
                </a:solidFill>
                <a:latin typeface="Garamond" panose="02020404030301010803" pitchFamily="18" charset="0"/>
              </a:rPr>
              <a:t>hematocriti</a:t>
            </a:r>
            <a:r>
              <a:rPr lang="tr-TR" sz="1700" dirty="0" smtClean="0">
                <a:latin typeface="Garamond" panose="02020404030301010803" pitchFamily="18" charset="0"/>
              </a:rPr>
              <a:t>/</a:t>
            </a:r>
            <a:r>
              <a:rPr lang="tr-TR" sz="1700" dirty="0" smtClean="0">
                <a:solidFill>
                  <a:srgbClr val="FF0000"/>
                </a:solidFill>
                <a:latin typeface="Garamond" panose="02020404030301010803" pitchFamily="18" charset="0"/>
              </a:rPr>
              <a:t>periferik</a:t>
            </a:r>
            <a:r>
              <a:rPr lang="tr-TR" sz="1700" dirty="0" smtClean="0">
                <a:latin typeface="Garamond" panose="02020404030301010803" pitchFamily="18" charset="0"/>
              </a:rPr>
              <a:t>(Yüzeyel) </a:t>
            </a:r>
            <a:r>
              <a:rPr lang="tr-TR" sz="1700" dirty="0">
                <a:latin typeface="Garamond" panose="02020404030301010803" pitchFamily="18" charset="0"/>
              </a:rPr>
              <a:t>kan </a:t>
            </a:r>
            <a:r>
              <a:rPr lang="tr-TR" sz="1700" dirty="0">
                <a:solidFill>
                  <a:srgbClr val="FF0000"/>
                </a:solidFill>
                <a:latin typeface="Garamond" panose="02020404030301010803" pitchFamily="18" charset="0"/>
              </a:rPr>
              <a:t>hematocriti</a:t>
            </a:r>
            <a:r>
              <a:rPr lang="tr-TR" sz="1700" dirty="0">
                <a:latin typeface="Garamond" panose="02020404030301010803" pitchFamily="18" charset="0"/>
              </a:rPr>
              <a:t> oranı 0.5’ten büyük olması nedeniyle </a:t>
            </a:r>
            <a:r>
              <a:rPr lang="tr-TR" sz="1700" dirty="0" smtClean="0">
                <a:latin typeface="Garamond" panose="02020404030301010803" pitchFamily="18" charset="0"/>
              </a:rPr>
              <a:t>hemothorax(hemotoraks) </a:t>
            </a:r>
            <a:r>
              <a:rPr lang="tr-TR" sz="1700" dirty="0">
                <a:latin typeface="Garamond" panose="02020404030301010803" pitchFamily="18" charset="0"/>
              </a:rPr>
              <a:t>tanısı konan, </a:t>
            </a:r>
            <a:r>
              <a:rPr lang="tr-TR" sz="1700" dirty="0" smtClean="0">
                <a:solidFill>
                  <a:srgbClr val="FF0000"/>
                </a:solidFill>
                <a:latin typeface="Garamond" panose="02020404030301010803" pitchFamily="18" charset="0"/>
              </a:rPr>
              <a:t>trauma</a:t>
            </a:r>
            <a:r>
              <a:rPr lang="tr-TR" sz="1700" dirty="0" smtClean="0">
                <a:latin typeface="Garamond" panose="02020404030301010803" pitchFamily="18" charset="0"/>
              </a:rPr>
              <a:t>(travma) </a:t>
            </a:r>
            <a:r>
              <a:rPr lang="tr-TR" sz="1700" dirty="0">
                <a:latin typeface="Garamond" panose="02020404030301010803" pitchFamily="18" charset="0"/>
              </a:rPr>
              <a:t>öyküsü olmayan hastaya </a:t>
            </a:r>
            <a:r>
              <a:rPr lang="tr-TR" sz="1700" dirty="0" smtClean="0">
                <a:solidFill>
                  <a:srgbClr val="FF0000"/>
                </a:solidFill>
                <a:latin typeface="Garamond" panose="02020404030301010803" pitchFamily="18" charset="0"/>
              </a:rPr>
              <a:t>thorax</a:t>
            </a:r>
            <a:r>
              <a:rPr lang="tr-TR" sz="1700" dirty="0" smtClean="0">
                <a:latin typeface="Garamond" panose="02020404030301010803" pitchFamily="18" charset="0"/>
              </a:rPr>
              <a:t>(toraks) BT(Bilgisayarlı Tomografi)</a:t>
            </a:r>
            <a:r>
              <a:rPr lang="tr-TR" sz="1700" dirty="0">
                <a:latin typeface="Garamond" panose="02020404030301010803" pitchFamily="18" charset="0"/>
              </a:rPr>
              <a:t>’si çekildi.</a:t>
            </a:r>
          </a:p>
          <a:p>
            <a:pPr marL="0" indent="0">
              <a:buNone/>
            </a:pPr>
            <a:endParaRPr lang="tr-TR" sz="1700" dirty="0" smtClean="0">
              <a:latin typeface="Garamond" panose="02020404030301010803" pitchFamily="18" charset="0"/>
            </a:endParaRPr>
          </a:p>
          <a:p>
            <a:pPr>
              <a:buFont typeface="Wingdings" panose="05000000000000000000" pitchFamily="2" charset="2"/>
              <a:buChar char="§"/>
            </a:pPr>
            <a:endParaRPr lang="tr-TR" sz="1500" dirty="0" smtClean="0">
              <a:solidFill>
                <a:srgbClr val="FF0000"/>
              </a:solidFill>
              <a:latin typeface="Garamond" panose="02020404030301010803" pitchFamily="18" charset="0"/>
            </a:endParaRPr>
          </a:p>
          <a:p>
            <a:pPr>
              <a:buFont typeface="Wingdings" panose="05000000000000000000" pitchFamily="2" charset="2"/>
              <a:buChar char="§"/>
            </a:pPr>
            <a:r>
              <a:rPr lang="tr-TR" sz="1500" dirty="0" smtClean="0">
                <a:solidFill>
                  <a:srgbClr val="FF0000"/>
                </a:solidFill>
                <a:latin typeface="Garamond" panose="02020404030301010803" pitchFamily="18" charset="0"/>
              </a:rPr>
              <a:t>Hematocrit</a:t>
            </a:r>
            <a:r>
              <a:rPr lang="tr-TR" sz="1500" dirty="0" smtClean="0">
                <a:latin typeface="Garamond" panose="02020404030301010803" pitchFamily="18" charset="0"/>
              </a:rPr>
              <a:t>/Hematokrit(Kırmızı kan hücrelerinin oluşturduğu hacmin toplam kan hacmine oranı)</a:t>
            </a:r>
            <a:endParaRPr lang="tr-TR" sz="1500" dirty="0">
              <a:latin typeface="Garamond" panose="02020404030301010803" pitchFamily="18" charset="0"/>
            </a:endParaRPr>
          </a:p>
          <a:p>
            <a:endParaRPr lang="tr-TR" dirty="0"/>
          </a:p>
        </p:txBody>
      </p:sp>
      <p:pic>
        <p:nvPicPr>
          <p:cNvPr id="4" name="Picture 3"/>
          <p:cNvPicPr>
            <a:picLocks noChangeAspect="1"/>
          </p:cNvPicPr>
          <p:nvPr/>
        </p:nvPicPr>
        <p:blipFill>
          <a:blip r:embed="rId2"/>
          <a:stretch>
            <a:fillRect/>
          </a:stretch>
        </p:blipFill>
        <p:spPr>
          <a:xfrm>
            <a:off x="6542467" y="392914"/>
            <a:ext cx="5534780" cy="5362955"/>
          </a:xfrm>
          <a:prstGeom prst="rect">
            <a:avLst/>
          </a:prstGeom>
        </p:spPr>
      </p:pic>
      <p:sp>
        <p:nvSpPr>
          <p:cNvPr id="5" name="TextBox 4"/>
          <p:cNvSpPr txBox="1"/>
          <p:nvPr/>
        </p:nvSpPr>
        <p:spPr>
          <a:xfrm>
            <a:off x="1210613" y="5525037"/>
            <a:ext cx="370614" cy="230832"/>
          </a:xfrm>
          <a:prstGeom prst="rect">
            <a:avLst/>
          </a:prstGeom>
          <a:noFill/>
        </p:spPr>
        <p:txBody>
          <a:bodyPr wrap="none" rtlCol="0">
            <a:spAutoFit/>
          </a:bodyPr>
          <a:lstStyle/>
          <a:p>
            <a:r>
              <a:rPr lang="tr-TR" sz="900" dirty="0" smtClean="0">
                <a:solidFill>
                  <a:srgbClr val="FFC000"/>
                </a:solidFill>
              </a:rPr>
              <a:t>(62)</a:t>
            </a:r>
            <a:endParaRPr lang="tr-TR" sz="900" dirty="0">
              <a:solidFill>
                <a:srgbClr val="FFC000"/>
              </a:solidFill>
            </a:endParaRPr>
          </a:p>
        </p:txBody>
      </p:sp>
      <p:sp>
        <p:nvSpPr>
          <p:cNvPr id="6" name="TextBox 5"/>
          <p:cNvSpPr txBox="1"/>
          <p:nvPr/>
        </p:nvSpPr>
        <p:spPr>
          <a:xfrm>
            <a:off x="7083380" y="5934670"/>
            <a:ext cx="5108620" cy="923330"/>
          </a:xfrm>
          <a:prstGeom prst="rect">
            <a:avLst/>
          </a:prstGeom>
          <a:noFill/>
        </p:spPr>
        <p:txBody>
          <a:bodyPr wrap="square" rtlCol="0">
            <a:spAutoFit/>
          </a:bodyPr>
          <a:lstStyle/>
          <a:p>
            <a:r>
              <a:rPr lang="tr-TR" dirty="0" smtClean="0"/>
              <a:t>Ön-arka akciğer grafisi; sol akciğerin görüntüsündeki yoğunlukta artış var, iki akciğerin arasındaki boşluk sağa itilmiş.</a:t>
            </a:r>
            <a:endParaRPr lang="tr-TR" dirty="0"/>
          </a:p>
        </p:txBody>
      </p:sp>
    </p:spTree>
    <p:extLst>
      <p:ext uri="{BB962C8B-B14F-4D97-AF65-F5344CB8AC3E}">
        <p14:creationId xmlns:p14="http://schemas.microsoft.com/office/powerpoint/2010/main" val="3980114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1319071"/>
            <a:ext cx="5370490" cy="4587942"/>
          </a:xfrm>
        </p:spPr>
        <p:txBody>
          <a:bodyPr>
            <a:normAutofit/>
          </a:bodyPr>
          <a:lstStyle/>
          <a:p>
            <a:pPr marL="0" indent="0">
              <a:buNone/>
            </a:pPr>
            <a:r>
              <a:rPr lang="tr-TR" sz="1600" dirty="0" smtClean="0">
                <a:solidFill>
                  <a:srgbClr val="FF0000"/>
                </a:solidFill>
                <a:latin typeface="Garamond" panose="02020404030301010803" pitchFamily="18" charset="0"/>
              </a:rPr>
              <a:t>   Thorax</a:t>
            </a:r>
            <a:r>
              <a:rPr lang="tr-TR" sz="1600" dirty="0" smtClean="0">
                <a:latin typeface="Garamond" panose="02020404030301010803" pitchFamily="18" charset="0"/>
              </a:rPr>
              <a:t>(toraks) </a:t>
            </a:r>
            <a:r>
              <a:rPr lang="tr-TR" sz="1600" dirty="0">
                <a:latin typeface="Garamond" panose="02020404030301010803" pitchFamily="18" charset="0"/>
              </a:rPr>
              <a:t>BT’de (Resim </a:t>
            </a:r>
            <a:r>
              <a:rPr lang="tr-TR" sz="1600" dirty="0" smtClean="0">
                <a:latin typeface="Garamond" panose="02020404030301010803" pitchFamily="18" charset="0"/>
              </a:rPr>
              <a:t>2</a:t>
            </a:r>
            <a:r>
              <a:rPr lang="tr-TR" sz="1600" dirty="0">
                <a:latin typeface="Garamond" panose="02020404030301010803" pitchFamily="18" charset="0"/>
              </a:rPr>
              <a:t>)</a:t>
            </a:r>
            <a:r>
              <a:rPr lang="tr-TR" sz="1600" dirty="0" smtClean="0">
                <a:solidFill>
                  <a:srgbClr val="FF0000"/>
                </a:solidFill>
                <a:latin typeface="Garamond" panose="02020404030301010803" pitchFamily="18" charset="0"/>
              </a:rPr>
              <a:t> </a:t>
            </a:r>
            <a:r>
              <a:rPr lang="tr-TR" sz="1600" dirty="0">
                <a:solidFill>
                  <a:srgbClr val="FF0000"/>
                </a:solidFill>
                <a:latin typeface="Garamond" panose="02020404030301010803" pitchFamily="18" charset="0"/>
              </a:rPr>
              <a:t>rupture thoracic aortae </a:t>
            </a:r>
            <a:r>
              <a:rPr lang="tr-TR" sz="1600" dirty="0" smtClean="0">
                <a:solidFill>
                  <a:srgbClr val="FF0000"/>
                </a:solidFill>
                <a:latin typeface="Garamond" panose="02020404030301010803" pitchFamily="18" charset="0"/>
              </a:rPr>
              <a:t>dissection</a:t>
            </a:r>
            <a:r>
              <a:rPr lang="tr-TR" sz="1600" dirty="0" smtClean="0">
                <a:latin typeface="Garamond" panose="02020404030301010803" pitchFamily="18" charset="0"/>
              </a:rPr>
              <a:t>/rüptüre </a:t>
            </a:r>
            <a:r>
              <a:rPr lang="tr-TR" sz="1600" dirty="0">
                <a:latin typeface="Garamond" panose="02020404030301010803" pitchFamily="18" charset="0"/>
              </a:rPr>
              <a:t>torasik aort diseksiyonu (göğüssel aort yırtığı) saptanması üzerine acil operasyona alındı. </a:t>
            </a:r>
          </a:p>
          <a:p>
            <a:pPr marL="0" indent="0">
              <a:buNone/>
            </a:pPr>
            <a:r>
              <a:rPr lang="tr-TR" sz="1600" dirty="0" smtClean="0">
                <a:latin typeface="Garamond" panose="02020404030301010803" pitchFamily="18" charset="0"/>
              </a:rPr>
              <a:t> </a:t>
            </a:r>
          </a:p>
          <a:p>
            <a:pPr marL="0" indent="0">
              <a:buNone/>
            </a:pPr>
            <a:r>
              <a:rPr lang="tr-TR" sz="1600" dirty="0">
                <a:latin typeface="Garamond" panose="02020404030301010803" pitchFamily="18" charset="0"/>
              </a:rPr>
              <a:t> </a:t>
            </a:r>
            <a:r>
              <a:rPr lang="tr-TR" sz="1600" dirty="0" smtClean="0">
                <a:latin typeface="Garamond" panose="02020404030301010803" pitchFamily="18" charset="0"/>
              </a:rPr>
              <a:t>  Operasyonda </a:t>
            </a:r>
            <a:r>
              <a:rPr lang="tr-TR" sz="1600" dirty="0">
                <a:latin typeface="Garamond" panose="02020404030301010803" pitchFamily="18" charset="0"/>
              </a:rPr>
              <a:t>hastaya eş zamanlı sol </a:t>
            </a:r>
            <a:r>
              <a:rPr lang="tr-TR" sz="1600" dirty="0" smtClean="0">
                <a:solidFill>
                  <a:srgbClr val="FF0000"/>
                </a:solidFill>
                <a:latin typeface="Garamond" panose="02020404030301010803" pitchFamily="18" charset="0"/>
              </a:rPr>
              <a:t>posterolateral</a:t>
            </a:r>
            <a:r>
              <a:rPr lang="tr-TR" sz="1600" dirty="0" smtClean="0">
                <a:latin typeface="Garamond" panose="02020404030301010803" pitchFamily="18" charset="0"/>
              </a:rPr>
              <a:t>(arka-dış) </a:t>
            </a:r>
            <a:r>
              <a:rPr lang="tr-TR" sz="1600" dirty="0" smtClean="0">
                <a:solidFill>
                  <a:srgbClr val="FF0000"/>
                </a:solidFill>
                <a:latin typeface="Garamond" panose="02020404030301010803" pitchFamily="18" charset="0"/>
              </a:rPr>
              <a:t>thoracotomy</a:t>
            </a:r>
            <a:r>
              <a:rPr lang="tr-TR" sz="1600" dirty="0" smtClean="0">
                <a:latin typeface="Garamond" panose="02020404030301010803" pitchFamily="18" charset="0"/>
              </a:rPr>
              <a:t>/torakotomi </a:t>
            </a:r>
            <a:r>
              <a:rPr lang="tr-TR" sz="1600" dirty="0">
                <a:latin typeface="Garamond" panose="02020404030301010803" pitchFamily="18" charset="0"/>
              </a:rPr>
              <a:t>(göğüs duvarına kesi yapma) ve </a:t>
            </a:r>
            <a:r>
              <a:rPr lang="tr-TR" sz="1600" dirty="0">
                <a:solidFill>
                  <a:srgbClr val="FF0000"/>
                </a:solidFill>
                <a:latin typeface="Garamond" panose="02020404030301010803" pitchFamily="18" charset="0"/>
              </a:rPr>
              <a:t>sağ femoral </a:t>
            </a:r>
            <a:r>
              <a:rPr lang="tr-TR" sz="1600" dirty="0" smtClean="0">
                <a:solidFill>
                  <a:srgbClr val="FF0000"/>
                </a:solidFill>
                <a:latin typeface="Garamond" panose="02020404030301010803" pitchFamily="18" charset="0"/>
              </a:rPr>
              <a:t>kanülasyonla</a:t>
            </a:r>
            <a:r>
              <a:rPr lang="tr-TR" sz="1600" dirty="0" smtClean="0">
                <a:latin typeface="Garamond" panose="02020404030301010803" pitchFamily="18" charset="0"/>
              </a:rPr>
              <a:t>(sağ femoral artere tüp yerleştirmek) </a:t>
            </a:r>
            <a:r>
              <a:rPr lang="tr-TR" sz="1600" dirty="0">
                <a:latin typeface="Garamond" panose="02020404030301010803" pitchFamily="18" charset="0"/>
              </a:rPr>
              <a:t>düşük akımlı pompa desteği sağlandı. </a:t>
            </a:r>
            <a:r>
              <a:rPr lang="tr-TR" sz="1600" dirty="0" smtClean="0">
                <a:solidFill>
                  <a:srgbClr val="FF0000"/>
                </a:solidFill>
                <a:latin typeface="Garamond" panose="02020404030301010803" pitchFamily="18" charset="0"/>
              </a:rPr>
              <a:t>Dissection</a:t>
            </a:r>
            <a:r>
              <a:rPr lang="tr-TR" sz="1600" dirty="0" smtClean="0">
                <a:latin typeface="Garamond" panose="02020404030301010803" pitchFamily="18" charset="0"/>
              </a:rPr>
              <a:t>/Diseksiyonun(Damar duvarı katlarının yırtılarak birbirinden ayrılması), </a:t>
            </a:r>
            <a:r>
              <a:rPr lang="tr-TR" sz="1600" dirty="0">
                <a:latin typeface="Garamond" panose="02020404030301010803" pitchFamily="18" charset="0"/>
              </a:rPr>
              <a:t>sol </a:t>
            </a:r>
            <a:r>
              <a:rPr lang="tr-TR" sz="1600" dirty="0" smtClean="0">
                <a:solidFill>
                  <a:srgbClr val="FF0000"/>
                </a:solidFill>
                <a:latin typeface="Garamond" panose="02020404030301010803" pitchFamily="18" charset="0"/>
              </a:rPr>
              <a:t>subclavian</a:t>
            </a:r>
            <a:r>
              <a:rPr lang="tr-TR" sz="1600" dirty="0" smtClean="0">
                <a:latin typeface="Garamond" panose="02020404030301010803" pitchFamily="18" charset="0"/>
              </a:rPr>
              <a:t>/subklavyen </a:t>
            </a:r>
            <a:r>
              <a:rPr lang="tr-TR" sz="1600" dirty="0">
                <a:latin typeface="Garamond" panose="02020404030301010803" pitchFamily="18" charset="0"/>
              </a:rPr>
              <a:t>(köprücük altı) arterin </a:t>
            </a:r>
            <a:r>
              <a:rPr lang="tr-TR" sz="1600" dirty="0" smtClean="0">
                <a:solidFill>
                  <a:srgbClr val="FF0000"/>
                </a:solidFill>
                <a:latin typeface="Garamond" panose="02020404030301010803" pitchFamily="18" charset="0"/>
              </a:rPr>
              <a:t>distalinden</a:t>
            </a:r>
            <a:r>
              <a:rPr lang="tr-TR" sz="1600" dirty="0" smtClean="0">
                <a:latin typeface="Garamond" panose="02020404030301010803" pitchFamily="18" charset="0"/>
              </a:rPr>
              <a:t>(merkeze uzak olan tarafından) </a:t>
            </a:r>
            <a:r>
              <a:rPr lang="tr-TR" sz="1600" dirty="0">
                <a:latin typeface="Garamond" panose="02020404030301010803" pitchFamily="18" charset="0"/>
              </a:rPr>
              <a:t>başlayıp </a:t>
            </a:r>
            <a:r>
              <a:rPr lang="tr-TR" sz="1600" dirty="0">
                <a:solidFill>
                  <a:srgbClr val="FF0000"/>
                </a:solidFill>
                <a:latin typeface="Garamond" panose="02020404030301010803" pitchFamily="18" charset="0"/>
              </a:rPr>
              <a:t>abdominal </a:t>
            </a:r>
            <a:r>
              <a:rPr lang="tr-TR" sz="1600" dirty="0" smtClean="0">
                <a:solidFill>
                  <a:srgbClr val="FF0000"/>
                </a:solidFill>
                <a:latin typeface="Garamond" panose="02020404030301010803" pitchFamily="18" charset="0"/>
              </a:rPr>
              <a:t>aortaya</a:t>
            </a:r>
            <a:r>
              <a:rPr lang="tr-TR" sz="1600" dirty="0" smtClean="0">
                <a:latin typeface="Garamond" panose="02020404030301010803" pitchFamily="18" charset="0"/>
              </a:rPr>
              <a:t>(Aortun karın bölgesindeki kısmı) </a:t>
            </a:r>
            <a:r>
              <a:rPr lang="tr-TR" sz="1600" dirty="0">
                <a:latin typeface="Garamond" panose="02020404030301010803" pitchFamily="18" charset="0"/>
              </a:rPr>
              <a:t>uzanım gösterdiği ve </a:t>
            </a:r>
            <a:r>
              <a:rPr lang="tr-TR" sz="1600" dirty="0">
                <a:solidFill>
                  <a:srgbClr val="FF0000"/>
                </a:solidFill>
                <a:latin typeface="Garamond" panose="02020404030301010803" pitchFamily="18" charset="0"/>
              </a:rPr>
              <a:t>sol </a:t>
            </a:r>
            <a:r>
              <a:rPr lang="tr-TR" sz="1600" dirty="0" smtClean="0">
                <a:solidFill>
                  <a:srgbClr val="FF0000"/>
                </a:solidFill>
                <a:latin typeface="Garamond" panose="02020404030301010803" pitchFamily="18" charset="0"/>
              </a:rPr>
              <a:t>hemitoraksa</a:t>
            </a:r>
            <a:r>
              <a:rPr lang="tr-TR" sz="1600" dirty="0" smtClean="0">
                <a:latin typeface="Garamond" panose="02020404030301010803" pitchFamily="18" charset="0"/>
              </a:rPr>
              <a:t> (göğüs boşluğunun sol tarafı) </a:t>
            </a:r>
            <a:r>
              <a:rPr lang="tr-TR" sz="1600" dirty="0" smtClean="0">
                <a:solidFill>
                  <a:srgbClr val="FF0000"/>
                </a:solidFill>
                <a:latin typeface="Garamond" panose="02020404030301010803" pitchFamily="18" charset="0"/>
              </a:rPr>
              <a:t>rupture</a:t>
            </a:r>
            <a:r>
              <a:rPr lang="tr-TR" sz="1600" dirty="0" smtClean="0">
                <a:latin typeface="Garamond" panose="02020404030301010803" pitchFamily="18" charset="0"/>
              </a:rPr>
              <a:t>/rüptür(Yırtılma) </a:t>
            </a:r>
            <a:r>
              <a:rPr lang="tr-TR" sz="1600" dirty="0">
                <a:latin typeface="Garamond" panose="02020404030301010803" pitchFamily="18" charset="0"/>
              </a:rPr>
              <a:t>olduğu saptandı. Hastanın sol </a:t>
            </a:r>
            <a:r>
              <a:rPr lang="tr-TR" sz="1600" dirty="0" smtClean="0">
                <a:solidFill>
                  <a:srgbClr val="FF0000"/>
                </a:solidFill>
                <a:latin typeface="Garamond" panose="02020404030301010803" pitchFamily="18" charset="0"/>
              </a:rPr>
              <a:t>subclavian</a:t>
            </a:r>
            <a:r>
              <a:rPr lang="tr-TR" sz="1600" dirty="0" smtClean="0">
                <a:latin typeface="Garamond" panose="02020404030301010803" pitchFamily="18" charset="0"/>
              </a:rPr>
              <a:t>/subklavyen(köprücük altı) arterinin distaline(merkeze uzak olan taraf) </a:t>
            </a:r>
            <a:r>
              <a:rPr lang="tr-TR" sz="1600" dirty="0">
                <a:solidFill>
                  <a:srgbClr val="FF0000"/>
                </a:solidFill>
                <a:latin typeface="Garamond" panose="02020404030301010803" pitchFamily="18" charset="0"/>
              </a:rPr>
              <a:t>vascular </a:t>
            </a:r>
            <a:r>
              <a:rPr lang="tr-TR" sz="1600" dirty="0" smtClean="0">
                <a:solidFill>
                  <a:srgbClr val="FF0000"/>
                </a:solidFill>
                <a:latin typeface="Garamond" panose="02020404030301010803" pitchFamily="18" charset="0"/>
              </a:rPr>
              <a:t>clamp</a:t>
            </a:r>
            <a:r>
              <a:rPr lang="tr-TR" sz="1600" dirty="0" smtClean="0">
                <a:latin typeface="Garamond" panose="02020404030301010803" pitchFamily="18" charset="0"/>
              </a:rPr>
              <a:t>/vasküler </a:t>
            </a:r>
            <a:r>
              <a:rPr lang="tr-TR" sz="1600" dirty="0">
                <a:latin typeface="Garamond" panose="02020404030301010803" pitchFamily="18" charset="0"/>
              </a:rPr>
              <a:t>klemp (damar klempi) konuldu.</a:t>
            </a:r>
          </a:p>
        </p:txBody>
      </p:sp>
      <p:sp>
        <p:nvSpPr>
          <p:cNvPr id="6" name="AutoShape 3"/>
          <p:cNvSpPr>
            <a:spLocks noChangeAspect="1" noChangeArrowheads="1" noTextEdit="1"/>
          </p:cNvSpPr>
          <p:nvPr/>
        </p:nvSpPr>
        <p:spPr bwMode="auto">
          <a:xfrm>
            <a:off x="7147640" y="489397"/>
            <a:ext cx="4124325"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640" y="1341765"/>
            <a:ext cx="4168271" cy="3959857"/>
          </a:xfrm>
          <a:prstGeom prst="rect">
            <a:avLst/>
          </a:prstGeom>
        </p:spPr>
      </p:pic>
    </p:spTree>
    <p:extLst>
      <p:ext uri="{BB962C8B-B14F-4D97-AF65-F5344CB8AC3E}">
        <p14:creationId xmlns:p14="http://schemas.microsoft.com/office/powerpoint/2010/main" val="1362537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0127" y="1359441"/>
            <a:ext cx="9447822" cy="5094314"/>
          </a:xfrm>
        </p:spPr>
        <p:txBody>
          <a:bodyPr>
            <a:noAutofit/>
          </a:bodyPr>
          <a:lstStyle/>
          <a:p>
            <a:pPr marL="0" indent="0">
              <a:buNone/>
            </a:pPr>
            <a:r>
              <a:rPr lang="tr-TR" sz="1600" dirty="0" smtClean="0">
                <a:solidFill>
                  <a:srgbClr val="FF0000"/>
                </a:solidFill>
                <a:latin typeface="Garamond" panose="02020404030301010803" pitchFamily="18" charset="0"/>
              </a:rPr>
              <a:t>   Dissection</a:t>
            </a:r>
            <a:r>
              <a:rPr lang="tr-TR" sz="1600" dirty="0" smtClean="0">
                <a:latin typeface="Garamond" panose="02020404030301010803" pitchFamily="18" charset="0"/>
              </a:rPr>
              <a:t>/Diseksiyonun(Damar </a:t>
            </a:r>
            <a:r>
              <a:rPr lang="tr-TR" sz="1600" dirty="0">
                <a:latin typeface="Garamond" panose="02020404030301010803" pitchFamily="18" charset="0"/>
              </a:rPr>
              <a:t>duvarı katlarının yırtılarak birbirinden ayrılması)</a:t>
            </a:r>
            <a:r>
              <a:rPr lang="tr-TR" sz="1600" dirty="0" smtClean="0">
                <a:latin typeface="Garamond" panose="02020404030301010803" pitchFamily="18" charset="0"/>
              </a:rPr>
              <a:t> </a:t>
            </a:r>
            <a:r>
              <a:rPr lang="tr-TR" sz="1600" dirty="0" smtClean="0">
                <a:solidFill>
                  <a:srgbClr val="FF0000"/>
                </a:solidFill>
                <a:latin typeface="Garamond" panose="02020404030301010803" pitchFamily="18" charset="0"/>
              </a:rPr>
              <a:t>distaldeki</a:t>
            </a:r>
            <a:r>
              <a:rPr lang="tr-TR" sz="1600" dirty="0" smtClean="0">
                <a:latin typeface="Garamond" panose="02020404030301010803" pitchFamily="18" charset="0"/>
              </a:rPr>
              <a:t>(merkeze uzak olan taraf) sonlanma </a:t>
            </a:r>
            <a:r>
              <a:rPr lang="tr-TR" sz="1600" dirty="0">
                <a:latin typeface="Garamond" panose="02020404030301010803" pitchFamily="18" charset="0"/>
              </a:rPr>
              <a:t>noktası aranırken, </a:t>
            </a:r>
            <a:r>
              <a:rPr lang="tr-TR" sz="1600" dirty="0" smtClean="0">
                <a:latin typeface="Garamond" panose="02020404030301010803" pitchFamily="18" charset="0"/>
              </a:rPr>
              <a:t>proximale/proksimale(merkeze yakın olan taraf) </a:t>
            </a:r>
            <a:r>
              <a:rPr lang="tr-TR" sz="1600" dirty="0">
                <a:latin typeface="Garamond" panose="02020404030301010803" pitchFamily="18" charset="0"/>
              </a:rPr>
              <a:t>konan clamp noktasından dissectionun proximale </a:t>
            </a:r>
            <a:r>
              <a:rPr lang="tr-TR" sz="1600" dirty="0" smtClean="0">
                <a:solidFill>
                  <a:srgbClr val="FF0000"/>
                </a:solidFill>
                <a:latin typeface="Garamond" panose="02020404030301010803" pitchFamily="18" charset="0"/>
              </a:rPr>
              <a:t>retrograd</a:t>
            </a:r>
            <a:r>
              <a:rPr lang="tr-TR" sz="1600" dirty="0" smtClean="0">
                <a:latin typeface="Garamond" panose="02020404030301010803" pitchFamily="18" charset="0"/>
              </a:rPr>
              <a:t>(Ters yönde) </a:t>
            </a:r>
            <a:r>
              <a:rPr lang="tr-TR" sz="1600" dirty="0">
                <a:latin typeface="Garamond" panose="02020404030301010803" pitchFamily="18" charset="0"/>
              </a:rPr>
              <a:t>ilerlediği ve </a:t>
            </a:r>
            <a:r>
              <a:rPr lang="tr-TR" sz="1600" dirty="0">
                <a:solidFill>
                  <a:srgbClr val="FF0000"/>
                </a:solidFill>
                <a:latin typeface="Garamond" panose="02020404030301010803" pitchFamily="18" charset="0"/>
              </a:rPr>
              <a:t>rupture </a:t>
            </a:r>
            <a:r>
              <a:rPr lang="tr-TR" sz="1600" dirty="0" smtClean="0">
                <a:solidFill>
                  <a:srgbClr val="FF0000"/>
                </a:solidFill>
                <a:latin typeface="Garamond" panose="02020404030301010803" pitchFamily="18" charset="0"/>
              </a:rPr>
              <a:t>olduğu</a:t>
            </a:r>
            <a:r>
              <a:rPr lang="tr-TR" sz="1600" dirty="0" smtClean="0">
                <a:latin typeface="Garamond" panose="02020404030301010803" pitchFamily="18" charset="0"/>
              </a:rPr>
              <a:t>(Yırtıldığı) </a:t>
            </a:r>
            <a:r>
              <a:rPr lang="tr-TR" sz="1600" dirty="0">
                <a:latin typeface="Garamond" panose="02020404030301010803" pitchFamily="18" charset="0"/>
              </a:rPr>
              <a:t>görüldü. Bu haliyle hastaya acil </a:t>
            </a:r>
            <a:r>
              <a:rPr lang="tr-TR" sz="1600" dirty="0" smtClean="0">
                <a:solidFill>
                  <a:srgbClr val="FF0000"/>
                </a:solidFill>
                <a:latin typeface="Garamond" panose="02020404030301010803" pitchFamily="18" charset="0"/>
              </a:rPr>
              <a:t>sternotomy</a:t>
            </a:r>
            <a:r>
              <a:rPr lang="tr-TR" sz="1600" dirty="0" smtClean="0">
                <a:latin typeface="Garamond" panose="02020404030301010803" pitchFamily="18" charset="0"/>
              </a:rPr>
              <a:t>/sternotomi </a:t>
            </a:r>
            <a:r>
              <a:rPr lang="tr-TR" sz="1600" dirty="0">
                <a:latin typeface="Garamond" panose="02020404030301010803" pitchFamily="18" charset="0"/>
              </a:rPr>
              <a:t>(sternuma kesi yapma) yapıldı. </a:t>
            </a:r>
            <a:r>
              <a:rPr lang="tr-TR" sz="1600" dirty="0">
                <a:solidFill>
                  <a:srgbClr val="FF0000"/>
                </a:solidFill>
                <a:latin typeface="Garamond" panose="02020404030301010803" pitchFamily="18" charset="0"/>
              </a:rPr>
              <a:t>Retrograd </a:t>
            </a:r>
            <a:r>
              <a:rPr lang="tr-TR" sz="1600" dirty="0" smtClean="0">
                <a:solidFill>
                  <a:srgbClr val="FF0000"/>
                </a:solidFill>
                <a:latin typeface="Garamond" panose="02020404030301010803" pitchFamily="18" charset="0"/>
              </a:rPr>
              <a:t>dissectionun</a:t>
            </a:r>
            <a:r>
              <a:rPr lang="tr-TR" sz="1600" dirty="0" smtClean="0">
                <a:latin typeface="Garamond" panose="02020404030301010803" pitchFamily="18" charset="0"/>
              </a:rPr>
              <a:t>(ters yönde ilerleyen diseksiyon)</a:t>
            </a:r>
            <a:r>
              <a:rPr lang="tr-TR" sz="1600" dirty="0" smtClean="0">
                <a:solidFill>
                  <a:srgbClr val="FF0000"/>
                </a:solidFill>
                <a:latin typeface="Garamond" panose="02020404030301010803" pitchFamily="18" charset="0"/>
              </a:rPr>
              <a:t> </a:t>
            </a:r>
            <a:r>
              <a:rPr lang="tr-TR" sz="1600" dirty="0">
                <a:solidFill>
                  <a:srgbClr val="FF0000"/>
                </a:solidFill>
                <a:latin typeface="Garamond" panose="02020404030301010803" pitchFamily="18" charset="0"/>
              </a:rPr>
              <a:t>arcus </a:t>
            </a:r>
            <a:r>
              <a:rPr lang="tr-TR" sz="1600" dirty="0" smtClean="0">
                <a:solidFill>
                  <a:srgbClr val="FF0000"/>
                </a:solidFill>
                <a:latin typeface="Garamond" panose="02020404030301010803" pitchFamily="18" charset="0"/>
              </a:rPr>
              <a:t>aortae</a:t>
            </a:r>
            <a:r>
              <a:rPr lang="tr-TR" sz="1600" dirty="0" smtClean="0">
                <a:latin typeface="Garamond" panose="02020404030301010803" pitchFamily="18" charset="0"/>
              </a:rPr>
              <a:t>/arkus </a:t>
            </a:r>
            <a:r>
              <a:rPr lang="tr-TR" sz="1600" dirty="0">
                <a:latin typeface="Garamond" panose="02020404030301010803" pitchFamily="18" charset="0"/>
              </a:rPr>
              <a:t>aortaya (aort kemeri) kadar ilerlediği ve arcus elemanlarını içine aldığı saptandı. </a:t>
            </a:r>
            <a:endParaRPr lang="tr-TR" sz="1600" dirty="0" smtClean="0">
              <a:latin typeface="Garamond" panose="02020404030301010803" pitchFamily="18" charset="0"/>
            </a:endParaRPr>
          </a:p>
          <a:p>
            <a:endParaRPr lang="tr-TR" sz="1600" dirty="0">
              <a:solidFill>
                <a:srgbClr val="FF0000"/>
              </a:solidFill>
              <a:latin typeface="Garamond" panose="02020404030301010803" pitchFamily="18" charset="0"/>
            </a:endParaRPr>
          </a:p>
          <a:p>
            <a:pPr marL="0" indent="0">
              <a:buNone/>
            </a:pPr>
            <a:r>
              <a:rPr lang="tr-TR" sz="1600" dirty="0">
                <a:solidFill>
                  <a:srgbClr val="FF0000"/>
                </a:solidFill>
                <a:latin typeface="Garamond" panose="02020404030301010803" pitchFamily="18" charset="0"/>
              </a:rPr>
              <a:t> </a:t>
            </a:r>
            <a:r>
              <a:rPr lang="tr-TR" sz="1600" dirty="0" smtClean="0">
                <a:solidFill>
                  <a:srgbClr val="FF0000"/>
                </a:solidFill>
                <a:latin typeface="Garamond" panose="02020404030301010803" pitchFamily="18" charset="0"/>
              </a:rPr>
              <a:t>  Massive hemorrhage</a:t>
            </a:r>
            <a:r>
              <a:rPr lang="tr-TR" sz="1600" dirty="0">
                <a:latin typeface="Garamond" panose="02020404030301010803" pitchFamily="18" charset="0"/>
              </a:rPr>
              <a:t>/</a:t>
            </a:r>
            <a:r>
              <a:rPr lang="tr-TR" sz="1600" dirty="0" smtClean="0">
                <a:latin typeface="Garamond" panose="02020404030301010803" pitchFamily="18" charset="0"/>
              </a:rPr>
              <a:t>masif </a:t>
            </a:r>
            <a:r>
              <a:rPr lang="tr-TR" sz="1600" dirty="0">
                <a:latin typeface="Garamond" panose="02020404030301010803" pitchFamily="18" charset="0"/>
              </a:rPr>
              <a:t>hemoraji (birden gelişen hayatı tehdit edici kanama) olan hastada </a:t>
            </a:r>
            <a:r>
              <a:rPr lang="tr-TR" sz="1600" dirty="0">
                <a:solidFill>
                  <a:srgbClr val="FF0000"/>
                </a:solidFill>
                <a:latin typeface="Garamond" panose="02020404030301010803" pitchFamily="18" charset="0"/>
              </a:rPr>
              <a:t>cardiac </a:t>
            </a:r>
            <a:r>
              <a:rPr lang="tr-TR" sz="1600" dirty="0" smtClean="0">
                <a:solidFill>
                  <a:srgbClr val="FF0000"/>
                </a:solidFill>
                <a:latin typeface="Garamond" panose="02020404030301010803" pitchFamily="18" charset="0"/>
              </a:rPr>
              <a:t>arrest</a:t>
            </a:r>
            <a:r>
              <a:rPr lang="tr-TR" sz="1600" dirty="0" smtClean="0">
                <a:latin typeface="Garamond" panose="02020404030301010803" pitchFamily="18" charset="0"/>
              </a:rPr>
              <a:t>/kardiyak </a:t>
            </a:r>
            <a:r>
              <a:rPr lang="tr-TR" sz="1600" dirty="0">
                <a:latin typeface="Garamond" panose="02020404030301010803" pitchFamily="18" charset="0"/>
              </a:rPr>
              <a:t>arrest (kalp durması) gelişti. </a:t>
            </a:r>
            <a:r>
              <a:rPr lang="tr-TR" sz="1600" dirty="0" smtClean="0">
                <a:solidFill>
                  <a:srgbClr val="FF0000"/>
                </a:solidFill>
                <a:latin typeface="Garamond" panose="02020404030301010803" pitchFamily="18" charset="0"/>
              </a:rPr>
              <a:t>İntraoperative</a:t>
            </a:r>
            <a:r>
              <a:rPr lang="tr-TR" sz="1600" dirty="0" smtClean="0">
                <a:latin typeface="Garamond" panose="02020404030301010803" pitchFamily="18" charset="0"/>
              </a:rPr>
              <a:t>/intraoperatif </a:t>
            </a:r>
            <a:r>
              <a:rPr lang="tr-TR" sz="1600" dirty="0">
                <a:latin typeface="Garamond" panose="02020404030301010803" pitchFamily="18" charset="0"/>
              </a:rPr>
              <a:t>(ameliyat esnasında) açık kalp masajı yapılarak </a:t>
            </a:r>
            <a:r>
              <a:rPr lang="tr-TR" sz="1600" dirty="0" smtClean="0">
                <a:solidFill>
                  <a:srgbClr val="FF0000"/>
                </a:solidFill>
                <a:latin typeface="Garamond" panose="02020404030301010803" pitchFamily="18" charset="0"/>
              </a:rPr>
              <a:t>resuscitation</a:t>
            </a:r>
            <a:r>
              <a:rPr lang="tr-TR" sz="1600" dirty="0" smtClean="0">
                <a:latin typeface="Garamond" panose="02020404030301010803" pitchFamily="18" charset="0"/>
              </a:rPr>
              <a:t>/resüsitasyona </a:t>
            </a:r>
            <a:r>
              <a:rPr lang="tr-TR" sz="1600" dirty="0">
                <a:latin typeface="Garamond" panose="02020404030301010803" pitchFamily="18" charset="0"/>
              </a:rPr>
              <a:t>(yeniden canlandırma) başlandı. Yapılan müdahalelere cevap vermeyen hasta operasyon esnasında hayatını kaybetti.</a:t>
            </a:r>
          </a:p>
        </p:txBody>
      </p:sp>
      <p:sp>
        <p:nvSpPr>
          <p:cNvPr id="4" name="TextBox 3"/>
          <p:cNvSpPr txBox="1"/>
          <p:nvPr/>
        </p:nvSpPr>
        <p:spPr>
          <a:xfrm>
            <a:off x="4584878" y="1733916"/>
            <a:ext cx="370614" cy="230832"/>
          </a:xfrm>
          <a:prstGeom prst="rect">
            <a:avLst/>
          </a:prstGeom>
          <a:noFill/>
        </p:spPr>
        <p:txBody>
          <a:bodyPr wrap="none" rtlCol="0">
            <a:spAutoFit/>
          </a:bodyPr>
          <a:lstStyle/>
          <a:p>
            <a:r>
              <a:rPr lang="tr-TR" sz="900" dirty="0" smtClean="0">
                <a:solidFill>
                  <a:srgbClr val="FFC000"/>
                </a:solidFill>
              </a:rPr>
              <a:t>(63)</a:t>
            </a:r>
            <a:endParaRPr lang="tr-TR" sz="900" dirty="0">
              <a:solidFill>
                <a:srgbClr val="FFC000"/>
              </a:solidFill>
            </a:endParaRPr>
          </a:p>
        </p:txBody>
      </p:sp>
    </p:spTree>
    <p:extLst>
      <p:ext uri="{BB962C8B-B14F-4D97-AF65-F5344CB8AC3E}">
        <p14:creationId xmlns:p14="http://schemas.microsoft.com/office/powerpoint/2010/main" val="1933191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56373" y="866342"/>
            <a:ext cx="3811073" cy="4729239"/>
          </a:xfrm>
        </p:spPr>
        <p:txBody>
          <a:bodyPr>
            <a:normAutofit/>
          </a:bodyPr>
          <a:lstStyle/>
          <a:p>
            <a:pPr>
              <a:buFont typeface="Wingdings" panose="05000000000000000000" pitchFamily="2" charset="2"/>
              <a:buChar char="v"/>
            </a:pPr>
            <a:r>
              <a:rPr lang="tr-TR" sz="1600" b="1" dirty="0" smtClean="0">
                <a:latin typeface="Garamond" panose="02020404030301010803" pitchFamily="18" charset="0"/>
              </a:rPr>
              <a:t>Nasus (nazus): </a:t>
            </a:r>
            <a:r>
              <a:rPr lang="tr-TR" sz="1600" dirty="0" smtClean="0">
                <a:latin typeface="Garamond" panose="02020404030301010803" pitchFamily="18" charset="0"/>
              </a:rPr>
              <a:t>Burun. </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Apex nasi (apeks nazi): </a:t>
            </a:r>
            <a:r>
              <a:rPr lang="tr-TR" sz="1600" dirty="0" smtClean="0">
                <a:latin typeface="Garamond" panose="02020404030301010803" pitchFamily="18" charset="0"/>
              </a:rPr>
              <a:t>Burun ucu.</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Dorsum nasi (dorsum nazi): </a:t>
            </a:r>
            <a:r>
              <a:rPr lang="tr-TR" sz="1600" dirty="0" smtClean="0">
                <a:latin typeface="Garamond" panose="02020404030301010803" pitchFamily="18" charset="0"/>
              </a:rPr>
              <a:t>Burun sırtı.</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Radix nasi (radiks nazi): </a:t>
            </a:r>
            <a:r>
              <a:rPr lang="tr-TR" sz="1600" dirty="0" smtClean="0"/>
              <a:t>Burun sırtının alınla bileştiği kısım.</a:t>
            </a:r>
            <a:endParaRPr lang="tr-TR" sz="1600" dirty="0">
              <a:latin typeface="Garamond" panose="020204040303010108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446" y="866343"/>
            <a:ext cx="6980652" cy="4729238"/>
          </a:xfrm>
          <a:prstGeom prst="rect">
            <a:avLst/>
          </a:prstGeom>
        </p:spPr>
      </p:pic>
      <p:sp>
        <p:nvSpPr>
          <p:cNvPr id="8" name="Rectangle 7"/>
          <p:cNvSpPr/>
          <p:nvPr/>
        </p:nvSpPr>
        <p:spPr>
          <a:xfrm>
            <a:off x="11405348" y="497011"/>
            <a:ext cx="442750" cy="369332"/>
          </a:xfrm>
          <a:prstGeom prst="rect">
            <a:avLst/>
          </a:prstGeom>
        </p:spPr>
        <p:txBody>
          <a:bodyPr wrap="none">
            <a:spAutoFit/>
          </a:bodyPr>
          <a:lstStyle/>
          <a:p>
            <a:r>
              <a:rPr lang="tr-TR" dirty="0" smtClean="0">
                <a:solidFill>
                  <a:srgbClr val="FFC000"/>
                </a:solidFill>
              </a:rPr>
              <a:t>(2)</a:t>
            </a:r>
            <a:endParaRPr lang="tr-TR" dirty="0">
              <a:solidFill>
                <a:srgbClr val="FFC000"/>
              </a:solidFill>
            </a:endParaRPr>
          </a:p>
        </p:txBody>
      </p:sp>
    </p:spTree>
    <p:extLst>
      <p:ext uri="{BB962C8B-B14F-4D97-AF65-F5344CB8AC3E}">
        <p14:creationId xmlns:p14="http://schemas.microsoft.com/office/powerpoint/2010/main" val="2314846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411" y="975619"/>
            <a:ext cx="3759557" cy="4961541"/>
          </a:xfrm>
        </p:spPr>
        <p:txBody>
          <a:bodyPr>
            <a:noAutofit/>
          </a:bodyPr>
          <a:lstStyle/>
          <a:p>
            <a:pPr>
              <a:buFont typeface="Wingdings" panose="05000000000000000000" pitchFamily="2" charset="2"/>
              <a:buChar char="v"/>
            </a:pPr>
            <a:r>
              <a:rPr lang="tr-TR" sz="1600" b="1" dirty="0" smtClean="0">
                <a:latin typeface="Garamond" panose="02020404030301010803" pitchFamily="18" charset="0"/>
              </a:rPr>
              <a:t>Septum nasi (septum nazi): </a:t>
            </a:r>
            <a:r>
              <a:rPr lang="tr-TR" sz="1600" dirty="0" smtClean="0">
                <a:latin typeface="Garamond" panose="02020404030301010803" pitchFamily="18" charset="0"/>
              </a:rPr>
              <a:t>Burun boşluğunu dikey olarak ikiye bölen kısım.</a:t>
            </a:r>
            <a:endParaRPr lang="tr-TR" sz="1600" b="1"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Vestibulum nasi (vestibulum nazi): </a:t>
            </a:r>
            <a:r>
              <a:rPr lang="tr-TR" sz="1600" dirty="0" smtClean="0">
                <a:latin typeface="Garamond" panose="02020404030301010803" pitchFamily="18" charset="0"/>
              </a:rPr>
              <a:t>Burun boşluğunun giriş bölümü.</a:t>
            </a:r>
          </a:p>
          <a:p>
            <a:pPr marL="0" indent="0">
              <a:buNone/>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Cavitas nasi (kavitas nazi): </a:t>
            </a:r>
            <a:r>
              <a:rPr lang="tr-TR" sz="1600" dirty="0" smtClean="0">
                <a:latin typeface="Garamond" panose="02020404030301010803" pitchFamily="18" charset="0"/>
              </a:rPr>
              <a:t>Burun boşluğu.</a:t>
            </a:r>
            <a:endParaRPr lang="tr-TR" sz="1600" b="1"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Concha (konka): </a:t>
            </a:r>
            <a:r>
              <a:rPr lang="tr-TR" sz="1600" dirty="0" smtClean="0">
                <a:latin typeface="Garamond" panose="02020404030301010803" pitchFamily="18" charset="0"/>
              </a:rPr>
              <a:t>Burun boşluğunun yan duvarlarında görülen, önden arkaya uzanan kıkırdak dokudan, yaprak şeklindeki üç adet oluşum.</a:t>
            </a:r>
            <a:endParaRPr lang="tr-TR" sz="16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882" y="975619"/>
            <a:ext cx="6444306" cy="2347130"/>
          </a:xfrm>
          <a:prstGeom prst="rect">
            <a:avLst/>
          </a:prstGeom>
        </p:spPr>
      </p:pic>
      <p:sp>
        <p:nvSpPr>
          <p:cNvPr id="5" name="TextBox 4"/>
          <p:cNvSpPr txBox="1"/>
          <p:nvPr/>
        </p:nvSpPr>
        <p:spPr>
          <a:xfrm>
            <a:off x="11552352" y="975619"/>
            <a:ext cx="442750" cy="369332"/>
          </a:xfrm>
          <a:prstGeom prst="rect">
            <a:avLst/>
          </a:prstGeom>
          <a:noFill/>
        </p:spPr>
        <p:txBody>
          <a:bodyPr wrap="none" rtlCol="0">
            <a:spAutoFit/>
          </a:bodyPr>
          <a:lstStyle/>
          <a:p>
            <a:r>
              <a:rPr lang="tr-TR" dirty="0" smtClean="0">
                <a:solidFill>
                  <a:srgbClr val="FFC000"/>
                </a:solidFill>
              </a:rPr>
              <a:t>(3)</a:t>
            </a:r>
            <a:endParaRPr lang="tr-TR" dirty="0">
              <a:solidFill>
                <a:srgbClr val="FFC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882" y="3470137"/>
            <a:ext cx="4121239" cy="2438090"/>
          </a:xfrm>
          <a:prstGeom prst="rect">
            <a:avLst/>
          </a:prstGeom>
        </p:spPr>
      </p:pic>
      <p:sp>
        <p:nvSpPr>
          <p:cNvPr id="7" name="TextBox 6"/>
          <p:cNvSpPr txBox="1"/>
          <p:nvPr/>
        </p:nvSpPr>
        <p:spPr>
          <a:xfrm>
            <a:off x="9229285" y="3456389"/>
            <a:ext cx="442750" cy="369332"/>
          </a:xfrm>
          <a:prstGeom prst="rect">
            <a:avLst/>
          </a:prstGeom>
          <a:noFill/>
        </p:spPr>
        <p:txBody>
          <a:bodyPr wrap="none" rtlCol="0">
            <a:spAutoFit/>
          </a:bodyPr>
          <a:lstStyle/>
          <a:p>
            <a:r>
              <a:rPr lang="tr-TR" dirty="0" smtClean="0">
                <a:solidFill>
                  <a:srgbClr val="FFC000"/>
                </a:solidFill>
              </a:rPr>
              <a:t>(4)</a:t>
            </a:r>
            <a:endParaRPr lang="tr-TR" dirty="0">
              <a:solidFill>
                <a:srgbClr val="FFC000"/>
              </a:solidFill>
            </a:endParaRPr>
          </a:p>
        </p:txBody>
      </p:sp>
    </p:spTree>
    <p:extLst>
      <p:ext uri="{BB962C8B-B14F-4D97-AF65-F5344CB8AC3E}">
        <p14:creationId xmlns:p14="http://schemas.microsoft.com/office/powerpoint/2010/main" val="4169641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076" y="331675"/>
            <a:ext cx="5176233" cy="5591453"/>
          </a:xfrm>
        </p:spPr>
        <p:txBody>
          <a:bodyPr>
            <a:normAutofit/>
          </a:bodyPr>
          <a:lstStyle/>
          <a:p>
            <a:pPr>
              <a:buFont typeface="Wingdings" panose="05000000000000000000" pitchFamily="2" charset="2"/>
              <a:buChar char="v"/>
            </a:pPr>
            <a:r>
              <a:rPr lang="tr-TR" sz="1600" b="1" dirty="0" smtClean="0">
                <a:latin typeface="Garamond" panose="02020404030301010803" pitchFamily="18" charset="0"/>
              </a:rPr>
              <a:t>Pharynx (farinks): </a:t>
            </a:r>
            <a:r>
              <a:rPr lang="tr-TR" sz="1600" dirty="0" smtClean="0">
                <a:latin typeface="Garamond" panose="02020404030301010803" pitchFamily="18" charset="0"/>
              </a:rPr>
              <a:t>Yutak. </a:t>
            </a:r>
          </a:p>
          <a:p>
            <a:pPr marL="0" indent="0">
              <a:buNone/>
            </a:pPr>
            <a:r>
              <a:rPr lang="tr-TR" sz="1600" dirty="0" smtClean="0">
                <a:latin typeface="Garamond" panose="02020404030301010803" pitchFamily="18" charset="0"/>
              </a:rPr>
              <a:t>     Burundan </a:t>
            </a:r>
            <a:r>
              <a:rPr lang="tr-TR" sz="1600" dirty="0">
                <a:latin typeface="Garamond" panose="02020404030301010803" pitchFamily="18" charset="0"/>
              </a:rPr>
              <a:t>alınan </a:t>
            </a:r>
            <a:r>
              <a:rPr lang="tr-TR" sz="1600" dirty="0" smtClean="0">
                <a:latin typeface="Garamond" panose="02020404030301010803" pitchFamily="18" charset="0"/>
              </a:rPr>
              <a:t>havayı </a:t>
            </a:r>
            <a:r>
              <a:rPr lang="tr-TR" sz="1600" dirty="0" smtClean="0">
                <a:solidFill>
                  <a:srgbClr val="FF0000"/>
                </a:solidFill>
                <a:latin typeface="Garamond" panose="02020404030301010803" pitchFamily="18" charset="0"/>
              </a:rPr>
              <a:t>trakea’ya</a:t>
            </a:r>
            <a:r>
              <a:rPr lang="tr-TR" sz="1600" dirty="0" smtClean="0">
                <a:latin typeface="Garamond" panose="02020404030301010803" pitchFamily="18" charset="0"/>
              </a:rPr>
              <a:t> (soluk borusuna) ve </a:t>
            </a:r>
            <a:r>
              <a:rPr lang="tr-TR" sz="1600" dirty="0">
                <a:latin typeface="Garamond" panose="02020404030301010803" pitchFamily="18" charset="0"/>
              </a:rPr>
              <a:t>ağızdan alınan </a:t>
            </a:r>
            <a:r>
              <a:rPr lang="tr-TR" sz="1600" dirty="0" smtClean="0">
                <a:latin typeface="Garamond" panose="02020404030301010803" pitchFamily="18" charset="0"/>
              </a:rPr>
              <a:t>besinleri </a:t>
            </a:r>
            <a:r>
              <a:rPr lang="tr-TR" sz="1600" dirty="0" smtClean="0">
                <a:solidFill>
                  <a:srgbClr val="FF0000"/>
                </a:solidFill>
                <a:latin typeface="Garamond" panose="02020404030301010803" pitchFamily="18" charset="0"/>
              </a:rPr>
              <a:t>özafagus’a</a:t>
            </a:r>
            <a:r>
              <a:rPr lang="tr-TR" sz="1600" dirty="0" smtClean="0">
                <a:latin typeface="Garamond" panose="02020404030301010803" pitchFamily="18" charset="0"/>
              </a:rPr>
              <a:t> (yemek borusuna) ileten organdır. Farinksin burun boşluğu, ağız boşluğu ve gırtlakla bağlantısı vardır. Bu nedenle farinks üç bölümde incelenir.</a:t>
            </a:r>
          </a:p>
          <a:p>
            <a:pPr marL="342900" indent="-342900">
              <a:buFont typeface="+mj-lt"/>
              <a:buAutoNum type="arabicPeriod"/>
            </a:pPr>
            <a:endParaRPr lang="tr-TR" sz="1600" dirty="0" smtClean="0">
              <a:latin typeface="Garamond" panose="02020404030301010803" pitchFamily="18" charset="0"/>
            </a:endParaRPr>
          </a:p>
          <a:p>
            <a:pPr marL="342900" indent="-342900">
              <a:buFont typeface="+mj-lt"/>
              <a:buAutoNum type="arabicPeriod"/>
            </a:pPr>
            <a:r>
              <a:rPr lang="tr-TR" sz="1600" b="1" dirty="0" smtClean="0">
                <a:latin typeface="Garamond" panose="02020404030301010803" pitchFamily="18" charset="0"/>
              </a:rPr>
              <a:t>Nasopharynx(nazofarinks): </a:t>
            </a:r>
            <a:r>
              <a:rPr lang="tr-TR" sz="1600" dirty="0" smtClean="0">
                <a:latin typeface="Garamond" panose="02020404030301010803" pitchFamily="18" charset="0"/>
              </a:rPr>
              <a:t>Farinksin burun boşluğuyla bağlantı yapan kısmıdır.</a:t>
            </a:r>
          </a:p>
          <a:p>
            <a:pPr marL="342900" indent="-342900">
              <a:buFont typeface="+mj-lt"/>
              <a:buAutoNum type="arabicPeriod"/>
            </a:pPr>
            <a:endParaRPr lang="tr-TR" sz="1600" dirty="0" smtClean="0">
              <a:latin typeface="Garamond" panose="02020404030301010803" pitchFamily="18" charset="0"/>
            </a:endParaRPr>
          </a:p>
          <a:p>
            <a:pPr marL="342900" indent="-342900">
              <a:buFont typeface="+mj-lt"/>
              <a:buAutoNum type="arabicPeriod"/>
            </a:pPr>
            <a:r>
              <a:rPr lang="tr-TR" sz="1600" b="1" dirty="0" smtClean="0">
                <a:latin typeface="Garamond" panose="02020404030301010803" pitchFamily="18" charset="0"/>
              </a:rPr>
              <a:t>Orapharynx(orafarinks): </a:t>
            </a:r>
            <a:r>
              <a:rPr lang="tr-TR" sz="1600" dirty="0" smtClean="0">
                <a:latin typeface="Garamond" panose="02020404030301010803" pitchFamily="18" charset="0"/>
              </a:rPr>
              <a:t>Farinksin ağız boşluğuyla bağlantı yapan kısmıdır.</a:t>
            </a:r>
          </a:p>
          <a:p>
            <a:pPr marL="342900" indent="-342900">
              <a:buFont typeface="+mj-lt"/>
              <a:buAutoNum type="arabicPeriod"/>
            </a:pPr>
            <a:endParaRPr lang="tr-TR" sz="1600" dirty="0" smtClean="0">
              <a:latin typeface="Garamond" panose="02020404030301010803" pitchFamily="18" charset="0"/>
            </a:endParaRPr>
          </a:p>
          <a:p>
            <a:pPr marL="342900" indent="-342900">
              <a:buFont typeface="+mj-lt"/>
              <a:buAutoNum type="arabicPeriod"/>
            </a:pPr>
            <a:r>
              <a:rPr lang="tr-TR" sz="1600" b="1" dirty="0" smtClean="0">
                <a:latin typeface="Garamond" panose="02020404030301010803" pitchFamily="18" charset="0"/>
              </a:rPr>
              <a:t>Laryngopharynx(laringofarinks): </a:t>
            </a:r>
            <a:r>
              <a:rPr lang="tr-TR" sz="1600" dirty="0" smtClean="0">
                <a:latin typeface="Garamond" panose="02020404030301010803" pitchFamily="18" charset="0"/>
              </a:rPr>
              <a:t>Farinksin gırtlakla(larinks) bağlantı yapan kısmıdır.</a:t>
            </a:r>
          </a:p>
          <a:p>
            <a:pPr marL="342900" indent="-342900">
              <a:buFont typeface="+mj-lt"/>
              <a:buAutoNum type="arabicPeriod"/>
            </a:pPr>
            <a:endParaRPr lang="tr-TR" sz="1600" dirty="0" smtClean="0">
              <a:latin typeface="Garamond" panose="02020404030301010803" pitchFamily="18" charset="0"/>
            </a:endParaRPr>
          </a:p>
          <a:p>
            <a:pPr marL="342900" indent="-342900">
              <a:buFont typeface="+mj-lt"/>
              <a:buAutoNum type="arabicPeriod"/>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Epiglottis (epiglot/epiglottis): </a:t>
            </a:r>
            <a:r>
              <a:rPr lang="tr-TR" sz="1600" dirty="0" smtClean="0">
                <a:latin typeface="Garamond" panose="02020404030301010803" pitchFamily="18" charset="0"/>
              </a:rPr>
              <a:t>Gırtlak kapağı. </a:t>
            </a:r>
            <a:r>
              <a:rPr lang="tr-TR" sz="1600" dirty="0" smtClean="0">
                <a:solidFill>
                  <a:srgbClr val="FF0000"/>
                </a:solidFill>
                <a:latin typeface="Garamond" panose="02020404030301010803" pitchFamily="18" charset="0"/>
              </a:rPr>
              <a:t>Glottis‟i</a:t>
            </a:r>
            <a:r>
              <a:rPr lang="tr-TR" sz="1600" dirty="0" smtClean="0">
                <a:latin typeface="Garamond" panose="02020404030301010803" pitchFamily="18" charset="0"/>
              </a:rPr>
              <a:t> üstten örten, larinks boşluğunu yutma sırasında kapatan, </a:t>
            </a:r>
            <a:r>
              <a:rPr lang="tr-TR" sz="1600" dirty="0" smtClean="0">
                <a:solidFill>
                  <a:srgbClr val="FF0000"/>
                </a:solidFill>
                <a:latin typeface="Garamond" panose="02020404030301010803" pitchFamily="18" charset="0"/>
              </a:rPr>
              <a:t>fibröz</a:t>
            </a:r>
            <a:r>
              <a:rPr lang="tr-TR" sz="1600" dirty="0" smtClean="0">
                <a:latin typeface="Garamond" panose="02020404030301010803" pitchFamily="18" charset="0"/>
              </a:rPr>
              <a:t> kıkırdaktan yapılı ince, yaprak şeklinde kapakçık.</a:t>
            </a:r>
          </a:p>
          <a:p>
            <a:endParaRPr lang="tr-TR" sz="16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2309" y="591276"/>
            <a:ext cx="6053071" cy="5331852"/>
          </a:xfrm>
          <a:prstGeom prst="rect">
            <a:avLst/>
          </a:prstGeom>
        </p:spPr>
      </p:pic>
      <p:sp>
        <p:nvSpPr>
          <p:cNvPr id="5" name="TextBox 4"/>
          <p:cNvSpPr txBox="1"/>
          <p:nvPr/>
        </p:nvSpPr>
        <p:spPr>
          <a:xfrm>
            <a:off x="11212630" y="221944"/>
            <a:ext cx="442750" cy="369332"/>
          </a:xfrm>
          <a:prstGeom prst="rect">
            <a:avLst/>
          </a:prstGeom>
          <a:noFill/>
        </p:spPr>
        <p:txBody>
          <a:bodyPr wrap="none" rtlCol="0">
            <a:spAutoFit/>
          </a:bodyPr>
          <a:lstStyle/>
          <a:p>
            <a:r>
              <a:rPr lang="tr-TR" dirty="0" smtClean="0">
                <a:solidFill>
                  <a:srgbClr val="FFC000"/>
                </a:solidFill>
              </a:rPr>
              <a:t>(5)</a:t>
            </a:r>
            <a:endParaRPr lang="tr-TR" dirty="0">
              <a:solidFill>
                <a:srgbClr val="FFC000"/>
              </a:solidFill>
            </a:endParaRPr>
          </a:p>
        </p:txBody>
      </p:sp>
    </p:spTree>
    <p:extLst>
      <p:ext uri="{BB962C8B-B14F-4D97-AF65-F5344CB8AC3E}">
        <p14:creationId xmlns:p14="http://schemas.microsoft.com/office/powerpoint/2010/main" val="1657773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834" y="679213"/>
            <a:ext cx="4334303" cy="6008190"/>
          </a:xfrm>
        </p:spPr>
        <p:txBody>
          <a:bodyPr>
            <a:normAutofit/>
          </a:bodyPr>
          <a:lstStyle/>
          <a:p>
            <a:pPr>
              <a:buFont typeface="Wingdings" panose="05000000000000000000" pitchFamily="2" charset="2"/>
              <a:buChar char="v"/>
            </a:pPr>
            <a:r>
              <a:rPr lang="tr-TR" sz="1600" b="1" dirty="0" smtClean="0">
                <a:latin typeface="Garamond" panose="02020404030301010803" pitchFamily="18" charset="0"/>
              </a:rPr>
              <a:t>Larynx (larinks): </a:t>
            </a:r>
            <a:r>
              <a:rPr lang="tr-TR" sz="1600" dirty="0" smtClean="0">
                <a:latin typeface="Garamond" panose="02020404030301010803" pitchFamily="18" charset="0"/>
              </a:rPr>
              <a:t>Gırtlak.  </a:t>
            </a:r>
          </a:p>
          <a:p>
            <a:pPr marL="0" indent="0">
              <a:buNone/>
            </a:pPr>
            <a:r>
              <a:rPr lang="tr-TR" sz="1600" dirty="0" smtClean="0">
                <a:latin typeface="Garamond" panose="02020404030301010803" pitchFamily="18" charset="0"/>
              </a:rPr>
              <a:t>       Mekanik </a:t>
            </a:r>
            <a:r>
              <a:rPr lang="tr-TR" sz="1600" dirty="0">
                <a:latin typeface="Garamond" panose="02020404030301010803" pitchFamily="18" charset="0"/>
              </a:rPr>
              <a:t>uyarılma üzerine aniden kapanarak solunum yolunu </a:t>
            </a:r>
            <a:r>
              <a:rPr lang="tr-TR" sz="1600" dirty="0" smtClean="0">
                <a:latin typeface="Garamond" panose="02020404030301010803" pitchFamily="18" charset="0"/>
              </a:rPr>
              <a:t>koruyan böylece </a:t>
            </a:r>
            <a:r>
              <a:rPr lang="tr-TR" sz="1600" dirty="0">
                <a:latin typeface="Garamond" panose="02020404030301010803" pitchFamily="18" charset="0"/>
              </a:rPr>
              <a:t>solunumu </a:t>
            </a:r>
            <a:r>
              <a:rPr lang="tr-TR" sz="1600" dirty="0" smtClean="0">
                <a:latin typeface="Garamond" panose="02020404030301010803" pitchFamily="18" charset="0"/>
              </a:rPr>
              <a:t>durduran </a:t>
            </a:r>
            <a:r>
              <a:rPr lang="tr-TR" sz="1600" dirty="0">
                <a:latin typeface="Garamond" panose="02020404030301010803" pitchFamily="18" charset="0"/>
              </a:rPr>
              <a:t>ve hava yoluna yabancı madde girmesini </a:t>
            </a:r>
            <a:r>
              <a:rPr lang="tr-TR" sz="1600" dirty="0" smtClean="0">
                <a:latin typeface="Garamond" panose="02020404030301010803" pitchFamily="18" charset="0"/>
              </a:rPr>
              <a:t>önleyen organdır.</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Laryngeal prominence (laringeal- larenjeal prominens): </a:t>
            </a:r>
            <a:r>
              <a:rPr lang="tr-TR" sz="1600" dirty="0" smtClean="0">
                <a:latin typeface="Garamond" panose="02020404030301010803" pitchFamily="18" charset="0"/>
              </a:rPr>
              <a:t>Adem elması. Larynx üzerindeki kabartı ya da çıkıntı. </a:t>
            </a: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a:latin typeface="Garamond" panose="02020404030301010803" pitchFamily="18" charset="0"/>
              </a:rPr>
              <a:t>Glottis (glotis): </a:t>
            </a:r>
            <a:r>
              <a:rPr lang="tr-TR" sz="1600" dirty="0">
                <a:latin typeface="Garamond" panose="02020404030301010803" pitchFamily="18" charset="0"/>
              </a:rPr>
              <a:t>Gırtlaktaki ses telleri ve bunların arasındaki bölgeyi kapsayan organ</a:t>
            </a:r>
            <a:endParaRPr lang="tr-TR" sz="1600" b="1" dirty="0" smtClean="0">
              <a:latin typeface="Garamond" panose="02020404030301010803" pitchFamily="18" charset="0"/>
            </a:endParaRPr>
          </a:p>
          <a:p>
            <a:pPr marL="0" indent="0">
              <a:buNone/>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Chorda vocalis/plica vokalis (korda vokalis/plika vokalis): </a:t>
            </a:r>
            <a:r>
              <a:rPr lang="tr-TR" sz="1600" dirty="0" smtClean="0">
                <a:latin typeface="Garamond" panose="02020404030301010803" pitchFamily="18" charset="0"/>
              </a:rPr>
              <a:t>Ses telleri. </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Tonsilla(Tonsil):</a:t>
            </a:r>
            <a:r>
              <a:rPr lang="tr-TR" sz="1600" dirty="0" smtClean="0">
                <a:latin typeface="Garamond" panose="02020404030301010803" pitchFamily="18" charset="0"/>
              </a:rPr>
              <a:t>Bademcik</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777" y="554796"/>
            <a:ext cx="4423605" cy="3128512"/>
          </a:xfrm>
          <a:prstGeom prst="rect">
            <a:avLst/>
          </a:prstGeom>
        </p:spPr>
      </p:pic>
      <p:sp>
        <p:nvSpPr>
          <p:cNvPr id="6" name="TextBox 5"/>
          <p:cNvSpPr txBox="1"/>
          <p:nvPr/>
        </p:nvSpPr>
        <p:spPr>
          <a:xfrm>
            <a:off x="11553632" y="309881"/>
            <a:ext cx="442750" cy="369332"/>
          </a:xfrm>
          <a:prstGeom prst="rect">
            <a:avLst/>
          </a:prstGeom>
          <a:noFill/>
        </p:spPr>
        <p:txBody>
          <a:bodyPr wrap="none" rtlCol="0">
            <a:spAutoFit/>
          </a:bodyPr>
          <a:lstStyle/>
          <a:p>
            <a:r>
              <a:rPr lang="tr-TR" dirty="0" smtClean="0">
                <a:solidFill>
                  <a:srgbClr val="FFC000"/>
                </a:solidFill>
              </a:rPr>
              <a:t>(6)</a:t>
            </a:r>
            <a:endParaRPr lang="tr-TR" dirty="0">
              <a:solidFill>
                <a:srgbClr val="FFC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137" y="3807724"/>
            <a:ext cx="7042245" cy="3050275"/>
          </a:xfrm>
          <a:prstGeom prst="rect">
            <a:avLst/>
          </a:prstGeom>
        </p:spPr>
      </p:pic>
      <p:sp>
        <p:nvSpPr>
          <p:cNvPr id="8" name="TextBox 7"/>
          <p:cNvSpPr txBox="1"/>
          <p:nvPr/>
        </p:nvSpPr>
        <p:spPr>
          <a:xfrm>
            <a:off x="11110882" y="3807724"/>
            <a:ext cx="442750" cy="369332"/>
          </a:xfrm>
          <a:prstGeom prst="rect">
            <a:avLst/>
          </a:prstGeom>
          <a:noFill/>
        </p:spPr>
        <p:txBody>
          <a:bodyPr wrap="none" rtlCol="0">
            <a:spAutoFit/>
          </a:bodyPr>
          <a:lstStyle/>
          <a:p>
            <a:r>
              <a:rPr lang="tr-TR" dirty="0" smtClean="0">
                <a:solidFill>
                  <a:srgbClr val="FFC000"/>
                </a:solidFill>
              </a:rPr>
              <a:t>(7)</a:t>
            </a:r>
            <a:endParaRPr lang="tr-TR" dirty="0">
              <a:solidFill>
                <a:srgbClr val="FFC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425" y="1321188"/>
            <a:ext cx="3293084" cy="2362120"/>
          </a:xfrm>
          <a:prstGeom prst="rect">
            <a:avLst/>
          </a:prstGeom>
        </p:spPr>
      </p:pic>
      <p:sp>
        <p:nvSpPr>
          <p:cNvPr id="4" name="TextBox 3"/>
          <p:cNvSpPr txBox="1"/>
          <p:nvPr/>
        </p:nvSpPr>
        <p:spPr>
          <a:xfrm>
            <a:off x="6877319" y="889648"/>
            <a:ext cx="559769" cy="369332"/>
          </a:xfrm>
          <a:prstGeom prst="rect">
            <a:avLst/>
          </a:prstGeom>
          <a:noFill/>
        </p:spPr>
        <p:txBody>
          <a:bodyPr wrap="none" rtlCol="0">
            <a:spAutoFit/>
          </a:bodyPr>
          <a:lstStyle/>
          <a:p>
            <a:r>
              <a:rPr lang="tr-TR" dirty="0" smtClean="0">
                <a:solidFill>
                  <a:srgbClr val="FFC000"/>
                </a:solidFill>
              </a:rPr>
              <a:t>(75)</a:t>
            </a:r>
            <a:endParaRPr lang="tr-TR" dirty="0">
              <a:solidFill>
                <a:srgbClr val="FFC000"/>
              </a:solidFill>
            </a:endParaRPr>
          </a:p>
        </p:txBody>
      </p:sp>
    </p:spTree>
    <p:extLst>
      <p:ext uri="{BB962C8B-B14F-4D97-AF65-F5344CB8AC3E}">
        <p14:creationId xmlns:p14="http://schemas.microsoft.com/office/powerpoint/2010/main" val="1199287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606188" y="313899"/>
            <a:ext cx="3297072" cy="6318913"/>
          </a:xfrm>
        </p:spPr>
        <p:txBody>
          <a:bodyPr>
            <a:normAutofit/>
          </a:bodyPr>
          <a:lstStyle/>
          <a:p>
            <a:endParaRPr lang="tr-TR" sz="1600" b="1" dirty="0" smtClean="0">
              <a:latin typeface="Garamond" panose="02020404030301010803" pitchFamily="18" charset="0"/>
            </a:endParaRPr>
          </a:p>
          <a:p>
            <a:endParaRPr lang="tr-TR" sz="1600" b="1" dirty="0">
              <a:latin typeface="Garamond" panose="02020404030301010803" pitchFamily="18" charset="0"/>
            </a:endParaRPr>
          </a:p>
          <a:p>
            <a:pPr marL="0" indent="0">
              <a:buNone/>
            </a:pPr>
            <a:endParaRPr lang="tr-TR" sz="1600" b="1" dirty="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Uvulae/staphyle (uvula/stepli): </a:t>
            </a:r>
            <a:r>
              <a:rPr lang="tr-TR" sz="1600" dirty="0" smtClean="0">
                <a:latin typeface="Garamond" panose="02020404030301010803" pitchFamily="18" charset="0"/>
              </a:rPr>
              <a:t>Küçük dil</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Choana(koana): </a:t>
            </a:r>
            <a:r>
              <a:rPr lang="tr-TR" sz="1600" dirty="0" smtClean="0">
                <a:latin typeface="Garamond" panose="02020404030301010803" pitchFamily="18" charset="0"/>
              </a:rPr>
              <a:t>Arka burun deliği</a:t>
            </a:r>
            <a:endParaRPr lang="tr-TR" sz="1600" b="1" dirty="0" smtClean="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endParaRPr lang="tr-TR" sz="1600" b="1" dirty="0">
              <a:latin typeface="Garamond" panose="02020404030301010803" pitchFamily="18" charset="0"/>
            </a:endParaRPr>
          </a:p>
          <a:p>
            <a:pPr>
              <a:buFont typeface="Wingdings" panose="05000000000000000000" pitchFamily="2" charset="2"/>
              <a:buChar char="v"/>
            </a:pPr>
            <a:endParaRPr lang="tr-TR" sz="1600" b="1"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Trachea (trake/trakea): </a:t>
            </a:r>
            <a:r>
              <a:rPr lang="tr-TR" sz="1600" dirty="0" smtClean="0">
                <a:latin typeface="Garamond" panose="02020404030301010803" pitchFamily="18" charset="0"/>
              </a:rPr>
              <a:t>Nefes borusu. </a:t>
            </a: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endParaRPr lang="tr-TR" sz="1600" dirty="0" smtClean="0">
              <a:latin typeface="Garamond" panose="02020404030301010803" pitchFamily="18" charset="0"/>
            </a:endParaRPr>
          </a:p>
          <a:p>
            <a:pPr>
              <a:buFont typeface="Wingdings" panose="05000000000000000000" pitchFamily="2" charset="2"/>
              <a:buChar char="v"/>
            </a:pPr>
            <a:r>
              <a:rPr lang="tr-TR" sz="1600" b="1" dirty="0" smtClean="0">
                <a:latin typeface="Garamond" panose="02020404030301010803" pitchFamily="18" charset="0"/>
              </a:rPr>
              <a:t>Cartilago trachea (kartilago trekea): </a:t>
            </a:r>
            <a:r>
              <a:rPr lang="tr-TR" sz="1600" dirty="0" smtClean="0">
                <a:latin typeface="Garamond" panose="02020404030301010803" pitchFamily="18" charset="0"/>
              </a:rPr>
              <a:t>Trekeayı yapan, at nalı şeklindeki kıkırdak.</a:t>
            </a:r>
          </a:p>
          <a:p>
            <a:endParaRPr lang="tr-TR" sz="1600" dirty="0">
              <a:latin typeface="Garamond" panose="02020404030301010803" pitchFamily="18" charset="0"/>
            </a:endParaRPr>
          </a:p>
        </p:txBody>
      </p:sp>
      <p:pic>
        <p:nvPicPr>
          <p:cNvPr id="2050" name="Picture 2" descr="https://robofunny.com/2017/01/10-facts-you-never-knew-about-the-human-mouth-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039" y="552313"/>
            <a:ext cx="5663822" cy="2429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584641" y="552313"/>
            <a:ext cx="442750" cy="369332"/>
          </a:xfrm>
          <a:prstGeom prst="rect">
            <a:avLst/>
          </a:prstGeom>
          <a:noFill/>
        </p:spPr>
        <p:txBody>
          <a:bodyPr wrap="none" rtlCol="0">
            <a:spAutoFit/>
          </a:bodyPr>
          <a:lstStyle/>
          <a:p>
            <a:r>
              <a:rPr lang="tr-TR" dirty="0" smtClean="0">
                <a:solidFill>
                  <a:srgbClr val="FFC000"/>
                </a:solidFill>
              </a:rPr>
              <a:t>(8)</a:t>
            </a:r>
            <a:endParaRPr lang="tr-TR" dirty="0">
              <a:solidFill>
                <a:srgbClr val="FFC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039" y="3105287"/>
            <a:ext cx="7048500" cy="3390900"/>
          </a:xfrm>
          <a:prstGeom prst="rect">
            <a:avLst/>
          </a:prstGeom>
        </p:spPr>
      </p:pic>
      <p:sp>
        <p:nvSpPr>
          <p:cNvPr id="8" name="TextBox 7"/>
          <p:cNvSpPr txBox="1"/>
          <p:nvPr/>
        </p:nvSpPr>
        <p:spPr>
          <a:xfrm>
            <a:off x="11817539" y="3104023"/>
            <a:ext cx="442750" cy="369332"/>
          </a:xfrm>
          <a:prstGeom prst="rect">
            <a:avLst/>
          </a:prstGeom>
          <a:noFill/>
        </p:spPr>
        <p:txBody>
          <a:bodyPr wrap="none" rtlCol="0">
            <a:spAutoFit/>
          </a:bodyPr>
          <a:lstStyle/>
          <a:p>
            <a:r>
              <a:rPr lang="tr-TR" dirty="0" smtClean="0">
                <a:solidFill>
                  <a:srgbClr val="FFC000"/>
                </a:solidFill>
              </a:rPr>
              <a:t>(9)</a:t>
            </a:r>
            <a:endParaRPr lang="tr-TR" dirty="0">
              <a:solidFill>
                <a:srgbClr val="FFC000"/>
              </a:solidFill>
            </a:endParaRPr>
          </a:p>
        </p:txBody>
      </p:sp>
    </p:spTree>
    <p:extLst>
      <p:ext uri="{BB962C8B-B14F-4D97-AF65-F5344CB8AC3E}">
        <p14:creationId xmlns:p14="http://schemas.microsoft.com/office/powerpoint/2010/main" val="2398067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3397</Words>
  <Application>Microsoft Office PowerPoint</Application>
  <PresentationFormat>Geniş ekran</PresentationFormat>
  <Paragraphs>524</Paragraphs>
  <Slides>48</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48</vt:i4>
      </vt:variant>
    </vt:vector>
  </HeadingPairs>
  <TitlesOfParts>
    <vt:vector size="54" baseType="lpstr">
      <vt:lpstr>Arial</vt:lpstr>
      <vt:lpstr>Calibri</vt:lpstr>
      <vt:lpstr>Calibri Light</vt:lpstr>
      <vt:lpstr>Garamond</vt:lpstr>
      <vt:lpstr>Wingdings</vt:lpstr>
      <vt:lpstr>Office Theme</vt:lpstr>
      <vt:lpstr> SOLUNUM SİSTEMİ TERMİNOLOJİSİ</vt:lpstr>
      <vt:lpstr>PowerPoint Sunusu</vt:lpstr>
      <vt:lpstr>Solunum Sistemine İlişkin Anatomik Terimler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Solunum Sistemi Hastalıklarına İlişkin Tanısal Terimler</vt:lpstr>
      <vt:lpstr>PowerPoint Sunusu</vt:lpstr>
      <vt:lpstr>PowerPoint Sunusu</vt:lpstr>
      <vt:lpstr>PowerPoint Sunusu</vt:lpstr>
      <vt:lpstr>PowerPoint Sunusu</vt:lpstr>
      <vt:lpstr>PowerPoint Sunusu</vt:lpstr>
      <vt:lpstr>PowerPoint Sunusu</vt:lpstr>
      <vt:lpstr>PowerPoint Sunusu</vt:lpstr>
      <vt:lpstr>Solunum Sisteminde Ameliyatlara İlişkin Terimler</vt:lpstr>
      <vt:lpstr>PowerPoint Sunusu</vt:lpstr>
      <vt:lpstr>PowerPoint Sunusu</vt:lpstr>
      <vt:lpstr>PowerPoint Sunusu</vt:lpstr>
      <vt:lpstr>Solunum Sistemi Hastalıklarında Semptomlara İlişkin Terimler</vt:lpstr>
      <vt:lpstr>PowerPoint Sunusu</vt:lpstr>
      <vt:lpstr>PowerPoint Sunusu</vt:lpstr>
      <vt:lpstr>PowerPoint Sunusu</vt:lpstr>
      <vt:lpstr>PowerPoint Sunusu</vt:lpstr>
      <vt:lpstr>PowerPoint Sunusu</vt:lpstr>
      <vt:lpstr>PowerPoint Sunusu</vt:lpstr>
      <vt:lpstr>PowerPoint Sunusu</vt:lpstr>
      <vt:lpstr>Solunum Sistemine Ait Özel Tanı Yöntemleri</vt:lpstr>
      <vt:lpstr>PowerPoint Sunusu</vt:lpstr>
      <vt:lpstr>VAKALAR</vt:lpstr>
      <vt:lpstr>Pneumonia(Pnömoni)</vt:lpstr>
      <vt:lpstr>PowerPoint Sunusu</vt:lpstr>
      <vt:lpstr>PowerPoint Sunusu</vt:lpstr>
      <vt:lpstr>PowerPoint Sunusu</vt:lpstr>
      <vt:lpstr>PowerPoint Sunusu</vt:lpstr>
      <vt:lpstr>PowerPoint Sunusu</vt:lpstr>
      <vt:lpstr>PowerPoint Sunusu</vt:lpstr>
      <vt:lpstr>PowerPoint Sunusu</vt:lpstr>
      <vt:lpstr>HEMOTHORAX(HEMOTORAKS)</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SOLUNUM SİSTEMİ</dc:title>
  <dc:creator>Grundig</dc:creator>
  <cp:lastModifiedBy>KILIÇ</cp:lastModifiedBy>
  <cp:revision>143</cp:revision>
  <dcterms:created xsi:type="dcterms:W3CDTF">2018-10-17T10:25:15Z</dcterms:created>
  <dcterms:modified xsi:type="dcterms:W3CDTF">2019-05-09T12:01:04Z</dcterms:modified>
</cp:coreProperties>
</file>