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257" r:id="rId3"/>
    <p:sldId id="258" r:id="rId4"/>
    <p:sldId id="259" r:id="rId5"/>
    <p:sldId id="260" r:id="rId6"/>
    <p:sldId id="371" r:id="rId7"/>
    <p:sldId id="261" r:id="rId8"/>
    <p:sldId id="262" r:id="rId9"/>
    <p:sldId id="37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9" r:id="rId22"/>
    <p:sldId id="280" r:id="rId23"/>
    <p:sldId id="281" r:id="rId24"/>
    <p:sldId id="375" r:id="rId25"/>
    <p:sldId id="282" r:id="rId26"/>
    <p:sldId id="283" r:id="rId27"/>
    <p:sldId id="289" r:id="rId28"/>
    <p:sldId id="290" r:id="rId29"/>
    <p:sldId id="376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77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5" r:id="rId78"/>
    <p:sldId id="356" r:id="rId79"/>
    <p:sldId id="360" r:id="rId80"/>
    <p:sldId id="369" r:id="rId81"/>
    <p:sldId id="379" r:id="rId82"/>
    <p:sldId id="370" r:id="rId83"/>
    <p:sldId id="380" r:id="rId84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86"/>
      <p:bold r:id="rId87"/>
      <p:italic r:id="rId88"/>
    </p:embeddedFon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Quattrocento Sans" panose="020B0604020202020204" charset="0"/>
      <p:bold r:id="rId93"/>
      <p:italic r:id="rId94"/>
      <p:boldItalic r:id="rId95"/>
    </p:embeddedFont>
    <p:embeddedFont>
      <p:font typeface="Verdana" panose="020B0604030504040204" pitchFamily="34" charset="0"/>
      <p:regular r:id="rId96"/>
      <p:bold r:id="rId97"/>
      <p:italic r:id="rId98"/>
      <p:boldItalic r:id="rId9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040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641" autoAdjust="0"/>
  </p:normalViewPr>
  <p:slideViewPr>
    <p:cSldViewPr snapToGrid="0">
      <p:cViewPr varScale="1">
        <p:scale>
          <a:sx n="122" d="100"/>
          <a:sy n="122" d="100"/>
        </p:scale>
        <p:origin x="47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2.fntdata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font" Target="fonts/font14.fnt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3167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39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49028484d_5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49028484d_5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494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49028484d_5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49028484d_5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36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49028484d_5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49028484d_5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316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49028484d_5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49028484d_5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350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49028484d_5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49028484d_5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63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49028484d_5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49028484d_5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840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49028484d_5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49028484d_5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417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49028484d_5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49028484d_5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79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49028484d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49028484d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665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49028484d_7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49028484d_7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248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902848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902848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403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49028484d_7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49028484d_7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67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49028484d_7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49028484d_7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133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51b85ae3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51b85ae3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330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1b85ae3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1b85ae3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112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902848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902848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748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49028484d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49028484d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771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49028484d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449028484d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242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49028484d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49028484d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1260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49028484d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49028484d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755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49028484d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449028484d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26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49028484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49028484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66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49028484d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49028484d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9432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49028484d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49028484d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2922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49028484d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49028484d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1315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49028484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49028484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695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449028484d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449028484d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8200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49028484d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449028484d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54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49028484d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49028484d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158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49028484d_5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49028484d_5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0893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49028484d_5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49028484d_5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2387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449028484d_5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449028484d_5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69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49028484d_5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49028484d_5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7198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449028484d_5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449028484d_5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5094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49028484d_5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49028484d_5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03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449028484d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449028484d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624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449028484d_5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449028484d_5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1957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49028484d_5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449028484d_5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8604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449028484d_5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449028484d_5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5299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449028484d_5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449028484d_5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7442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49028484d_5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449028484d_5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4425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449028484d_5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449028484d_5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6659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449028484d_5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449028484d_5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72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49028484d_5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49028484d_5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7537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449028484d_5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449028484d_5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1267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449028484d_5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449028484d_5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9014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449028484d_5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449028484d_5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794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449028484d_5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449028484d_5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5234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449028484d_5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449028484d_5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0903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449028484d_5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449028484d_5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5773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449028484d_5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449028484d_5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3458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449028484d_5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449028484d_5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4644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449028484d_5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449028484d_5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0606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449028484d_5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449028484d_5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4701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49028484d_5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49028484d_5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5114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449028484d_5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449028484d_5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7325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449028484d_5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449028484d_5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7594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449028484d_5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449028484d_5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5117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449028484d_5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449028484d_5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4915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449028484d_5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449028484d_5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1309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449028484d_5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449028484d_5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7227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449028484d_5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449028484d_5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5018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440d5be81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440d5be81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333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440d5be81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440d5be81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86596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440d5be81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440d5be81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112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49028484d_5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49028484d_5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5944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440d5be81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440d5be81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3606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440d5be817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440d5be817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1738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440d5be817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440d5be817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0135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440d5be817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440d5be817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1536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440d5be817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440d5be817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646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49028484d_5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49028484d_5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430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49028484d_5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49028484d_5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31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8.5.2019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glik.im/kategori/hucr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saglik.im/nekroz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66800" y="87325"/>
            <a:ext cx="8548500" cy="22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400"/>
              <a:t>                </a:t>
            </a:r>
            <a:r>
              <a:rPr lang="tr" sz="2400"/>
              <a:t>          </a:t>
            </a:r>
            <a:r>
              <a:rPr lang="tr" sz="240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sz="2400" b="1">
                <a:latin typeface="Garamond"/>
                <a:ea typeface="Garamond"/>
                <a:cs typeface="Garamond"/>
                <a:sym typeface="Garamond"/>
              </a:rPr>
              <a:t>Cardiovascular System Terminologia</a:t>
            </a:r>
            <a:endParaRPr sz="2400" b="1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824" y="1726925"/>
            <a:ext cx="5326351" cy="280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289625" y="468600"/>
            <a:ext cx="3999900" cy="4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tr-TR" sz="1600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Kalbin Bölümleri</a:t>
            </a:r>
            <a:endParaRPr sz="1600">
              <a:solidFill>
                <a:srgbClr val="FF0000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>
              <a:lnSpc>
                <a:spcPct val="100000"/>
              </a:lnSpc>
              <a:spcBef>
                <a:spcPts val="320"/>
              </a:spcBef>
              <a:buClr>
                <a:schemeClr val="dk1"/>
              </a:buClr>
              <a:buFont typeface="Garamond"/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Atrium Dexter (atriyum dekster )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Sağ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kulakçık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>
              <a:lnSpc>
                <a:spcPct val="100000"/>
              </a:lnSpc>
              <a:buClr>
                <a:schemeClr val="dk1"/>
              </a:buClr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Atrium Sinister (atriyum sinister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Sol kulakçık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>
              <a:lnSpc>
                <a:spcPct val="100000"/>
              </a:lnSpc>
              <a:spcBef>
                <a:spcPts val="320"/>
              </a:spcBef>
              <a:buClr>
                <a:schemeClr val="dk1"/>
              </a:buClr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Ventriculus Dexter (ventrikül dekster)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Sağ karıncık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>
              <a:lnSpc>
                <a:spcPct val="100000"/>
              </a:lnSpc>
              <a:spcBef>
                <a:spcPts val="320"/>
              </a:spcBef>
              <a:buClr>
                <a:schemeClr val="dk1"/>
              </a:buClr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Ventriculus Sinister (ventrikül sinister )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Sol karıncık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07" name="Google Shape;107;p20"/>
          <p:cNvSpPr txBox="1"/>
          <p:nvPr/>
        </p:nvSpPr>
        <p:spPr>
          <a:xfrm>
            <a:off x="7809350" y="2923000"/>
            <a:ext cx="63534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875" y="560500"/>
            <a:ext cx="4089725" cy="272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471488"/>
            <a:ext cx="4260300" cy="3623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1115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Cardiac  Output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kardiyak autput ) 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Her bir ventrikülün bir dakikada pompaladığı kan miktarıdır.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indent="0">
              <a:lnSpc>
                <a:spcPct val="100000"/>
              </a:lnSpc>
              <a:spcBef>
                <a:spcPts val="380"/>
              </a:spcBef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indent="-31115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Homeostasi (Homestazi):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İç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denge. Hücre dışı gerçekleşen olaylar karşısında hücrenin kendi metabolizmasını koruma eylemidir.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indent="0">
              <a:lnSpc>
                <a:spcPct val="100000"/>
              </a:lnSpc>
              <a:spcBef>
                <a:spcPts val="380"/>
              </a:spcBef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indent="-31115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</a:pP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Intravascular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(Intravasküler 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Damariçi.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tr-TR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61250"/>
            <a:ext cx="4484325" cy="336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223448" y="192850"/>
            <a:ext cx="4765802" cy="3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Aorta ( Aort )</a:t>
            </a:r>
            <a:r>
              <a:rPr lang="tr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:Kalbin sol karıncığından çıkan temiz kırmızı kanı vücudun her yanına dağıtan büyük atar damar.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Sinister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Pulmonary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Arteria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Sinister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pulmoner arter ) 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Sol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akciğer atar damarı.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Sinister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Pulmonary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Vena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Sinister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pulmoner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Sol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akciğer toplar damarı.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ramond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Apex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Cordis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Apeks kordis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tepesi. </a:t>
            </a:r>
          </a:p>
          <a:p>
            <a:pPr marL="3429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ramond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ramond"/>
              <a:buChar char="•"/>
            </a:pP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Basis Cordis ( Basis kordis ) : </a:t>
            </a:r>
            <a:r>
              <a:rPr lang="tr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Kalbin tabanı.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272" y="384025"/>
            <a:ext cx="3778927" cy="25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184800" y="361975"/>
            <a:ext cx="4387200" cy="3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tr" sz="16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</a:t>
            </a:r>
            <a:r>
              <a:rPr lang="tr" sz="16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nterventricular septum (İnterventriküler </a:t>
            </a:r>
            <a:r>
              <a:rPr lang="tr" sz="16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septum):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Kalbin karıncıklar arası bölme.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tr" sz="16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Vena Cava Superior ( vena kava </a:t>
            </a:r>
            <a:r>
              <a:rPr lang="tr" sz="16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superyor </a:t>
            </a:r>
            <a:r>
              <a:rPr lang="tr" sz="16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sz="16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Üst ana toplar damar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tr" sz="16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Vena Cava </a:t>
            </a:r>
            <a:r>
              <a:rPr lang="tr" sz="16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Inferior </a:t>
            </a:r>
            <a:r>
              <a:rPr lang="tr" sz="16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vena kava </a:t>
            </a:r>
            <a:r>
              <a:rPr lang="tr" sz="16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inferyor </a:t>
            </a:r>
            <a:r>
              <a:rPr lang="tr" sz="16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Alt ana toplar damar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800" y="53125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/>
        </p:nvSpPr>
        <p:spPr>
          <a:xfrm>
            <a:off x="192475" y="128325"/>
            <a:ext cx="4181100" cy="4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Atrium Systole ( Atriyum Sistolu ) 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Her iki atriyumunda kasıldığı ve kanın ventriküllere itildiği devre 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Ventriculus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Systole ( Ventrikül Sistolu ) 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Her iki ventrikülünde kasıldığı ve kanın pulmoner arterler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ile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aortaya atıldığı devre 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Atrium Diastole ( Atriyum Diyastolü ) 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Ventriküllerin kasılı durumda olduğu atriumların büyük venlerden gelen kan ile dolmaya başladığı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devre.</a:t>
            </a:r>
          </a:p>
          <a:p>
            <a:pPr marL="34290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b="1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Ventriculus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Diastole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ventrikül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diyastolü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) : </a:t>
            </a:r>
            <a:r>
              <a:rPr lang="tr-TR" dirty="0" err="1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Atriumların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sistolü ile </a:t>
            </a:r>
            <a:r>
              <a:rPr lang="tr-TR" dirty="0" err="1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ventriküllerin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kan ile dolmaya başladığı evre .</a:t>
            </a:r>
          </a:p>
          <a:p>
            <a:pPr marL="342900" lvl="0" indent="0" algn="l" rtl="0">
              <a:spcBef>
                <a:spcPts val="320"/>
              </a:spcBef>
              <a:spcAft>
                <a:spcPts val="0"/>
              </a:spcAft>
              <a:buFont typeface="Arial" pitchFamily="34" charset="0"/>
              <a:buChar char="•"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234475" y="192850"/>
            <a:ext cx="3999900" cy="40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tr" sz="1600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Arteriovenöz </a:t>
            </a:r>
            <a:r>
              <a:rPr lang="tr" sz="1600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Fistül ( </a:t>
            </a:r>
            <a:r>
              <a:rPr lang="tr" sz="1600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Arteriyovenöz </a:t>
            </a:r>
            <a:r>
              <a:rPr lang="tr" sz="1600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fistül ) :</a:t>
            </a:r>
            <a:r>
              <a:rPr lang="tr" sz="1600" b="1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</a:t>
            </a:r>
            <a:r>
              <a:rPr lang="tr" sz="1600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Atardamarla toplardamarı birleştiren küçük kanal</a:t>
            </a:r>
            <a:r>
              <a:rPr lang="tr" sz="1600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320"/>
              </a:spcBef>
              <a:buClr>
                <a:schemeClr val="dk1"/>
              </a:buClr>
              <a:buSzPts val="1600"/>
              <a:buFont typeface="Arial"/>
              <a:buChar char="•"/>
            </a:pPr>
            <a:endParaRPr lang="tr-TR" sz="1600" b="1" dirty="0" smtClean="0">
              <a:solidFill>
                <a:srgbClr val="FF0000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indent="-342900">
              <a:lnSpc>
                <a:spcPct val="100000"/>
              </a:lnSpc>
              <a:spcBef>
                <a:spcPts val="320"/>
              </a:spcBef>
              <a:buClr>
                <a:schemeClr val="dk1"/>
              </a:buClr>
              <a:buSzPts val="1600"/>
              <a:buFont typeface="Arial"/>
              <a:buChar char="•"/>
            </a:pP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Pacemaker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(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Pasemaker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)</a:t>
            </a:r>
            <a:r>
              <a:rPr lang="tr-TR" sz="1600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: </a:t>
            </a:r>
            <a:r>
              <a:rPr lang="tr-TR" sz="1600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Kalbin kendi kendisine uyarı doğurabilen ve bunu tüm kalp hücrelerine yayan özel bir iletim sistemidir.</a:t>
            </a:r>
            <a:endParaRPr lang="tr-TR" sz="1600" dirty="0" smtClean="0"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7663" y="279126"/>
            <a:ext cx="4780928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00" y="109775"/>
            <a:ext cx="8713800" cy="493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190375" y="137725"/>
            <a:ext cx="4431300" cy="4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/>
              <a:t/>
            </a:r>
            <a:br>
              <a:rPr lang="tr" dirty="0"/>
            </a:b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/>
            </a:r>
            <a:br>
              <a:rPr lang="tr" dirty="0">
                <a:latin typeface="Garamond"/>
                <a:ea typeface="Garamond"/>
                <a:cs typeface="Garamond"/>
                <a:sym typeface="Garamond"/>
              </a:rPr>
            </a:br>
            <a:r>
              <a:rPr lang="tr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/>
            </a:r>
            <a:br>
              <a:rPr lang="tr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1-Valva Tricuspidalis (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Valf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Trikuspidalis ) : </a:t>
            </a: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Triküspidal kapak</a:t>
            </a:r>
            <a:r>
              <a:rPr lang="tr" dirty="0" smtClean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. Kalpteki </a:t>
            </a: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üçüz kapak. (Sağ kulakçık ve sağ karıncık arasında bulunur.)</a:t>
            </a:r>
            <a:b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/>
            </a:r>
            <a:b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2- Valva Turunchi Pulmonaris (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Valf Turunki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Pulmonaris): </a:t>
            </a:r>
            <a:r>
              <a:rPr lang="tr" dirty="0" smtClean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Sağ </a:t>
            </a: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karıncık ile pulmoner arter (akciğer arteri) arasında bulunur.</a:t>
            </a:r>
            <a:b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/>
            </a:r>
            <a:b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3-Valva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Mitrale (Valf Mitral ):</a:t>
            </a: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Sol karıncık ve sol kulakçık arasında bulunur</a:t>
            </a:r>
            <a:endParaRPr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4-Valva Aorta (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Valf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Aort) :</a:t>
            </a: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Ostiyum aortada bulunan kapakların herbiridir.(Aort kapağı: sol karıncık ile aort arasında bulunur.)</a:t>
            </a:r>
            <a:endParaRPr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775" y="1137050"/>
            <a:ext cx="3796375" cy="340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 txBox="1"/>
          <p:nvPr/>
        </p:nvSpPr>
        <p:spPr>
          <a:xfrm>
            <a:off x="898875" y="379525"/>
            <a:ext cx="31959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Kalbin Kapakçıkları</a:t>
            </a:r>
            <a:endParaRPr b="1" dirty="0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181875" y="1437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Circulation (Sirkulasyon) - Dolaşım : </a:t>
            </a:r>
            <a:endParaRPr b="1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Sindirilmiş besin maddelerinin ve oksijenin hücrelere </a:t>
            </a:r>
            <a:r>
              <a:rPr lang="tr" dirty="0" smtClean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ulaştırılmasını </a:t>
            </a: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ve hücrelerde oluşan atık maddelerin hücrelerden uzaklaştırılmasını sağlayan sistemdir.</a:t>
            </a:r>
            <a:endParaRPr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2"/>
          </p:nvPr>
        </p:nvSpPr>
        <p:spPr>
          <a:xfrm>
            <a:off x="4674100" y="115411"/>
            <a:ext cx="4158000" cy="44535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Pulmonary Circulation ( Pulmoner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Sirkulasyon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)-Küçük Dolaşım :</a:t>
            </a:r>
            <a:endParaRPr b="1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Kalp ile akciğer arasında gerçekleşen dolaşımdır . </a:t>
            </a:r>
            <a:endParaRPr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75" y="1777747"/>
            <a:ext cx="3110300" cy="322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4939500" y="328613"/>
            <a:ext cx="3837000" cy="40905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Font typeface="Garamond"/>
              <a:buChar char="•"/>
            </a:pPr>
            <a:r>
              <a:rPr lang="tr" sz="1600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Cardiovascular System (Kardyovaskular Sistem)</a:t>
            </a:r>
            <a:endParaRPr sz="1600" b="1">
              <a:solidFill>
                <a:srgbClr val="CC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  </a:t>
            </a:r>
            <a:r>
              <a:rPr lang="tr" sz="16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Kanı organizmada dolaştırmakla görevli kalp ve kan damarlarından oluşan sistemdir.</a:t>
            </a: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CC0000"/>
              </a:buClr>
              <a:buSzPts val="1600"/>
              <a:buFont typeface="Garamond"/>
              <a:buChar char="•"/>
            </a:pPr>
            <a:r>
              <a:rPr lang="tr" sz="16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Lymphatic </a:t>
            </a:r>
            <a:r>
              <a:rPr lang="tr" sz="1600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circulation (Limfatik Sirkulasyon)</a:t>
            </a:r>
            <a:endParaRPr sz="1600" b="1">
              <a:solidFill>
                <a:srgbClr val="CC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    Organizmada hücreler arası sıvıyı kan dolaşımına katan sistemdir.</a:t>
            </a: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75" y="44125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301700" y="263600"/>
            <a:ext cx="3999900" cy="1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Systemic Circulation (Sistemik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Sirkulasyon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- Büyük Dolaşım : </a:t>
            </a:r>
            <a:endParaRPr b="1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Kalp ile vücut dokuları arasında gerçekleşen sistemik kan dolaşımıdır.</a:t>
            </a:r>
            <a:endParaRPr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3400" y="59900"/>
            <a:ext cx="3391900" cy="49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 txBox="1"/>
          <p:nvPr/>
        </p:nvSpPr>
        <p:spPr>
          <a:xfrm>
            <a:off x="1760100" y="2836225"/>
            <a:ext cx="546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68100" y="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400" b="1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Semptom Terimleri</a:t>
            </a:r>
            <a:endParaRPr sz="1400" b="1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2" name="Google Shape;212;p36"/>
          <p:cNvSpPr txBox="1">
            <a:spLocks noGrp="1"/>
          </p:cNvSpPr>
          <p:nvPr>
            <p:ph type="body" idx="1"/>
          </p:nvPr>
        </p:nvSpPr>
        <p:spPr>
          <a:xfrm>
            <a:off x="68100" y="654950"/>
            <a:ext cx="8124000" cy="39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4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 (Pals)</a:t>
            </a:r>
            <a:r>
              <a:rPr lang="tr" sz="1400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:</a:t>
            </a:r>
            <a:r>
              <a:rPr lang="tr" sz="1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sz="14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Nabız.             </a:t>
            </a:r>
            <a:endParaRPr sz="1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ARRHYTHM</a:t>
            </a:r>
            <a:r>
              <a:rPr lang="tr-TR" sz="14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</a:t>
            </a:r>
            <a:r>
              <a:rPr lang="tr" sz="14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A(Aritmi</a:t>
            </a:r>
            <a:r>
              <a:rPr lang="tr" sz="1400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 </a:t>
            </a:r>
            <a:r>
              <a:rPr lang="tr" sz="1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atım ritminin </a:t>
            </a:r>
            <a:r>
              <a:rPr lang="tr" sz="14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bozulması.  </a:t>
            </a:r>
            <a:endParaRPr sz="1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BRADYCARDIA </a:t>
            </a:r>
            <a:r>
              <a:rPr lang="tr" sz="1400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tr" sz="14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Bradikardi):</a:t>
            </a:r>
            <a:r>
              <a:rPr lang="tr" sz="1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 atım hızının azalması </a:t>
            </a:r>
            <a:r>
              <a:rPr lang="tr" sz="14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     </a:t>
            </a:r>
            <a:endParaRPr sz="1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TACHYCARDIA(Ta</a:t>
            </a:r>
            <a:r>
              <a:rPr lang="tr-TR" sz="14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</a:t>
            </a:r>
            <a:r>
              <a:rPr lang="tr" sz="14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ikardi</a:t>
            </a:r>
            <a:r>
              <a:rPr lang="tr" sz="1400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sz="1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 atım hızının </a:t>
            </a:r>
            <a:r>
              <a:rPr lang="tr" sz="14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artması. </a:t>
            </a:r>
            <a:endParaRPr sz="1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PULPITATION</a:t>
            </a:r>
            <a:r>
              <a:rPr lang="tr" sz="1400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Palpitasyon</a:t>
            </a:r>
            <a:r>
              <a:rPr lang="tr" sz="1400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sz="1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Çarpıntı, kalp atımlarının hızlı ve kuvvetli oluşudur.</a:t>
            </a:r>
            <a:endParaRPr sz="1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ISCHEMIA</a:t>
            </a:r>
            <a:r>
              <a:rPr lang="tr" sz="1400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İskemi</a:t>
            </a:r>
            <a:r>
              <a:rPr lang="tr" sz="1400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sz="1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Herhangi bir organa yeterince kanın gitmemesidir.</a:t>
            </a:r>
            <a:endParaRPr sz="1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2946250"/>
            <a:ext cx="3934475" cy="19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/>
          <p:nvPr/>
        </p:nvSpPr>
        <p:spPr>
          <a:xfrm>
            <a:off x="136800" y="369525"/>
            <a:ext cx="5106600" cy="4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VASOCONSTRICTION </a:t>
            </a:r>
            <a:r>
              <a:rPr lang="tr" sz="16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tr" sz="16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Vasokonstriksiyon</a:t>
            </a:r>
            <a:r>
              <a:rPr lang="tr" sz="16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sz="16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Kan damarlarının </a:t>
            </a:r>
            <a:r>
              <a:rPr lang="tr" sz="16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daralması.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VASODILATATION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Vasodilatasyon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Kan damarlarının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genişlemesi.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CARDIAC EU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DE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MA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Kardyak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Ödem):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Konjestif kalp yetmezliğinde su ve sodyum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retansiyonu.</a:t>
            </a:r>
          </a:p>
          <a:p>
            <a:pPr marL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*RETANSİYON: Birikme toplanıp kalma.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CARDIAC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SYNCOPE (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Kardyak sinkop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Ventriküler asistol sebebiyle serebral anemiye bağlı bilinç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kaybı.</a:t>
            </a:r>
          </a:p>
          <a:p>
            <a:pPr marL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Cerebral anemia (Serebral anemi):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Beyne yetersiz kan gitmesine bağlı beynin kansız kalmasıdır.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22" name="Google Shape;2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850" y="62525"/>
            <a:ext cx="3595800" cy="32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188" y="2864019"/>
            <a:ext cx="3003575" cy="2102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/>
        </p:nvSpPr>
        <p:spPr>
          <a:xfrm>
            <a:off x="126150" y="82075"/>
            <a:ext cx="8891700" cy="47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EXTRASYSTOLE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(Ekstrasistol):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normal atım düzenini sağlayan sistem dışından kaynaklanan anormal atım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vurusudur.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24130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SALVO EXTRASYSTOLE (Salvo Ekstrasistol):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Kalpte anormal atım vurularının art arda ortaya çıkmasıdır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24130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818" y="2386013"/>
            <a:ext cx="2655900" cy="2378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Dikdörtgen"/>
          <p:cNvSpPr/>
          <p:nvPr/>
        </p:nvSpPr>
        <p:spPr>
          <a:xfrm>
            <a:off x="171450" y="1128712"/>
            <a:ext cx="8029575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320"/>
              </a:spcBef>
            </a:pP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SINUS ARREST (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Sinus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Arrest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normal atım düzeninin duraklaması.</a:t>
            </a:r>
            <a:endParaRPr lang="tr-TR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239697" y="470517"/>
            <a:ext cx="7652552" cy="478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spcBef>
                <a:spcPts val="320"/>
              </a:spcBef>
            </a:pPr>
            <a:endParaRPr lang="tr-TR" b="1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>
              <a:lnSpc>
                <a:spcPct val="80000"/>
              </a:lnSpc>
              <a:spcBef>
                <a:spcPts val="320"/>
              </a:spcBef>
            </a:pP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Nabız Çeşitleri</a:t>
            </a:r>
          </a:p>
          <a:p>
            <a:pPr lvl="0">
              <a:lnSpc>
                <a:spcPct val="80000"/>
              </a:lnSpc>
              <a:spcBef>
                <a:spcPts val="320"/>
              </a:spcBef>
            </a:pPr>
            <a:endParaRPr lang="tr-TR" b="1" dirty="0" smtClean="0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>
              <a:lnSpc>
                <a:spcPct val="80000"/>
              </a:lnSpc>
              <a:spcBef>
                <a:spcPts val="320"/>
              </a:spcBef>
            </a:pPr>
            <a:endParaRPr lang="tr-TR" b="1" dirty="0" smtClean="0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>
              <a:lnSpc>
                <a:spcPct val="80000"/>
              </a:lnSpc>
              <a:spcBef>
                <a:spcPts val="320"/>
              </a:spcBef>
            </a:pPr>
            <a:endParaRPr lang="tr-TR" b="1" dirty="0" smtClean="0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>
              <a:lnSpc>
                <a:spcPct val="80000"/>
              </a:lnSpc>
              <a:spcBef>
                <a:spcPts val="320"/>
              </a:spcBef>
            </a:pP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 ANADICROTISM (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Anadikrotizm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Yavaş yükselen ve el altında</a:t>
            </a:r>
          </a:p>
          <a:p>
            <a:pPr lvl="0">
              <a:lnSpc>
                <a:spcPct val="80000"/>
              </a:lnSpc>
              <a:spcBef>
                <a:spcPts val="320"/>
              </a:spcBef>
            </a:pP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uzun süre hissedilen nabızdır.</a:t>
            </a:r>
          </a:p>
          <a:p>
            <a:pPr lvl="0">
              <a:lnSpc>
                <a:spcPct val="80000"/>
              </a:lnSpc>
              <a:spcBef>
                <a:spcPts val="320"/>
              </a:spcBef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>
              <a:lnSpc>
                <a:spcPct val="80000"/>
              </a:lnSpc>
              <a:spcBef>
                <a:spcPts val="320"/>
              </a:spcBef>
            </a:pPr>
            <a:endParaRPr lang="tr-TR" b="1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>
              <a:lnSpc>
                <a:spcPct val="80000"/>
              </a:lnSpc>
              <a:spcBef>
                <a:spcPts val="320"/>
              </a:spcBef>
            </a:pP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 CORRIGAN (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Korrigan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Ele birdenbire vuran ve kaybolan </a:t>
            </a:r>
          </a:p>
          <a:p>
            <a:pPr lvl="0">
              <a:lnSpc>
                <a:spcPct val="80000"/>
              </a:lnSpc>
              <a:spcBef>
                <a:spcPts val="320"/>
              </a:spcBef>
            </a:pP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nabızdır.</a:t>
            </a:r>
          </a:p>
          <a:p>
            <a:pPr lvl="0">
              <a:lnSpc>
                <a:spcPct val="80000"/>
              </a:lnSpc>
              <a:spcBef>
                <a:spcPts val="320"/>
              </a:spcBef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>
              <a:lnSpc>
                <a:spcPct val="80000"/>
              </a:lnSpc>
              <a:spcBef>
                <a:spcPts val="320"/>
              </a:spcBef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>
              <a:lnSpc>
                <a:spcPct val="80000"/>
              </a:lnSpc>
              <a:spcBef>
                <a:spcPts val="320"/>
              </a:spcBef>
            </a:pP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 FILIFORM (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Filiform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) :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Zayıf ve küçük nabızdır.</a:t>
            </a:r>
          </a:p>
          <a:p>
            <a:pPr marL="342900" lvl="0" indent="-342900">
              <a:lnSpc>
                <a:spcPct val="80000"/>
              </a:lnSpc>
              <a:spcBef>
                <a:spcPts val="320"/>
              </a:spcBef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>
              <a:lnSpc>
                <a:spcPct val="80000"/>
              </a:lnSpc>
              <a:spcBef>
                <a:spcPts val="320"/>
              </a:spcBef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indent="-342900">
              <a:lnSpc>
                <a:spcPct val="80000"/>
              </a:lnSpc>
              <a:spcBef>
                <a:spcPts val="320"/>
              </a:spcBef>
            </a:pP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 PARADOKSUS (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Paradoksus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-TR" dirty="0" smtClean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err="1" smtClean="0">
                <a:latin typeface="Garamond"/>
                <a:ea typeface="Garamond"/>
                <a:cs typeface="Garamond"/>
                <a:sym typeface="Garamond"/>
              </a:rPr>
              <a:t>Inspirasyonda</a:t>
            </a:r>
            <a:r>
              <a:rPr lang="tr-TR" dirty="0" smtClean="0">
                <a:latin typeface="Garamond"/>
                <a:ea typeface="Garamond"/>
                <a:cs typeface="Garamond"/>
                <a:sym typeface="Garamond"/>
              </a:rPr>
              <a:t> zayıflayan hatta hissedilmeyen nabızdır.</a:t>
            </a:r>
          </a:p>
          <a:p>
            <a:pPr marL="342900" lvl="0" indent="-342900">
              <a:lnSpc>
                <a:spcPct val="80000"/>
              </a:lnSpc>
              <a:spcBef>
                <a:spcPts val="320"/>
              </a:spcBef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>
              <a:lnSpc>
                <a:spcPct val="80000"/>
              </a:lnSpc>
              <a:spcBef>
                <a:spcPts val="320"/>
              </a:spcBef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>
              <a:lnSpc>
                <a:spcPct val="80000"/>
              </a:lnSpc>
              <a:spcBef>
                <a:spcPts val="320"/>
              </a:spcBef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just">
              <a:lnSpc>
                <a:spcPct val="80000"/>
              </a:lnSpc>
              <a:spcBef>
                <a:spcPts val="1000"/>
              </a:spcBef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191525" y="237100"/>
            <a:ext cx="5551200" cy="43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ACROCYANOSIS </a:t>
            </a:r>
            <a:r>
              <a:rPr lang="tr" sz="14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(Akrosiyanoz) : </a:t>
            </a:r>
            <a:r>
              <a:rPr lang="tr" sz="1400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Ellerde ve daha seyrek olarak ayaklarda görünen ve derideki küçük damarların spazmı nedeniyle oluşan inatçı , ağrısız ve sistematik siyanozdur.</a:t>
            </a:r>
            <a:endParaRPr sz="14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 BISFERIENS (Pulsus </a:t>
            </a:r>
            <a:r>
              <a:rPr lang="tr" sz="14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Bisferiens ) :</a:t>
            </a:r>
            <a:r>
              <a:rPr lang="tr" sz="1400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Nabız palpasyonu sırasında arter </a:t>
            </a:r>
            <a:r>
              <a:rPr lang="tr" sz="1400" dirty="0" smtClean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pulsasyonu </a:t>
            </a:r>
            <a:r>
              <a:rPr lang="tr" sz="1400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parmaklara çift vuruş halinde gelir .Örneğin: aort darlığı</a:t>
            </a:r>
            <a:endParaRPr sz="14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b="1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sz="1400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PULSUS ALTERNAS (Pulsus </a:t>
            </a:r>
            <a:r>
              <a:rPr lang="tr" sz="1400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Alternas) : </a:t>
            </a:r>
            <a:r>
              <a:rPr lang="tr" sz="1400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Bir kuvvetli bir zayıf arter nabızları birbirini izler Örneğin: myokard hastalığıdır.</a:t>
            </a:r>
            <a:endParaRPr sz="14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100" y="72500"/>
            <a:ext cx="3096476" cy="4785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/>
        </p:nvSpPr>
        <p:spPr>
          <a:xfrm>
            <a:off x="255350" y="191550"/>
            <a:ext cx="8800500" cy="47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CLAUDICATIO INTERMITTENS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Klodikasyo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intermittens ) : 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Yürüme sırasında bacaklarda ortaya çıkan şiddetli kas ağrısıdır. Dolaşım bozukluğuna bağlı olarak ortaya çıkar </a:t>
            </a:r>
            <a:r>
              <a:rPr lang="tr" dirty="0" smtClean="0"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" dirty="0" smtClean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" dirty="0" smtClean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" dirty="0" smtClean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CYANOSIS(Siyanoz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Morarma,kan oksijenlenmesinin yetersiz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olmasına bağlı oluşudur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MURMUR (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Murmur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Oskültasyon sırasında kalpte duyulan 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üfürük sesidir.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    </a:t>
            </a:r>
            <a:endParaRPr b="1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23114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6925" y="1135750"/>
            <a:ext cx="3038925" cy="372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6"/>
          <p:cNvSpPr txBox="1">
            <a:spLocks noGrp="1"/>
          </p:cNvSpPr>
          <p:nvPr>
            <p:ph type="title"/>
          </p:nvPr>
        </p:nvSpPr>
        <p:spPr>
          <a:xfrm>
            <a:off x="311700" y="342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400" b="1">
                <a:latin typeface="Garamond"/>
                <a:ea typeface="Garamond"/>
                <a:cs typeface="Garamond"/>
                <a:sym typeface="Garamond"/>
              </a:rPr>
              <a:t>Tanı Terimleri	</a:t>
            </a:r>
            <a:r>
              <a:rPr lang="tr" sz="1400"/>
              <a:t>	</a:t>
            </a:r>
            <a:endParaRPr sz="1400"/>
          </a:p>
        </p:txBody>
      </p:sp>
      <p:sp>
        <p:nvSpPr>
          <p:cNvPr id="280" name="Google Shape;280;p46"/>
          <p:cNvSpPr txBox="1">
            <a:spLocks noGrp="1"/>
          </p:cNvSpPr>
          <p:nvPr>
            <p:ph type="body" idx="1"/>
          </p:nvPr>
        </p:nvSpPr>
        <p:spPr>
          <a:xfrm>
            <a:off x="352563" y="929663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1400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Cardiomyopathy(Kardiyomiyopati) :</a:t>
            </a:r>
            <a:r>
              <a:rPr lang="tr" sz="1400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   </a:t>
            </a:r>
            <a:r>
              <a:rPr lang="tr" sz="1400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Kalp kasının iltihabi olmayan patolojik lezyonlarıdır.</a:t>
            </a:r>
            <a:endParaRPr sz="1400"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latin typeface="Garamond"/>
                <a:ea typeface="Garamond"/>
                <a:cs typeface="Garamond"/>
                <a:sym typeface="Garamond"/>
              </a:rPr>
              <a:t>-</a:t>
            </a:r>
            <a:r>
              <a:rPr lang="tr" sz="1400" b="1" dirty="0">
                <a:latin typeface="Garamond"/>
                <a:ea typeface="Garamond"/>
                <a:cs typeface="Garamond"/>
                <a:sym typeface="Garamond"/>
              </a:rPr>
              <a:t>Patoloji :</a:t>
            </a:r>
            <a:r>
              <a:rPr lang="tr" sz="1400" dirty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sz="1400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Normal olmayan </a:t>
            </a:r>
            <a:r>
              <a:rPr lang="tr" sz="1400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hastalıklı.</a:t>
            </a:r>
            <a:endParaRPr sz="1400"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b="1" dirty="0">
                <a:latin typeface="Garamond"/>
                <a:ea typeface="Garamond"/>
                <a:cs typeface="Garamond"/>
                <a:sym typeface="Garamond"/>
              </a:rPr>
              <a:t>-</a:t>
            </a:r>
            <a:r>
              <a:rPr lang="tr" sz="1400" b="1" dirty="0">
                <a:latin typeface="Garamond"/>
                <a:ea typeface="Garamond"/>
                <a:cs typeface="Garamond"/>
                <a:sym typeface="Garamond"/>
              </a:rPr>
              <a:t>Lezyon : </a:t>
            </a:r>
            <a:r>
              <a:rPr lang="tr" sz="1400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Belirli hastalıkların neden olduğu, vücutta olan değişikliklere lezyon adı verilmektedir.</a:t>
            </a:r>
            <a:endParaRPr sz="1400"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Cardiospasm ( Kardiyospazm ) :</a:t>
            </a:r>
            <a:r>
              <a:rPr lang="tr" dirty="0">
                <a:solidFill>
                  <a:srgbClr val="C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tx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Kalp bölgesinin spazmı ve besinlerin mideye geçişinde zorluktur.</a:t>
            </a:r>
            <a:endParaRPr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1" name="Google Shape;2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600" y="91200"/>
            <a:ext cx="4479774" cy="32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7"/>
          <p:cNvSpPr txBox="1">
            <a:spLocks noGrp="1"/>
          </p:cNvSpPr>
          <p:nvPr>
            <p:ph type="body" idx="1"/>
          </p:nvPr>
        </p:nvSpPr>
        <p:spPr>
          <a:xfrm>
            <a:off x="220500" y="185800"/>
            <a:ext cx="4302900" cy="47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Atherosclerosis(Ateroskleroz) :</a:t>
            </a:r>
            <a:r>
              <a:rPr lang="tr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Atheroma adıyla bilinen lokalize lipid birikmelerine bağlı olarak intima tabakasının kalınlaşmasıyla kendini gösteren arter lezyonudur</a:t>
            </a:r>
            <a:r>
              <a:rPr lang="tr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dirty="0" smtClean="0"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err="1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Atheroma</a:t>
            </a:r>
            <a:r>
              <a:rPr lang="tr-TR" b="1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 (</a:t>
            </a:r>
            <a:r>
              <a:rPr lang="tr-TR" b="1" dirty="0" err="1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Aterom</a:t>
            </a:r>
            <a:r>
              <a:rPr lang="tr-TR" b="1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): </a:t>
            </a:r>
            <a:r>
              <a:rPr lang="tr-TR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Arter duvarının iç yüzünde yer yer sarımsı küçük plaklar halinde yağ toplanması ile belirgin durumdur.</a:t>
            </a:r>
            <a:endParaRPr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Ischemic Cor Defectum (İskemik Kor Defektum) </a:t>
            </a:r>
            <a:r>
              <a:rPr lang="tr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:</a:t>
            </a:r>
            <a:r>
              <a:rPr lang="tr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Çoğunlukla koroner aterosklerozdan kaynaklanan ve kalp kaslarına yeterince kan gelmesini engelleyen kalp hastalığıdır.</a:t>
            </a:r>
            <a:endParaRPr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-Ischemic(İskemik </a:t>
            </a:r>
            <a:r>
              <a:rPr lang="tr" b="1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Geçici bölgesel doku anemisidir.</a:t>
            </a:r>
            <a:endParaRPr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9" name="Google Shape;28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6186" y="374049"/>
            <a:ext cx="3757095" cy="3159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20577" y="708592"/>
            <a:ext cx="3999900" cy="3416400"/>
          </a:xfrm>
        </p:spPr>
        <p:txBody>
          <a:bodyPr/>
          <a:lstStyle/>
          <a:p>
            <a:pPr marL="0" lvl="0" indent="0">
              <a:spcBef>
                <a:spcPts val="1600"/>
              </a:spcBef>
              <a:buNone/>
            </a:pPr>
            <a:r>
              <a:rPr lang="tr-TR" sz="1600" b="1" dirty="0" err="1" smtClean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Hypertension</a:t>
            </a:r>
            <a:r>
              <a:rPr lang="tr-TR" sz="1600" b="1" dirty="0" smtClean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 ( Hipertansiyon) : </a:t>
            </a:r>
            <a:r>
              <a:rPr lang="tr-TR" sz="1600" dirty="0" err="1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Arteriyel</a:t>
            </a:r>
            <a:r>
              <a:rPr lang="tr-TR" sz="1600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 kan basıncının  yükselmesidir.</a:t>
            </a:r>
          </a:p>
          <a:p>
            <a:pPr marL="0" lvl="0" indent="0">
              <a:spcBef>
                <a:spcPts val="1600"/>
              </a:spcBef>
              <a:buNone/>
            </a:pPr>
            <a:endParaRPr lang="tr-TR" sz="1600" b="1" dirty="0" smtClean="0">
              <a:solidFill>
                <a:srgbClr val="CC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r>
              <a:rPr lang="tr" b="1" dirty="0" smtClean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Essential Hypertension(Esansiyel Hipertansiyon) </a:t>
            </a:r>
            <a:r>
              <a:rPr lang="tr" dirty="0" smtClean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tr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Tek bir nedene bağlanamayan hipertansiyondur.</a:t>
            </a:r>
          </a:p>
          <a:p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idx="2"/>
          </p:nvPr>
        </p:nvSpPr>
        <p:spPr>
          <a:xfrm>
            <a:off x="4385569" y="912778"/>
            <a:ext cx="4446731" cy="3416400"/>
          </a:xfrm>
        </p:spPr>
        <p:txBody>
          <a:bodyPr/>
          <a:lstStyle/>
          <a:p>
            <a:r>
              <a:rPr lang="tr-TR" sz="1600" dirty="0" err="1" smtClean="0">
                <a:solidFill>
                  <a:srgbClr val="C00000"/>
                </a:solidFill>
                <a:latin typeface="Garamond" pitchFamily="18" charset="0"/>
              </a:rPr>
              <a:t>Primer</a:t>
            </a:r>
            <a:r>
              <a:rPr lang="tr-TR" sz="1600" dirty="0" smtClean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tr-TR" sz="1600" dirty="0" err="1" smtClean="0">
                <a:solidFill>
                  <a:srgbClr val="C00000"/>
                </a:solidFill>
                <a:latin typeface="Garamond" pitchFamily="18" charset="0"/>
              </a:rPr>
              <a:t>Hypertension</a:t>
            </a:r>
            <a:r>
              <a:rPr lang="tr-TR" sz="1600" dirty="0" smtClean="0">
                <a:solidFill>
                  <a:srgbClr val="C00000"/>
                </a:solidFill>
                <a:latin typeface="Garamond" pitchFamily="18" charset="0"/>
              </a:rPr>
              <a:t> (</a:t>
            </a:r>
            <a:r>
              <a:rPr lang="tr-TR" sz="1600" dirty="0" err="1" smtClean="0">
                <a:solidFill>
                  <a:srgbClr val="C00000"/>
                </a:solidFill>
                <a:latin typeface="Garamond" pitchFamily="18" charset="0"/>
              </a:rPr>
              <a:t>Primer</a:t>
            </a:r>
            <a:r>
              <a:rPr lang="tr-TR" sz="1600" dirty="0" smtClean="0">
                <a:solidFill>
                  <a:srgbClr val="C00000"/>
                </a:solidFill>
                <a:latin typeface="Garamond" pitchFamily="18" charset="0"/>
              </a:rPr>
              <a:t> Hipertansiyon): </a:t>
            </a:r>
            <a:r>
              <a:rPr lang="tr-TR" sz="1600" dirty="0" smtClean="0">
                <a:solidFill>
                  <a:schemeClr val="tx1"/>
                </a:solidFill>
                <a:latin typeface="Garamond" pitchFamily="18" charset="0"/>
              </a:rPr>
              <a:t>Yıllar boyunca kademeli olarak gelişen tansiyondur.</a:t>
            </a:r>
          </a:p>
          <a:p>
            <a:endParaRPr lang="tr-TR" sz="1600" dirty="0" smtClean="0">
              <a:latin typeface="Garamond" pitchFamily="18" charset="0"/>
            </a:endParaRPr>
          </a:p>
          <a:p>
            <a:r>
              <a:rPr lang="tr-TR" sz="1600" dirty="0" err="1" smtClean="0">
                <a:solidFill>
                  <a:srgbClr val="C00000"/>
                </a:solidFill>
                <a:latin typeface="Garamond" pitchFamily="18" charset="0"/>
              </a:rPr>
              <a:t>Seconder</a:t>
            </a:r>
            <a:r>
              <a:rPr lang="tr-TR" sz="1600" dirty="0" smtClean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tr-TR" sz="1600" dirty="0" err="1" smtClean="0">
                <a:solidFill>
                  <a:srgbClr val="C00000"/>
                </a:solidFill>
                <a:latin typeface="Garamond" pitchFamily="18" charset="0"/>
              </a:rPr>
              <a:t>Hypertension</a:t>
            </a:r>
            <a:r>
              <a:rPr lang="tr-TR" sz="1600" dirty="0" smtClean="0">
                <a:solidFill>
                  <a:srgbClr val="C00000"/>
                </a:solidFill>
                <a:latin typeface="Garamond" pitchFamily="18" charset="0"/>
              </a:rPr>
              <a:t> (</a:t>
            </a:r>
            <a:r>
              <a:rPr lang="tr-TR" sz="1600" dirty="0" err="1" smtClean="0">
                <a:solidFill>
                  <a:srgbClr val="C00000"/>
                </a:solidFill>
                <a:latin typeface="Garamond" pitchFamily="18" charset="0"/>
              </a:rPr>
              <a:t>Sekonder</a:t>
            </a:r>
            <a:r>
              <a:rPr lang="tr-TR" sz="1600" dirty="0" smtClean="0">
                <a:solidFill>
                  <a:srgbClr val="C00000"/>
                </a:solidFill>
                <a:latin typeface="Garamond" pitchFamily="18" charset="0"/>
              </a:rPr>
              <a:t> Hipertansiyon) :</a:t>
            </a:r>
            <a:r>
              <a:rPr lang="tr-TR" sz="1600" dirty="0" smtClean="0">
                <a:solidFill>
                  <a:schemeClr val="tx1"/>
                </a:solidFill>
                <a:latin typeface="Garamond" pitchFamily="18" charset="0"/>
              </a:rPr>
              <a:t>Aniden ortaya çıkma eğiliminde olan tansiyondur.</a:t>
            </a:r>
          </a:p>
          <a:p>
            <a:pPr>
              <a:buNone/>
            </a:pPr>
            <a:endParaRPr lang="tr-TR" sz="1600" dirty="0" smtClean="0">
              <a:latin typeface="Garamond" pitchFamily="18" charset="0"/>
            </a:endParaRPr>
          </a:p>
          <a:p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01867" y="1281679"/>
            <a:ext cx="4487400" cy="26502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Cardiovascular system ( kardiyovasküler sistem ): 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Kalp damar sistemi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Cardia (</a:t>
            </a:r>
            <a:r>
              <a:rPr lang="tr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Kardya</a:t>
            </a: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) </a:t>
            </a:r>
            <a:r>
              <a:rPr lang="tr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: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Kalp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Angi (Anji):</a:t>
            </a:r>
            <a:r>
              <a:rPr lang="tr" b="1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Damar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Arteria (</a:t>
            </a:r>
            <a:r>
              <a:rPr lang="tr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Arterya) </a:t>
            </a: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: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</a:t>
            </a:r>
            <a:r>
              <a:rPr lang="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Atardamardır.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Arteriola (Arteryol ) :</a:t>
            </a:r>
            <a:r>
              <a:rPr lang="tr" b="1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Küçük arterdir.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Vena (Ven) :</a:t>
            </a:r>
            <a:r>
              <a:rPr lang="tr" b="1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Toplar damardır.Venöz kan taşıyan damarlardır.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Phlebos (Flebos) :</a:t>
            </a:r>
            <a:r>
              <a:rPr lang="tr" b="1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</a:t>
            </a:r>
            <a:r>
              <a:rPr lang="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Toplardamardır.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Venula (Venül) : 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Küçük çaplı </a:t>
            </a:r>
            <a:r>
              <a:rPr lang="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toplardamardır.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5680525" y="4805867"/>
            <a:ext cx="26142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3487" y="768562"/>
            <a:ext cx="3955374" cy="35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>
            <a:spLocks noGrp="1"/>
          </p:cNvSpPr>
          <p:nvPr>
            <p:ph type="body" idx="1"/>
          </p:nvPr>
        </p:nvSpPr>
        <p:spPr>
          <a:xfrm>
            <a:off x="174900" y="109425"/>
            <a:ext cx="4336500" cy="40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 smtClean="0">
                <a:solidFill>
                  <a:srgbClr val="C0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Hipotansiyon Çeşitleri</a:t>
            </a:r>
            <a:endParaRPr b="1">
              <a:solidFill>
                <a:srgbClr val="C00000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Orthostatic Hypotension(Ortostatik Hipotansiyon) :</a:t>
            </a:r>
            <a:r>
              <a:rPr lang="tr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Kişi dik duruma geçerken , kan basıncının aşırı miktarda düşmesidir.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b="1" dirty="0" err="1" smtClean="0">
                <a:solidFill>
                  <a:srgbClr val="C00000"/>
                </a:solidFill>
                <a:latin typeface="Garamond" pitchFamily="18" charset="0"/>
              </a:rPr>
              <a:t>Neurogenic</a:t>
            </a:r>
            <a:r>
              <a:rPr lang="tr-TR" b="1" dirty="0" smtClean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  <a:latin typeface="Garamond" pitchFamily="18" charset="0"/>
              </a:rPr>
              <a:t>Hypotension</a:t>
            </a:r>
            <a:r>
              <a:rPr lang="tr-TR" b="1" dirty="0" smtClean="0">
                <a:solidFill>
                  <a:srgbClr val="C00000"/>
                </a:solidFill>
                <a:latin typeface="Garamond" pitchFamily="18" charset="0"/>
              </a:rPr>
              <a:t> (</a:t>
            </a:r>
            <a:r>
              <a:rPr lang="tr-TR" b="1" dirty="0" err="1" smtClean="0">
                <a:solidFill>
                  <a:srgbClr val="C00000"/>
                </a:solidFill>
                <a:latin typeface="Garamond" pitchFamily="18" charset="0"/>
              </a:rPr>
              <a:t>Nörojenik</a:t>
            </a:r>
            <a:r>
              <a:rPr lang="tr-TR" b="1" dirty="0" smtClean="0">
                <a:solidFill>
                  <a:srgbClr val="C00000"/>
                </a:solidFill>
                <a:latin typeface="Garamond" pitchFamily="18" charset="0"/>
              </a:rPr>
              <a:t> Hipotansiyon): </a:t>
            </a:r>
            <a:r>
              <a:rPr lang="tr-TR" dirty="0" smtClean="0">
                <a:latin typeface="Garamond" pitchFamily="18" charset="0"/>
              </a:rPr>
              <a:t>Korkmak,uzun süre ayakta kalmak ya da üzüntü gibi durumlarda açığa çıkan tansiyon düşüklüğüdür.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6" name="Google Shape;29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27" y="2547892"/>
            <a:ext cx="2385508" cy="184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919" y="267775"/>
            <a:ext cx="2905905" cy="2130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 txBox="1">
            <a:spLocks noGrp="1"/>
          </p:cNvSpPr>
          <p:nvPr>
            <p:ph type="body" idx="1"/>
          </p:nvPr>
        </p:nvSpPr>
        <p:spPr>
          <a:xfrm>
            <a:off x="201225" y="364100"/>
            <a:ext cx="8479500" cy="49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Şok Çeşitleri: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tr" b="1" dirty="0" smtClean="0">
              <a:solidFill>
                <a:srgbClr val="CC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Shock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(Şok) : 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Dakikadaki kalp atım sayısının yetersiz olması ya da periferik kan akımının kötü bir şekilde dağılması nedeniyle , dokulara giden kan akımının onların canlılıklarını sürdürecek yeterlilikte olmaması durumudur .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Cardiogenic shock (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Kardyojenik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Şok ) :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 Kalbin pompalama fonksiyonunun bozulmasına bağlı gelişen şok. 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Hypovolemic Shock (Hipovolemik Şok ) : 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Damar içi sıvı hacminin az olması nedeniyle gelişen şok.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Septic Shock (Septik Şok ) : 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Bir enfeksiyon ajanının yol açtığı şok.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 txBox="1">
            <a:spLocks noGrp="1"/>
          </p:cNvSpPr>
          <p:nvPr>
            <p:ph type="body" idx="1"/>
          </p:nvPr>
        </p:nvSpPr>
        <p:spPr>
          <a:xfrm>
            <a:off x="311700" y="169775"/>
            <a:ext cx="4382400" cy="43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Atrial 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fibrillation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(Atriyal fibrilasyon):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 Atrium kasının titreşim şeklinde sürekli ve düzensiz kasılmasıdır.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Ventricular Fibrillation(Ventriküler Fibrilasyon)-VF : 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Ventrikül kasının titreşim şeklinde sürekli ve düzensiz kasılmasıdır.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Cardiopoludism (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Kardyopoludizm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Sıtma hastalığı sırasında ortaya çıkan kalp bozukluğudur.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0" name="Google Shape;3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200" y="169775"/>
            <a:ext cx="3999900" cy="224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063075"/>
            <a:ext cx="4042100" cy="14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1"/>
          <p:cNvSpPr txBox="1">
            <a:spLocks noGrp="1"/>
          </p:cNvSpPr>
          <p:nvPr>
            <p:ph type="body" idx="1"/>
          </p:nvPr>
        </p:nvSpPr>
        <p:spPr>
          <a:xfrm>
            <a:off x="149800" y="109850"/>
            <a:ext cx="4504200" cy="48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Cardiac 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Arrest (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Kardiyak Arest) :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 Kalp durmasıdır.</a:t>
            </a:r>
            <a:endParaRPr dirty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Asystole (Asistol )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Kan akışı olmaması , </a:t>
            </a:r>
            <a:r>
              <a:rPr lang="tr" dirty="0" smtClean="0">
                <a:latin typeface="Garamond"/>
                <a:ea typeface="Garamond"/>
                <a:cs typeface="Garamond"/>
                <a:sym typeface="Garamond"/>
              </a:rPr>
              <a:t>myokardın 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kasılmaması ve </a:t>
            </a:r>
            <a:r>
              <a:rPr lang="tr" dirty="0" smtClean="0">
                <a:latin typeface="Garamond"/>
                <a:ea typeface="Garamond"/>
                <a:cs typeface="Garamond"/>
                <a:sym typeface="Garamond"/>
              </a:rPr>
              <a:t>kardyak </a:t>
            </a:r>
            <a:r>
              <a:rPr lang="tr" dirty="0">
                <a:latin typeface="Garamond"/>
                <a:ea typeface="Garamond"/>
                <a:cs typeface="Garamond"/>
                <a:sym typeface="Garamond"/>
              </a:rPr>
              <a:t>etkinliğin olmaması durumudur.</a:t>
            </a:r>
            <a:endParaRPr dirty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>
              <a:spcBef>
                <a:spcPts val="1600"/>
              </a:spcBef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Cardiac 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Arrhythmia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Kardyak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aritmi):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 atımlarının düzensiz olmasıdır.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19" name="Google Shape;319;p51" descr="Ä°lgili resi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725" y="109850"/>
            <a:ext cx="4591050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1" descr="Ä°lgili resi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3250" y="3407825"/>
            <a:ext cx="4591050" cy="17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1" descr="https://lh3.googleusercontent.com/kt9FCt5zoeoxocVtL6fXY9XPM0Ffg-i8epDhjvcNbT6K_sL1pAMDPTSgqBikXcHO1TnN38bBXdRFHDwCrBQMusc0qnOQ76ZRbIlB0yH2rMobdI3b72xkOsquDx0bqgJeDbf3hxy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4575" y="1840350"/>
            <a:ext cx="4504199" cy="16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 txBox="1">
            <a:spLocks noGrp="1"/>
          </p:cNvSpPr>
          <p:nvPr>
            <p:ph type="body" idx="1"/>
          </p:nvPr>
        </p:nvSpPr>
        <p:spPr>
          <a:xfrm>
            <a:off x="121925" y="143750"/>
            <a:ext cx="4602000" cy="47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Angina Pectoris (Anjina Pektoris) :</a:t>
            </a:r>
            <a:r>
              <a:rPr lang="tr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Koroner arterdeki ateroskleroz sonucu miyokard iskemisine bağlı olarak göğüste ağrı ile ortaya çıkan durumdur.Çoğu zaman heyecanlanma veya egzersiz sonucu ortaya çıkar.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Myocard Infarctus(Myokard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Enfarktüsü ) -MI : </a:t>
            </a:r>
            <a:r>
              <a:rPr lang="tr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Genellikle miyokardın bir bölümüne gelen koroner kan akımının birden bire azalması sonucu ortaya çıkan iskemik miyokard nekrozudur.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-Nekroz :</a:t>
            </a:r>
            <a:r>
              <a:rPr lang="tr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Canlı bir organizmada </a:t>
            </a:r>
            <a:r>
              <a:rPr lang="tr" u="sng" dirty="0">
                <a:solidFill>
                  <a:srgbClr val="0E0EF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  <a:hlinkClick r:id="rId3"/>
              </a:rPr>
              <a:t>hücre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ve dokunun patolojik ölümüne </a:t>
            </a:r>
            <a:r>
              <a:rPr lang="tr" u="sng" dirty="0">
                <a:solidFill>
                  <a:srgbClr val="0E0EF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  <a:hlinkClick r:id="rId4"/>
              </a:rPr>
              <a:t>nekroz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denir. </a:t>
            </a:r>
            <a:endParaRPr sz="1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29" name="Google Shape;329;p52" descr="https://lh4.googleusercontent.com/ZiQS7wLvuRZvHsH8-zRkyD8dyQ4bK1SCH7IXQg7xmZa1tQFcIWwlGxsQ7uRPJrNKpoOn9FWTdD1OvxEEGR41WSkgDUYCz1ZFQwVGMgevWS5smNoMmGYmGDNyt1mNPD23_QfUlWBX"/>
          <p:cNvPicPr preferRelativeResize="0"/>
          <p:nvPr/>
        </p:nvPicPr>
        <p:blipFill rotWithShape="1">
          <a:blip r:embed="rId5">
            <a:alphaModFix/>
          </a:blip>
          <a:srcRect r="17539" b="17539"/>
          <a:stretch/>
        </p:blipFill>
        <p:spPr>
          <a:xfrm>
            <a:off x="4572000" y="183700"/>
            <a:ext cx="4449325" cy="17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2" descr="https://lh5.googleusercontent.com/7eXakWto7duT-JVBV7Qdr9Ccd6qHXXPoYNKnwjoKfGJP9r4m-xhB2X--CMFmrK4MkRcQzdfDffJfCak52KZ3d0klLkrAm8kuG52hVW3M2s57kjnbZ7t16V0kJbleobeOBmhagfJ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257225"/>
            <a:ext cx="4409375" cy="24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3"/>
          <p:cNvSpPr txBox="1">
            <a:spLocks noGrp="1"/>
          </p:cNvSpPr>
          <p:nvPr>
            <p:ph type="body" idx="1"/>
          </p:nvPr>
        </p:nvSpPr>
        <p:spPr>
          <a:xfrm>
            <a:off x="79875" y="89850"/>
            <a:ext cx="4742400" cy="49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5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Aneurysma (Anevrizma):</a:t>
            </a:r>
            <a:r>
              <a:rPr lang="tr" sz="15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sz="15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Damarın </a:t>
            </a:r>
            <a:r>
              <a:rPr lang="tr" sz="15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belirli </a:t>
            </a:r>
            <a:r>
              <a:rPr lang="tr" sz="15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bir bölgesinin genişlemesinden  oluşan baloncuk, şişliktir.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5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Aortic </a:t>
            </a:r>
            <a:r>
              <a:rPr lang="tr" sz="1500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Insufficiency </a:t>
            </a:r>
            <a:r>
              <a:rPr lang="tr" sz="15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tr" sz="1500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Aortik  Insufisiensi): </a:t>
            </a:r>
            <a:r>
              <a:rPr lang="tr" sz="15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Diyastol sırasında bir kısım kanın bozuk kapakçıktan geri dönmesidir.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39" name="Google Shape;339;p53" descr="anevrizma ile ilgili gÃ¶rsel sonuc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186" y="99875"/>
            <a:ext cx="4313164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3" descr="aort stenoz ile ilgili gÃ¶rsel sonucu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100" y="2411700"/>
            <a:ext cx="4016925" cy="1654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"/>
          <p:cNvSpPr txBox="1">
            <a:spLocks noGrp="1"/>
          </p:cNvSpPr>
          <p:nvPr>
            <p:ph type="body" idx="1"/>
          </p:nvPr>
        </p:nvSpPr>
        <p:spPr>
          <a:xfrm>
            <a:off x="99875" y="109850"/>
            <a:ext cx="4211700" cy="44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Mitral Stenosis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(Mitral Stenoz) :</a:t>
            </a:r>
            <a:r>
              <a:rPr lang="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Mitral kapağın daralmasıdır.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Mitral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Incompetence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(Mitral İnkompetens 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Mitral kapaktaki yetersizliktir.Mitral kapak tam olarak kapanamaz.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48" name="Google Shape;348;p54" descr="https://lh4.googleusercontent.com/tVQJ9y3EvUjgPmx-mkC0WR-EczpeLNeBLaDPAR93LXpdDhAjlTWXHOJRg9yICgfvT2r-WWUQCcgQ8mQPUHxvIitVX1_yMurC9eEkE-Bkufblh9w9mtf4e1_vDHWjEswJTPxCHaks"/>
          <p:cNvPicPr preferRelativeResize="0"/>
          <p:nvPr/>
        </p:nvPicPr>
        <p:blipFill rotWithShape="1">
          <a:blip r:embed="rId3">
            <a:alphaModFix/>
          </a:blip>
          <a:srcRect t="2570" b="-2569"/>
          <a:stretch/>
        </p:blipFill>
        <p:spPr>
          <a:xfrm>
            <a:off x="4398350" y="109850"/>
            <a:ext cx="4211700" cy="27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4" descr="https://lh6.googleusercontent.com/gYVUSy8DySb5MytMom-Ym0j5A_QEuMfUJaBORgtZ7V4tk2u979i-FT5GmbM5-UNir6TsQmZbIdN2szDaQG9l-bZVT3f_7RjR_IPjzPsIyVzQunc_YAE4Ahf-LczHs9fn7nHmH4w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50" y="2372200"/>
            <a:ext cx="4089651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4"/>
          <p:cNvSpPr txBox="1"/>
          <p:nvPr/>
        </p:nvSpPr>
        <p:spPr>
          <a:xfrm>
            <a:off x="5493025" y="3357564"/>
            <a:ext cx="3529500" cy="161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Acardiac (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Akardyak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Teratojenik olarak kalbin doğuştan olmayışı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34290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 smtClean="0">
                <a:solidFill>
                  <a:schemeClr val="tx1"/>
                </a:solidFill>
                <a:latin typeface="Garamond"/>
                <a:sym typeface="Garamond"/>
              </a:rPr>
              <a:t>Teratojenik:</a:t>
            </a:r>
            <a:r>
              <a:rPr lang="tr" dirty="0" smtClean="0">
                <a:solidFill>
                  <a:schemeClr val="dk1"/>
                </a:solidFill>
                <a:latin typeface="Garamond"/>
                <a:sym typeface="Garamond"/>
              </a:rPr>
              <a:t> Normal embriyonal gelişmeyi bozarak kusurlu doku veya organ oluşmasına neden olan madde veya etkendir.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>
            <a:spLocks noGrp="1"/>
          </p:cNvSpPr>
          <p:nvPr>
            <p:ph type="body" idx="1"/>
          </p:nvPr>
        </p:nvSpPr>
        <p:spPr>
          <a:xfrm>
            <a:off x="119850" y="109850"/>
            <a:ext cx="4191600" cy="44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Mitral Regurgitation ( Mitral Regurjitasyon ) :</a:t>
            </a:r>
            <a:r>
              <a:rPr lang="tr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Mitral kapaktaki yetersizlik nedeniyle sol ventriküldeki  kanın , sol atriuma geri kaçmasıyla ortaya çıkan durumdur.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57" name="Google Shape;357;p55"/>
          <p:cNvSpPr txBox="1">
            <a:spLocks noGrp="1"/>
          </p:cNvSpPr>
          <p:nvPr>
            <p:ph type="body" idx="2"/>
          </p:nvPr>
        </p:nvSpPr>
        <p:spPr>
          <a:xfrm>
            <a:off x="4272513" y="2936000"/>
            <a:ext cx="4608900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Aortic stenosis (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Aortik stenoz):</a:t>
            </a:r>
            <a:r>
              <a:rPr lang="tr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sz="15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Sol karıncıktan kanın çıkışını zorlaştıran daralmadır.</a:t>
            </a:r>
            <a:endParaRPr/>
          </a:p>
        </p:txBody>
      </p:sp>
      <p:pic>
        <p:nvPicPr>
          <p:cNvPr id="358" name="Google Shape;358;p55" descr="aort stenoz ile ilgili gÃ¶rsel sonuc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75" y="2421900"/>
            <a:ext cx="363765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283" y="109850"/>
            <a:ext cx="4105376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6"/>
          <p:cNvSpPr txBox="1">
            <a:spLocks noGrp="1"/>
          </p:cNvSpPr>
          <p:nvPr>
            <p:ph type="body" idx="1"/>
          </p:nvPr>
        </p:nvSpPr>
        <p:spPr>
          <a:xfrm>
            <a:off x="99875" y="149800"/>
            <a:ext cx="4472100" cy="4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500" b="1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Atrial septal defect (Atriyal septal defekt):</a:t>
            </a:r>
            <a:r>
              <a:rPr lang="tr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Sağ ve sol kulakçıklar arasındaki anormal geçittir.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68" name="Google Shape;368;p56" descr="atriyal septal defekt ile ilgili gÃ¶rsel sonuc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550" y="149800"/>
            <a:ext cx="3545500" cy="242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6"/>
          <p:cNvSpPr txBox="1"/>
          <p:nvPr/>
        </p:nvSpPr>
        <p:spPr>
          <a:xfrm>
            <a:off x="5133525" y="3146025"/>
            <a:ext cx="3785100" cy="17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Tricuspid Stenosis(Triküspit Stenozu 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Triküspit kapakta darlık olmasıdır.</a:t>
            </a: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70" name="Google Shape;370;p56" descr="https://lh6.googleusercontent.com/0nmikM1IBP4azkqbqUBzpa8aXOUXlaIqnUb1Zi31hxV63fI1kYinl3m3fbMoZQg5Wc7EOtuScWOG7DFdulgzJFq9gv1CC9FeOwaNrcnuuuEHlMdxQinyLUb4Nu_ULh4vDoft4aQ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725" y="2663650"/>
            <a:ext cx="4790425" cy="200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7"/>
          <p:cNvSpPr txBox="1">
            <a:spLocks noGrp="1"/>
          </p:cNvSpPr>
          <p:nvPr>
            <p:ph type="body" idx="1"/>
          </p:nvPr>
        </p:nvSpPr>
        <p:spPr>
          <a:xfrm>
            <a:off x="109850" y="149800"/>
            <a:ext cx="4201800" cy="44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Tricuspid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Incompetence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( Triküspit İnkompetens)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Triksüpit kapak yetmezliğidir. Triküspit kapak tam olarak kapanamaz.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Tricuspid Regurgitation ( Triküspid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Regurjitasyon):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Triküspit kapakların tam olarak kapanamamasından dolayı sağ </a:t>
            </a:r>
            <a:r>
              <a:rPr lang="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ventriküldeki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kanın , sağ atriuma geri kaçmasıyla ortaya çıkan durumdur.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Cardiectosis (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Kardyektazi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Kalbin kısmi ya da tam genişlemesidir.</a:t>
            </a:r>
            <a:endParaRPr dirty="0"/>
          </a:p>
        </p:txBody>
      </p:sp>
      <p:pic>
        <p:nvPicPr>
          <p:cNvPr id="377" name="Google Shape;377;p57" descr="https://lh3.googleusercontent.com/TyGRU45V-E7mBSpHUPLyrNBC6HVfd6CNoQ-xaqSD5FJgkaUrzJdUyvax_9sahEyg5nuOQ-jAKy-o_teW3PKadV3CToCCumaUy-ovgUr5X0miO-nSn5gaq6F4mQacUvLedlIPjv5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18451" cy="333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99900" y="10808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Tunica Intima ( Tunika İntima) :  </a:t>
            </a:r>
            <a:r>
              <a:rPr lang="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Damarın boşluk tarafında olan ilk katmanıdır.</a:t>
            </a:r>
            <a:endParaRPr smtClean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2413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mtClean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Tunica Media (Tunika Media) :</a:t>
            </a:r>
            <a:r>
              <a:rPr lang="tr" b="1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</a:t>
            </a:r>
            <a:r>
              <a:rPr lang="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Damarın orta katmanıdır.</a:t>
            </a:r>
            <a:endParaRPr smtClean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2413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mtClean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Tunica Externa (Tunika Eksterna ) : </a:t>
            </a:r>
            <a:r>
              <a:rPr lang="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Damarın dış katmanıdır.</a:t>
            </a:r>
            <a:endParaRPr smtClean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-2413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smtClean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441200" y="628725"/>
            <a:ext cx="37173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FF0000"/>
                </a:solidFill>
                <a:latin typeface="Garamond" panose="02020404030301010803" pitchFamily="18" charset="0"/>
              </a:rPr>
              <a:t>Damar Katmanları</a:t>
            </a:r>
            <a:endParaRPr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400" y="229600"/>
            <a:ext cx="4273499" cy="421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8"/>
          <p:cNvSpPr txBox="1">
            <a:spLocks noGrp="1"/>
          </p:cNvSpPr>
          <p:nvPr>
            <p:ph type="body" idx="1"/>
          </p:nvPr>
        </p:nvSpPr>
        <p:spPr>
          <a:xfrm>
            <a:off x="149800" y="189750"/>
            <a:ext cx="4161900" cy="4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Pulmonary Stenosis (Pulmoner Stenoz ) :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Pulmoner kapak darlığıdır.  </a:t>
            </a: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83" name="Google Shape;383;p58"/>
          <p:cNvSpPr txBox="1">
            <a:spLocks noGrp="1"/>
          </p:cNvSpPr>
          <p:nvPr>
            <p:ph type="body" idx="2"/>
          </p:nvPr>
        </p:nvSpPr>
        <p:spPr>
          <a:xfrm>
            <a:off x="4464100" y="3425675"/>
            <a:ext cx="4388100" cy="15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Deep 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vena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thrombosis (Derin ven trombozu):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Vücudumuzda derin venlerde oluşan kan pıhtısıdır.</a:t>
            </a:r>
            <a:endParaRPr dirty="0"/>
          </a:p>
        </p:txBody>
      </p:sp>
      <p:pic>
        <p:nvPicPr>
          <p:cNvPr id="384" name="Google Shape;384;p58" descr="https://lh6.googleusercontent.com/dcjxc_F3bgSICFPI1g12bhr_Yg0QC3rOjr008ZdNxRTSTIhjGv-zxzPFgnyhTS1rSCwv8VA4KTO7Ga-JFm64wBK-21E-sQZXgSFvVORsgD0TNDEusL-WnpML0XRJtTypTWbwtJo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4688" y="72500"/>
            <a:ext cx="4486929" cy="304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8" descr="derin ven trombozu ile ilgili gÃ¶rsel sonucu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00" y="1023900"/>
            <a:ext cx="3895100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9"/>
          <p:cNvSpPr txBox="1">
            <a:spLocks noGrp="1"/>
          </p:cNvSpPr>
          <p:nvPr>
            <p:ph type="body" idx="1"/>
          </p:nvPr>
        </p:nvSpPr>
        <p:spPr>
          <a:xfrm>
            <a:off x="201850" y="222300"/>
            <a:ext cx="4258200" cy="4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Bradycardia (Bradikardi):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Kalp atım hızının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normalden yavaş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olmasıdır.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tr-TR" sz="1600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tr-TR" sz="1600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Tachycardia (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Takikardi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Kalp atım hızının </a:t>
            </a:r>
            <a:r>
              <a:rPr lang="tr" sz="16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normalden fazla 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olmasıdır.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>
              <a:solidFill>
                <a:srgbClr val="CC0000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93" name="Google Shape;393;p59" descr="Ä°lgili resi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348" y="222300"/>
            <a:ext cx="4367951" cy="98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9" descr="Ä°lgili resi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375" y="2218000"/>
            <a:ext cx="4367949" cy="10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Cardiopathy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(</a:t>
            </a: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Kardyopati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-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 hastalığı ya da bozukluğudur.</a:t>
            </a:r>
          </a:p>
          <a:p>
            <a:pPr marL="0" lvl="0" indent="0">
              <a:lnSpc>
                <a:spcPct val="100000"/>
              </a:lnSpc>
              <a:buNone/>
            </a:pPr>
            <a:endParaRPr lang="tr-TR" dirty="0" smtClean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tr-TR" sz="1200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Ischemic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cardiopathy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( </a:t>
            </a: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İskemik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Kardyopati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-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err="1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Miyokard</a:t>
            </a:r>
            <a:r>
              <a:rPr lang="tr-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err="1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iskemisi</a:t>
            </a:r>
            <a:r>
              <a:rPr lang="tr-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sonucu gelişen kalp hastalığıdır .</a:t>
            </a:r>
          </a:p>
          <a:p>
            <a:pPr marL="0" lvl="0" indent="0">
              <a:lnSpc>
                <a:spcPct val="100000"/>
              </a:lnSpc>
              <a:buNone/>
            </a:pPr>
            <a:endParaRPr lang="tr-TR" sz="1200" dirty="0" smtClean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tr-TR" sz="1200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Carsinoid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cardiopathy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( </a:t>
            </a: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Karsinoid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Kardyopati</a:t>
            </a:r>
            <a:r>
              <a:rPr lang="tr-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) :</a:t>
            </a:r>
            <a:r>
              <a:rPr lang="tr-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err="1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Karsinoid</a:t>
            </a:r>
            <a:r>
              <a:rPr lang="tr-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bir gelişme sırasında sağ kalp boşluğunda lif birikmesi ve </a:t>
            </a:r>
            <a:r>
              <a:rPr lang="tr-TR" dirty="0" err="1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ventrikül</a:t>
            </a:r>
            <a:r>
              <a:rPr lang="tr-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duvarı kalınlaşmasıdır.</a:t>
            </a:r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>
                <a:latin typeface="Garamond" pitchFamily="18" charset="0"/>
              </a:rPr>
              <a:t>Normal Nabız Değerleri</a:t>
            </a:r>
          </a:p>
          <a:p>
            <a:pPr>
              <a:buNone/>
            </a:pPr>
            <a:endParaRPr lang="tr-TR" dirty="0" smtClean="0">
              <a:latin typeface="Garamond" pitchFamily="18" charset="0"/>
            </a:endParaRPr>
          </a:p>
          <a:p>
            <a:pPr>
              <a:buNone/>
            </a:pPr>
            <a:endParaRPr lang="tr-TR" dirty="0" smtClean="0">
              <a:latin typeface="Garamond" pitchFamily="18" charset="0"/>
            </a:endParaRPr>
          </a:p>
          <a:p>
            <a:pPr>
              <a:buNone/>
            </a:pPr>
            <a:endParaRPr lang="tr-TR" dirty="0" smtClean="0">
              <a:latin typeface="Garamond" pitchFamily="18" charset="0"/>
            </a:endParaRPr>
          </a:p>
          <a:p>
            <a:pPr>
              <a:buNone/>
            </a:pPr>
            <a:r>
              <a:rPr lang="tr-TR" dirty="0" smtClean="0">
                <a:latin typeface="Garamond" pitchFamily="18" charset="0"/>
              </a:rPr>
              <a:t>Yetişkin 60-100   (80)    atım/</a:t>
            </a:r>
            <a:r>
              <a:rPr lang="tr-TR" dirty="0" err="1" smtClean="0">
                <a:latin typeface="Garamond" pitchFamily="18" charset="0"/>
              </a:rPr>
              <a:t>dk</a:t>
            </a:r>
            <a:endParaRPr lang="tr-TR" dirty="0" smtClean="0">
              <a:latin typeface="Garamond" pitchFamily="18" charset="0"/>
            </a:endParaRPr>
          </a:p>
          <a:p>
            <a:pPr>
              <a:buNone/>
            </a:pPr>
            <a:r>
              <a:rPr lang="tr-TR" dirty="0" smtClean="0">
                <a:latin typeface="Garamond" pitchFamily="18" charset="0"/>
              </a:rPr>
              <a:t>Çocuk 80-120    (100)   atım/</a:t>
            </a:r>
            <a:r>
              <a:rPr lang="tr-TR" dirty="0" err="1" smtClean="0">
                <a:latin typeface="Garamond" pitchFamily="18" charset="0"/>
              </a:rPr>
              <a:t>dk</a:t>
            </a:r>
            <a:endParaRPr lang="tr-TR" dirty="0" smtClean="0">
              <a:latin typeface="Garamond" pitchFamily="18" charset="0"/>
            </a:endParaRPr>
          </a:p>
          <a:p>
            <a:pPr>
              <a:buNone/>
            </a:pPr>
            <a:r>
              <a:rPr lang="tr-TR" dirty="0" smtClean="0">
                <a:latin typeface="Garamond" pitchFamily="18" charset="0"/>
              </a:rPr>
              <a:t>Bebek 100-140   (120)   atım/</a:t>
            </a:r>
            <a:r>
              <a:rPr lang="tr-TR" dirty="0" err="1" smtClean="0">
                <a:latin typeface="Garamond" pitchFamily="18" charset="0"/>
              </a:rPr>
              <a:t>dk</a:t>
            </a:r>
            <a:endParaRPr lang="tr-TR" dirty="0" smtClean="0">
              <a:latin typeface="Garamond" pitchFamily="18" charset="0"/>
            </a:endParaRPr>
          </a:p>
          <a:p>
            <a:pPr>
              <a:buNone/>
            </a:pPr>
            <a:r>
              <a:rPr lang="tr-TR" dirty="0" err="1" smtClean="0">
                <a:latin typeface="Garamond" pitchFamily="18" charset="0"/>
              </a:rPr>
              <a:t>Yenidoğan</a:t>
            </a:r>
            <a:r>
              <a:rPr lang="tr-TR" dirty="0" smtClean="0">
                <a:latin typeface="Garamond" pitchFamily="18" charset="0"/>
              </a:rPr>
              <a:t> 120-160 (140)   atım/</a:t>
            </a:r>
            <a:r>
              <a:rPr lang="tr-TR" dirty="0" err="1" smtClean="0">
                <a:latin typeface="Garamond" pitchFamily="18" charset="0"/>
              </a:rPr>
              <a:t>dk</a:t>
            </a:r>
            <a:endParaRPr lang="tr-TR" dirty="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0"/>
          <p:cNvSpPr txBox="1">
            <a:spLocks noGrp="1"/>
          </p:cNvSpPr>
          <p:nvPr>
            <p:ph type="body" idx="1"/>
          </p:nvPr>
        </p:nvSpPr>
        <p:spPr>
          <a:xfrm>
            <a:off x="139825" y="229700"/>
            <a:ext cx="4314600" cy="4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Fallot Tetralogy (Fallot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T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etrolojisi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Pulmoner arter darlığı, ventriküller arası septumda delik, sağ karıncıkta hipertrofi ve aorta dekstrapozisyonla belirgin bir konjenital bir kalp hastalığıdır.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-Hipertrofi :</a:t>
            </a:r>
            <a:r>
              <a:rPr lang="tr" dirty="0">
                <a:solidFill>
                  <a:srgbClr val="9900FF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Büyüme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674EA7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-</a:t>
            </a:r>
            <a:r>
              <a:rPr lang="tr" b="1" dirty="0" smtClean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Aort: </a:t>
            </a:r>
            <a:r>
              <a:rPr lang="tr" dirty="0" smtClean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Kalbin son karıncığından çıkan ve temiz kanı vücudun her yerine dağıtan büyük atar damardır.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-Dextra (Dekstra)</a:t>
            </a:r>
            <a:r>
              <a:rPr lang="tr" dirty="0" smtClean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: Sağ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-Pozisyon : </a:t>
            </a:r>
            <a:r>
              <a:rPr lang="tr" dirty="0" smtClean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Bir şeyin bir yerde bulunuş durumudur</a:t>
            </a:r>
            <a:r>
              <a:rPr lang="tr" b="1" dirty="0" smtClean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-AortDekstrapozisyonu </a:t>
            </a:r>
            <a:r>
              <a:rPr lang="tr" dirty="0" smtClean="0">
                <a:solidFill>
                  <a:srgbClr val="00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: Aortanın sağda bulunma durumudur.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Ventricular Septal Defect (Ventriküler Septal Defekt)-VSD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Ventriküller arası semptomda açıklık olmasıdır.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2" name="Google Shape;402;p60" descr="C:\Users\Samsung\Desktop\Adsız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675" y="72475"/>
            <a:ext cx="3999899" cy="22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0" descr="https://lh4.googleusercontent.com/oUpGwqBMyq1cFqbr2FkgEU0SfHNJYcvZIpG2ygbe74VTpw5Z2BBhx_4i78dpRqIJ--nT0-ZQ0xES9MUM-tTOWK8Elva6y7NPjUDrRumzq8WE3uDGlfEZzbDo7MMitreYNV7cqaYv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425" y="2788575"/>
            <a:ext cx="3641150" cy="21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1"/>
          <p:cNvSpPr txBox="1">
            <a:spLocks noGrp="1"/>
          </p:cNvSpPr>
          <p:nvPr>
            <p:ph type="body" idx="1"/>
          </p:nvPr>
        </p:nvSpPr>
        <p:spPr>
          <a:xfrm>
            <a:off x="256650" y="363575"/>
            <a:ext cx="4315500" cy="42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Atrial Septal Defect ( Atriyal Septal Defekt ) - ASD :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Atriumlar arası septumda açıklık olmasıdır.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Cardiothyreotoxicosis (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Kardyotireotoksikoz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Tiroid bozukluğuna bağlı kalp hastalığıdır.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Cardioptosia (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Kardyoptoz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Kalbin sarkması , aşağı doğru kaymasıdır.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Cardiomegaly (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Kardyomegali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 büyümesidir. Kalp boşluklarının hacminin artmış olmasıdır.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11" name="Google Shape;411;p61" descr="atriyal septal defekt ile ilgili gÃ¶rsel sonuc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3975" y="131000"/>
            <a:ext cx="3143200" cy="202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1" descr="https://lh6.googleusercontent.com/_JKVQ5zf4KmfE5HP_LtD8EsLhZc7dq4r2k3nGZoSHG1RseDijWOiRFsjAKowaD47uC1N2akcxQ3B2hEHywAX2iC019Dy0ZVpjcZzt8_ES8H2c510mCYKhCOIvqToom1R2iTCo3_J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3975" y="2219325"/>
            <a:ext cx="3143200" cy="26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2"/>
          <p:cNvSpPr txBox="1">
            <a:spLocks noGrp="1"/>
          </p:cNvSpPr>
          <p:nvPr>
            <p:ph type="body" idx="1"/>
          </p:nvPr>
        </p:nvSpPr>
        <p:spPr>
          <a:xfrm>
            <a:off x="149725" y="160400"/>
            <a:ext cx="4151100" cy="44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Patent Ductus Arteriosus ( Patent duktus Arteriyozus ) -PDA :</a:t>
            </a:r>
            <a:r>
              <a:rPr lang="tr" b="1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Ductus Arteriozusun açık kalmasıdır.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Ductus arteriosus (Duktus Arteriyozus )  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Doğum öncesi varolan aort ile akciğer atardamarı arasındaki bağlantıyı sağlayan damardır.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Carditis (Kardit)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:</a:t>
            </a:r>
            <a:r>
              <a:rPr lang="tr" b="1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Kalbin iltihaplanmasıdır.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20" name="Google Shape;420;p62" descr="https://lh3.googleusercontent.com/Egg8Ri7iVHMDCfgjmjKkYfZVv4Ax_MCHrXEtMlg3FwH6LCkCt5-F2t58QWhk_xOKQHw9T1u2hhFksuadA5uAJzOBygGeOLqJmSbgn94m7iSYTezEqucd7DvJFPrs_drXkQe4pN4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225" y="77550"/>
            <a:ext cx="425767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2" descr="C:\Users\Samsung\Desktop\Adsız.png"/>
          <p:cNvPicPr preferRelativeResize="0"/>
          <p:nvPr/>
        </p:nvPicPr>
        <p:blipFill rotWithShape="1">
          <a:blip r:embed="rId4">
            <a:alphaModFix/>
          </a:blip>
          <a:srcRect l="-7790" t="23199" r="7790" b="-23199"/>
          <a:stretch/>
        </p:blipFill>
        <p:spPr>
          <a:xfrm>
            <a:off x="4761225" y="2719625"/>
            <a:ext cx="4338474" cy="179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3"/>
          <p:cNvSpPr txBox="1">
            <a:spLocks noGrp="1"/>
          </p:cNvSpPr>
          <p:nvPr>
            <p:ph type="body" idx="1"/>
          </p:nvPr>
        </p:nvSpPr>
        <p:spPr>
          <a:xfrm>
            <a:off x="128325" y="171100"/>
            <a:ext cx="4533900" cy="48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tr-TR" b="1" dirty="0" err="1" smtClean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Pericarditis</a:t>
            </a:r>
            <a:r>
              <a:rPr lang="tr-TR" b="1" dirty="0" smtClean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 (</a:t>
            </a:r>
            <a:r>
              <a:rPr lang="tr-TR" b="1" dirty="0" err="1" smtClean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Perikardit</a:t>
            </a:r>
            <a:r>
              <a:rPr lang="tr-TR" b="1" dirty="0" smtClean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):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dış zarının iltihaplanmasıdır.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" b="1" dirty="0" smtClean="0">
              <a:solidFill>
                <a:srgbClr val="CC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Myocarditis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(Miyokardit):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Kalp kasının iltihaplanmasıdır.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Endocarditis (Endokardit 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Endokardın iltihabıdır.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29" name="Google Shape;429;p63" descr="C:\Users\Samsung\Desktop\Adsız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-23325"/>
            <a:ext cx="3530875" cy="259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3" descr="https://lh6.googleusercontent.com/GPX6patmOzswdgOA_0qgKGMrFO5pzOJONzawEhPvu9fu8jjsQ9ZrWjQj8SI6uHxi3PFsp3gctYcZD21wcSlgRtWQhHTaAY_dzfN_yMiSh2Pd57gAcGNsvhum1QPo8eoY6Pk-8suB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325" y="2124075"/>
            <a:ext cx="4276726" cy="28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"/>
          <p:cNvSpPr txBox="1">
            <a:spLocks noGrp="1"/>
          </p:cNvSpPr>
          <p:nvPr>
            <p:ph type="body" idx="1"/>
          </p:nvPr>
        </p:nvSpPr>
        <p:spPr>
          <a:xfrm>
            <a:off x="139025" y="235250"/>
            <a:ext cx="4172700" cy="43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Myocardosis (Miyokardoz):</a:t>
            </a: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Kalp büyümesidir.</a:t>
            </a:r>
            <a:endParaRPr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Aortic 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Dissection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(Aort diseksiyonu): </a:t>
            </a:r>
            <a:r>
              <a:rPr lang="tr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Aortun tunika intima tabakasında yırtık meydana gelmesi ve kanın intimadaki yırtık yerinden normal damar kanalının dışına çıkarak tunika media tabakasında basınca bağlı olarak ilerlemesidir.</a:t>
            </a:r>
            <a:endParaRPr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37" name="Google Shape;437;p64" descr="C:\Users\Samsung\Desktop\Adsız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125" y="152400"/>
            <a:ext cx="4527475" cy="192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4" descr="aort diseksiyonu ile ilgili gÃ¶rsel sonucu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4125" y="2227313"/>
            <a:ext cx="4162425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5"/>
          <p:cNvSpPr txBox="1">
            <a:spLocks noGrp="1"/>
          </p:cNvSpPr>
          <p:nvPr>
            <p:ph type="body" idx="1"/>
          </p:nvPr>
        </p:nvSpPr>
        <p:spPr>
          <a:xfrm>
            <a:off x="181775" y="181775"/>
            <a:ext cx="4129800" cy="4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Abdominal 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Aortic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neursym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(Abdominal 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aortik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anevrizma): 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Aortun karın bölgesinde olan bir bölümünün genişlemesi veya balonlaşmasıdır.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Myxoma ( Miksoma ) :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Mukoid dejenerasyona uğramış iyi huylu </a:t>
            </a:r>
            <a:r>
              <a:rPr lang="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kalbin bağ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dokusu tümörüdür.</a:t>
            </a:r>
            <a:endParaRPr sz="1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Pulmonary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Insuffiency (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Pulmoner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İnsüfiensi)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Pulmoner yetmezliktir.Mitral kapak tam kapanamaz.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46" name="Google Shape;446;p65" descr="C:\Users\Samsung\Desktop\Adsız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3975" y="152400"/>
            <a:ext cx="439102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5" descr="https://lh3.googleusercontent.com/vC65I1C4ZDd3VgPXA4upXjhkAARvLEfGr0mmcKEXpErB4IGpEEezSTEuqG22gCs3BaMjboyeEPhnTABkOU7HDxxWDXuNQ32cXTEKoGjezb_5asquBSFKcFpKN44I7n8AdJRbQC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1250" y="2714450"/>
            <a:ext cx="3539836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6"/>
          <p:cNvSpPr txBox="1">
            <a:spLocks noGrp="1"/>
          </p:cNvSpPr>
          <p:nvPr>
            <p:ph type="body" idx="1"/>
          </p:nvPr>
        </p:nvSpPr>
        <p:spPr>
          <a:xfrm>
            <a:off x="384950" y="363575"/>
            <a:ext cx="3926700" cy="44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Congestive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Cardiac Defectum(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Konjestif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Kardiak Defektum )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-KKY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Kalbin kanı normal olarak pompalamamasına bağlı olarak pulmoner ve sistemik dolaşımda konjesyona ,dakikadaki kalp atım sayısının azalması nedeniyle dokulara giden kan miktarında düşmeye yol açan sendromdur.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Congestive (Konjesyon):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Toplardamarlardaki kanın dönüşünün engellenmesi veya yetersizliği sonucu kanın organ veya dokuların bir bölgesinde veya tamamında birikmesidir.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Ventricular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Aneurysma (Ventriküler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nevrizma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):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Enfarktüs sonrası sağlam kalan miyokard katmanının dışa doğru torbalanması durumudur.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Ventricular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Tachycardia (Ventriküler Takikardi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100-200/ dk. kalp atım sayısı ve geniş QRS kompleksleriyle düzenli ventriküler ritim şeklidir.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55" name="Google Shape;455;p66" descr="https://lh4.googleusercontent.com/egmJuVpk6JQzk4hfTA69qotHm26xHyAAsJFRgsAjJ-cYfbEFruTQ2RPTwNPJf2eueZpSwDFEMa8RcdfMU8vl9CUxaSUxu1X-meVP6meZMNkmWt5mGm5370baVEyP5z9S75d85RV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83325"/>
            <a:ext cx="4527549" cy="253376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6"/>
          <p:cNvSpPr txBox="1"/>
          <p:nvPr/>
        </p:nvSpPr>
        <p:spPr>
          <a:xfrm>
            <a:off x="5004500" y="3486025"/>
            <a:ext cx="3058200" cy="5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267600" y="245850"/>
            <a:ext cx="8663336" cy="44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Capillare ( Kapiller) :</a:t>
            </a:r>
            <a:r>
              <a:rPr lang="tr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Kılcaldamar</a:t>
            </a: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Cor (Kor) : 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</a:t>
            </a:r>
          </a:p>
          <a:p>
            <a:pPr marL="3429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ramond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Septum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Interatriale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Septum İnteratriyal) 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Atriumlar arasındaki bölme bazı çocuklarda bu bölmede delik bulunur.Bu deliğe Foramen ovale denir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342900" lvl="0" indent="-3302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ramond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ramond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indent="-330200">
              <a:lnSpc>
                <a:spcPct val="100000"/>
              </a:lnSpc>
              <a:spcBef>
                <a:spcPts val="340"/>
              </a:spcBef>
              <a:buClr>
                <a:schemeClr val="dk1"/>
              </a:buClr>
              <a:buFont typeface="Garamond"/>
              <a:buChar char="•"/>
            </a:pP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Mediastinum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(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mediyastinum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) :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içinde bulunduğu boşluk .</a:t>
            </a:r>
          </a:p>
          <a:p>
            <a:pPr marL="342900" lvl="0" indent="-3302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ramond"/>
              <a:buChar char="•"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2349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3794375" y="4257650"/>
            <a:ext cx="12243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7"/>
          <p:cNvSpPr txBox="1">
            <a:spLocks noGrp="1"/>
          </p:cNvSpPr>
          <p:nvPr>
            <p:ph type="body" idx="1"/>
          </p:nvPr>
        </p:nvSpPr>
        <p:spPr>
          <a:xfrm>
            <a:off x="181775" y="417050"/>
            <a:ext cx="4129800" cy="41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Mitral Valve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rolapse (Mitral valf  prolaps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Ventriküler sistol sırasında mitral kapakçık yapraklarından bir veya ikisinin atriyuma doğru sarkmasıdır.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63" name="Google Shape;463;p67" descr="https://lh4.googleusercontent.com/2qWplofp2ovxqD5J9JWCmyUrSfiLKcSnP1aVJsh2tFNRgGibFRhVJsIpaRxpw240QWUtTzdBuBJ2qlppIl3e3You3-sF5ei556_JwyoHTfr4GPjoYs-rpspny3fUpSaBXmKxd1T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575" y="334200"/>
            <a:ext cx="4572000" cy="35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8"/>
          <p:cNvSpPr txBox="1">
            <a:spLocks noGrp="1"/>
          </p:cNvSpPr>
          <p:nvPr>
            <p:ph type="body" idx="1"/>
          </p:nvPr>
        </p:nvSpPr>
        <p:spPr>
          <a:xfrm>
            <a:off x="192475" y="288725"/>
            <a:ext cx="4119000" cy="4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Paroxysmal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Atrial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achycardia (Paroksismal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trial Takikardi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–PAT):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 atım sayısının birdenbire 100- 200'e çıktığı aritmi şeklidir.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Cor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Triatriatum (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or Triatriatum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):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Kalpte, üç kulakçığın bulunmasıdır.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Cor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Triloculare (Kor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riloküler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Kalpte, kulakçıklar arası veya karıncıklar arası bölmenin bulunmaması sonucu sadece üç gözün bulunmasıdır.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70" name="Google Shape;470;p68" descr="https://lh5.googleusercontent.com/JfNdRBl5yNWnBYL9tSbX0sDqPnft5nB370BxPkYf50zw_x6SstTZIYgVE2ybAQCf1P1cdjixRksJJzPMykAtpIDtILAkVjjWqb0vtqcsVPJo6FJXGKe0h8R0sutQlPMuCXdfwOgi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550" y="141700"/>
            <a:ext cx="4271724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9"/>
          <p:cNvSpPr txBox="1">
            <a:spLocks noGrp="1"/>
          </p:cNvSpPr>
          <p:nvPr>
            <p:ph type="body" idx="1"/>
          </p:nvPr>
        </p:nvSpPr>
        <p:spPr>
          <a:xfrm>
            <a:off x="181774" y="203175"/>
            <a:ext cx="4789721" cy="4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Eisenmenger Syndrome (Eisenmenger Sendromu 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 VSD ASD PDA gibi anomalilerin tedavisinin gecikmesi durumunda pulmoner arter direncinde artma , damar cidarındaki kasların hipertrofisi ve bağ dokusundaki artma nedeniyle damar esnekliği kaybolur.Pulmoner yetmezlik meydana gelir.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Arrhythmia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( Aritmi 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 ritim bozukluğudur.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77" name="Google Shape;477;p69" descr="https://lh6.googleusercontent.com/WPgaMIf5aBbkar4PxeuzTisG1PkJdAj8vkWsttgyDIdFoakGn6a6JEPJi5saEjMVzoff8J5UIPkJIecl9Tkt7NurY5TwPO3lkb9IM6eOQk2oYsGp_lWgt-oWSmKAHTJBkouw3v3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4963" y="203175"/>
            <a:ext cx="3658912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9" descr="https://lh3.googleusercontent.com/tQsymM3dnwgW3XBvIgqm2eSvuoH080_6CsCseZrEkxSomKw2K1n9em4X8VQhlIOi3H8aPXGVCTyVUM20lp5Q8EHE05nq-GwvDFk0RhiibjoV4GLaNS0faC38n24rGBDgQR-nsO0q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600" y="3049000"/>
            <a:ext cx="3956070" cy="19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0"/>
          <p:cNvSpPr txBox="1">
            <a:spLocks noGrp="1"/>
          </p:cNvSpPr>
          <p:nvPr>
            <p:ph type="body" idx="1"/>
          </p:nvPr>
        </p:nvSpPr>
        <p:spPr>
          <a:xfrm>
            <a:off x="119225" y="2114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Phlebitis (Flebit):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Ven iltihabıdır.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Varix (Variks):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Özellikle alt ekstremitelerde görülen, ven kapaklarının bozulması nedeniyle venlerin uzayıp genişleyerek kıvrım kıvrım olması durumudur.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86" name="Google Shape;486;p70" descr="damar iltihabÄ± ile ilgili gÃ¶rsel sonuc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734" y="120325"/>
            <a:ext cx="4324666" cy="278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0" descr="Ä°lgili resi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812350"/>
            <a:ext cx="3844725" cy="228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1"/>
          <p:cNvSpPr txBox="1">
            <a:spLocks noGrp="1"/>
          </p:cNvSpPr>
          <p:nvPr>
            <p:ph type="body" idx="1"/>
          </p:nvPr>
        </p:nvSpPr>
        <p:spPr>
          <a:xfrm>
            <a:off x="311700" y="267325"/>
            <a:ext cx="8488800" cy="4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Buerger hastalığı (Burger hastalığı):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Damar lümeninin daralması ile karakterize ve genellikle gangren ile sonlanan damar hastalığıdır.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Cardiohepatomegaly (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Kardyohepatomegali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 Kalp yetmezliği ve kalp hipertrofisi eşliğinde karaciğer büyümesidir.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Cardioneurosis (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Kardyonöroz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Sinirsel bir bozukluğa bağlı olarak kalbin düzensiz çalışmasıdır.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Cardiopalmus (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Kardyopalmus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 çarpıntısıdır.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95" name="Google Shape;495;p71" descr="buerger hastalÄ±ÄÄ± ile ilgili gÃ¶rsel sonuc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25" y="1072050"/>
            <a:ext cx="3638550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2"/>
          <p:cNvSpPr txBox="1">
            <a:spLocks noGrp="1"/>
          </p:cNvSpPr>
          <p:nvPr>
            <p:ph type="body" idx="1"/>
          </p:nvPr>
        </p:nvSpPr>
        <p:spPr>
          <a:xfrm>
            <a:off x="106532" y="154112"/>
            <a:ext cx="3999900" cy="4989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Raynaud 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hastalığı 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(Reyno </a:t>
            </a:r>
            <a:r>
              <a:rPr lang="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hastalığı</a:t>
            </a:r>
            <a:r>
              <a:rPr lang="tr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): 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Küçük arteriollerin özellikle parmaklarda ve bazen de burun, dil gibi diğer uç kısımlarda spazmı nedeniyle renk solması ve siyanoz görülmesidir.</a:t>
            </a:r>
            <a:endParaRPr sz="16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>
              <a:spcBef>
                <a:spcPts val="1000"/>
              </a:spcBef>
              <a:buNone/>
            </a:pPr>
            <a:r>
              <a:rPr lang="tr-TR" sz="1600" b="1" dirty="0" err="1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Embolism</a:t>
            </a:r>
            <a:r>
              <a:rPr lang="tr-TR" sz="1600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 ( </a:t>
            </a:r>
            <a:r>
              <a:rPr lang="tr-TR" sz="1600" b="1" dirty="0" err="1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Embolizm</a:t>
            </a:r>
            <a:r>
              <a:rPr lang="tr-TR" sz="1600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-TR" sz="1600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sz="16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Dolaşımla sürüklenen pıhtı veya diğer bir yabancı madde ile damarın tıkanmasıdır.</a:t>
            </a:r>
          </a:p>
          <a:p>
            <a:pPr marL="0" lvl="0" indent="0">
              <a:spcBef>
                <a:spcPts val="1000"/>
              </a:spcBef>
              <a:buNone/>
            </a:pPr>
            <a:r>
              <a:rPr lang="tr-TR" sz="1600" b="1" dirty="0" err="1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Emboli</a:t>
            </a:r>
            <a:r>
              <a:rPr lang="tr-TR" sz="1600" b="1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Çeşitleri:</a:t>
            </a:r>
          </a:p>
          <a:p>
            <a:pPr marL="0" indent="0">
              <a:spcBef>
                <a:spcPts val="1000"/>
              </a:spcBef>
            </a:pPr>
            <a:r>
              <a:rPr lang="tr-TR" sz="1600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Yağ Partikülleri</a:t>
            </a:r>
          </a:p>
          <a:p>
            <a:pPr marL="0" indent="0">
              <a:spcBef>
                <a:spcPts val="1000"/>
              </a:spcBef>
            </a:pPr>
            <a:r>
              <a:rPr lang="tr-TR" sz="1600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Kanda Pıhtı Oluşumu</a:t>
            </a:r>
          </a:p>
          <a:p>
            <a:pPr marL="0" indent="0">
              <a:spcBef>
                <a:spcPts val="1000"/>
              </a:spcBef>
            </a:pPr>
            <a:r>
              <a:rPr lang="tr-TR" sz="1600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Hava Kabarcıkları</a:t>
            </a:r>
          </a:p>
          <a:p>
            <a:pPr marL="0" indent="0">
              <a:spcBef>
                <a:spcPts val="1000"/>
              </a:spcBef>
            </a:pPr>
            <a:r>
              <a:rPr lang="tr-TR" sz="1600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Kemik Kırığı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02" name="Google Shape;502;p72" descr="raynaud hastalÄ±ÄÄ± ile ilgili gÃ¶rsel sonuc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050" y="212025"/>
            <a:ext cx="3502975" cy="2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2" descr="Ä°lgili resi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250" y="2933725"/>
            <a:ext cx="3638238" cy="21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3"/>
          <p:cNvSpPr txBox="1">
            <a:spLocks noGrp="1"/>
          </p:cNvSpPr>
          <p:nvPr>
            <p:ph type="body" idx="1"/>
          </p:nvPr>
        </p:nvSpPr>
        <p:spPr>
          <a:xfrm>
            <a:off x="143400" y="154425"/>
            <a:ext cx="4168200" cy="4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Tricuspid Atresia ( Triküspit Atrezisi ) : </a:t>
            </a:r>
            <a:r>
              <a:rPr lang="tr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Sağ atrium ve sağ ventrikül arasında triküspit kapağın olmaması durumudur.</a:t>
            </a:r>
            <a:endParaRPr/>
          </a:p>
        </p:txBody>
      </p:sp>
      <p:pic>
        <p:nvPicPr>
          <p:cNvPr id="511" name="Google Shape;511;p73" descr="https://lh5.googleusercontent.com/LSI3UuffLnKkwbrfB0YYwoWMGYUkf8pn6YY_1igdrMeEJtoxrn5-knwY_fMk7raz2QOQDIQC3pxwQ2qSEZA9n74mf3WlWhRR6hpvcPXsOoTgRAnDJvgynFM0ze7eiCl1o2IX8fjV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50" y="1354675"/>
            <a:ext cx="4007925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3"/>
          <p:cNvSpPr txBox="1"/>
          <p:nvPr/>
        </p:nvSpPr>
        <p:spPr>
          <a:xfrm>
            <a:off x="4745375" y="273800"/>
            <a:ext cx="4111800" cy="4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Cardialgia (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Kardyalji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 ağrısıdır.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4" name="Google Shape;514;p73" descr="https://lh3.googleusercontent.com/7DW-_EXiaUUw3cjxosn0GUTLUqeVVykk9irKgcWBl06QEyBGXORhUtrIrW_XcvFADZ3td-n_wl9kPRRZ_gYCDJzNG6NBlBU21ueK1N2zgIiUvuwqVcWlDRQn5Yaulsh0IF1I7-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878" y="1677880"/>
            <a:ext cx="4376691" cy="2862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4"/>
          <p:cNvSpPr txBox="1">
            <a:spLocks noGrp="1"/>
          </p:cNvSpPr>
          <p:nvPr>
            <p:ph type="body" idx="1"/>
          </p:nvPr>
        </p:nvSpPr>
        <p:spPr>
          <a:xfrm>
            <a:off x="190375" y="2259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Cardiodynia (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Kardyodini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 bölgesinde ağrıdır.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21" name="Google Shape;521;p74"/>
          <p:cNvSpPr txBox="1">
            <a:spLocks noGrp="1"/>
          </p:cNvSpPr>
          <p:nvPr>
            <p:ph type="body" idx="2"/>
          </p:nvPr>
        </p:nvSpPr>
        <p:spPr>
          <a:xfrm>
            <a:off x="4777250" y="152400"/>
            <a:ext cx="3999900" cy="4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Cardiorrhexis (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Kardyoreksi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 duvarının yırtılmasıdır.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Cardioplegia (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Kardyopleji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Kalp felcidir</a:t>
            </a:r>
            <a:r>
              <a:rPr lang="tr" dirty="0" smtClean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Thrombosis ( Tromboz ) 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Damar içinde pıhtı oluşmasıdır.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22" name="Google Shape;522;p74" descr="https://lh6.googleusercontent.com/Dj-_j7LxAeJSR7RpgEEVLK5ja1_ww1r6b27_aZmG_u7HcoMaw7lJFNiVVm3S6uV5E9gBIzBEnm7bzl0TqCUSQpF6judCvLPZhArJfB22Jgqs4u2iRGRXv9V31HA_3rccvM36-BK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75" y="947725"/>
            <a:ext cx="3895725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4" descr="https://lh3.googleusercontent.com/FzXWRjx1hMgWN3SHHbMuaJ7zuUty6J-mLe_sgSLZfnJMUvlFYq3X6sMvxY70DCKGteV1cYQsEdEp1L8dDK_yzNwcfnAR2xHXBd_4iMBn6Px0O_X1huC4VhITh2QOLR1DYZp0mox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250" y="2248100"/>
            <a:ext cx="3999899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body" idx="1"/>
          </p:nvPr>
        </p:nvSpPr>
        <p:spPr>
          <a:xfrm>
            <a:off x="157274" y="159750"/>
            <a:ext cx="4263805" cy="45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Cor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Pulmonale ( Kor 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Pulmonal ) </a:t>
            </a:r>
            <a:r>
              <a:rPr lang="tr" b="1" dirty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: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Sağ kalp yetmez-</a:t>
            </a: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liğidir.</a:t>
            </a: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tr-TR" sz="1600" b="1" dirty="0" err="1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Atrioventricular</a:t>
            </a:r>
            <a:r>
              <a:rPr lang="tr-TR" sz="16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sz="1600" b="1" dirty="0" err="1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Block</a:t>
            </a:r>
            <a:r>
              <a:rPr lang="tr" sz="16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(Atriyoventriküler blok): 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 içinde uyarının iletiminin kulakçıklardan karıncıklara geçişinde </a:t>
            </a:r>
            <a:r>
              <a:rPr lang="tr" sz="16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bozulma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tr" sz="16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Hemopericardium </a:t>
            </a:r>
            <a:r>
              <a:rPr lang="tr" sz="1600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(Hemoperikardiyum) </a:t>
            </a:r>
            <a:r>
              <a:rPr lang="tr" sz="16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tr" sz="16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 saran zarlar arasına kan toplanması</a:t>
            </a: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531" name="Google Shape;53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4850" y="0"/>
            <a:ext cx="4367951" cy="445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1"/>
          <p:cNvSpPr txBox="1">
            <a:spLocks noGrp="1"/>
          </p:cNvSpPr>
          <p:nvPr>
            <p:ph type="body" idx="1"/>
          </p:nvPr>
        </p:nvSpPr>
        <p:spPr>
          <a:xfrm>
            <a:off x="2164775" y="236875"/>
            <a:ext cx="41334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aramond"/>
              <a:buNone/>
            </a:pPr>
            <a:endParaRPr sz="16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17" name="Google Shape;617;p91"/>
          <p:cNvSpPr txBox="1">
            <a:spLocks noGrp="1"/>
          </p:cNvSpPr>
          <p:nvPr>
            <p:ph type="body" idx="2"/>
          </p:nvPr>
        </p:nvSpPr>
        <p:spPr>
          <a:xfrm>
            <a:off x="136652" y="185858"/>
            <a:ext cx="8490600" cy="42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Cardiovascular System Cerrahi Terimler</a:t>
            </a:r>
            <a:endParaRPr b="1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By Pass (bay pas):</a:t>
            </a:r>
            <a:r>
              <a:rPr lang="tr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Tıkalı olan arteri köprüleme ameliyatıdır.</a:t>
            </a:r>
            <a:endParaRPr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618" name="Google Shape;61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129" y="1358284"/>
            <a:ext cx="3825716" cy="25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397" y="1251752"/>
            <a:ext cx="3395348" cy="292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11700" y="736847"/>
            <a:ext cx="8122086" cy="3832028"/>
          </a:xfrm>
        </p:spPr>
        <p:txBody>
          <a:bodyPr/>
          <a:lstStyle/>
          <a:p>
            <a:pPr marL="342900" lvl="0" indent="0">
              <a:lnSpc>
                <a:spcPct val="100000"/>
              </a:lnSpc>
              <a:spcBef>
                <a:spcPts val="340"/>
              </a:spcBef>
              <a:buNone/>
            </a:pPr>
            <a:r>
              <a:rPr lang="tr-TR" b="1" dirty="0" smtClean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Kalbin Katmanları-</a:t>
            </a:r>
          </a:p>
          <a:p>
            <a:pPr marL="342900" lvl="0" indent="0">
              <a:lnSpc>
                <a:spcPct val="100000"/>
              </a:lnSpc>
              <a:spcBef>
                <a:spcPts val="340"/>
              </a:spcBef>
              <a:buNone/>
            </a:pPr>
            <a:endParaRPr lang="tr-TR" b="1" dirty="0" smtClean="0">
              <a:solidFill>
                <a:srgbClr val="CC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>
              <a:lnSpc>
                <a:spcPct val="100000"/>
              </a:lnSpc>
              <a:spcBef>
                <a:spcPts val="340"/>
              </a:spcBef>
              <a:buClr>
                <a:schemeClr val="dk1"/>
              </a:buClr>
              <a:buChar char="•"/>
            </a:pP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Pericardium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(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Perikardyum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) :</a:t>
            </a:r>
            <a:r>
              <a:rPr lang="tr-TR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 çevreleyen zar.</a:t>
            </a:r>
          </a:p>
          <a:p>
            <a:pPr marL="342900" lvl="0" indent="-323850">
              <a:lnSpc>
                <a:spcPct val="100000"/>
              </a:lnSpc>
              <a:spcBef>
                <a:spcPts val="340"/>
              </a:spcBef>
              <a:buClr>
                <a:schemeClr val="dk1"/>
              </a:buClr>
              <a:buChar char="•"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>
              <a:lnSpc>
                <a:spcPct val="100000"/>
              </a:lnSpc>
              <a:spcBef>
                <a:spcPts val="340"/>
              </a:spcBef>
              <a:buClr>
                <a:schemeClr val="dk1"/>
              </a:buClr>
              <a:buChar char="•"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>
              <a:lnSpc>
                <a:spcPct val="100000"/>
              </a:lnSpc>
              <a:buClr>
                <a:schemeClr val="dk1"/>
              </a:buClr>
              <a:buChar char="•"/>
            </a:pPr>
            <a:r>
              <a:rPr lang="tr-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Myocardium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(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Miokardyum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</a:t>
            </a:r>
            <a:r>
              <a:rPr lang="tr-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orta katmanıdır.</a:t>
            </a:r>
          </a:p>
          <a:p>
            <a:pPr marL="342900" lvl="0" indent="-323850">
              <a:lnSpc>
                <a:spcPct val="100000"/>
              </a:lnSpc>
              <a:buClr>
                <a:schemeClr val="dk1"/>
              </a:buClr>
              <a:buChar char="•"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>
              <a:lnSpc>
                <a:spcPct val="100000"/>
              </a:lnSpc>
              <a:buClr>
                <a:schemeClr val="dk1"/>
              </a:buClr>
              <a:buChar char="•"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23850">
              <a:lnSpc>
                <a:spcPct val="100000"/>
              </a:lnSpc>
              <a:spcBef>
                <a:spcPts val="320"/>
              </a:spcBef>
              <a:buClr>
                <a:schemeClr val="dk1"/>
              </a:buClr>
              <a:buChar char="•"/>
            </a:pP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Endocardium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(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Endokardyum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) :</a:t>
            </a:r>
            <a:r>
              <a:rPr lang="tr-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en iç katmanıdır.</a:t>
            </a:r>
          </a:p>
          <a:p>
            <a:endParaRPr lang="tr-TR" dirty="0"/>
          </a:p>
        </p:txBody>
      </p:sp>
      <p:pic>
        <p:nvPicPr>
          <p:cNvPr id="5" name="Google Shape;8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08847" y="350144"/>
            <a:ext cx="3441146" cy="4141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2"/>
          <p:cNvSpPr txBox="1">
            <a:spLocks noGrp="1"/>
          </p:cNvSpPr>
          <p:nvPr>
            <p:ph type="body" idx="1"/>
          </p:nvPr>
        </p:nvSpPr>
        <p:spPr>
          <a:xfrm>
            <a:off x="179350" y="1487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Cardiac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Valve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Replacement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(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Kardyak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valf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Replasmanı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-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Uygun olmayan kapakçığın alınması ve yeni kapakçıkla değiştirilmesi.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5" name="Google Shape;62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690" y="1408850"/>
            <a:ext cx="3607143" cy="24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075" y="1298175"/>
            <a:ext cx="2981325" cy="30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3"/>
          <p:cNvSpPr txBox="1">
            <a:spLocks noGrp="1"/>
          </p:cNvSpPr>
          <p:nvPr>
            <p:ph type="body" idx="1"/>
          </p:nvPr>
        </p:nvSpPr>
        <p:spPr>
          <a:xfrm>
            <a:off x="201400" y="1708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Pericardiectomy (Perikardyektomi):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Perikardın çıkarılmasıdır.</a:t>
            </a:r>
            <a:endParaRPr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2" name="Google Shape;63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4305" y="1173332"/>
            <a:ext cx="253365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08" y="1306208"/>
            <a:ext cx="2857500" cy="2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4"/>
          <p:cNvSpPr txBox="1">
            <a:spLocks noGrp="1"/>
          </p:cNvSpPr>
          <p:nvPr>
            <p:ph type="body" idx="1"/>
          </p:nvPr>
        </p:nvSpPr>
        <p:spPr>
          <a:xfrm>
            <a:off x="212425" y="1487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Cardiac Transplantation (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kardyak transplantasyon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Kalp naklidir.</a:t>
            </a:r>
            <a:endParaRPr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639" name="Google Shape;63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1702" y="903352"/>
            <a:ext cx="3714750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146" y="1401093"/>
            <a:ext cx="3563130" cy="1963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95"/>
          <p:cNvSpPr txBox="1">
            <a:spLocks noGrp="1"/>
          </p:cNvSpPr>
          <p:nvPr>
            <p:ph type="body" idx="1"/>
          </p:nvPr>
        </p:nvSpPr>
        <p:spPr>
          <a:xfrm>
            <a:off x="110325" y="242675"/>
            <a:ext cx="4057800" cy="42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Atrial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Septal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Defect Correction  (Atriyal Septal Defekt Korreksiyonu)</a:t>
            </a:r>
            <a:r>
              <a:rPr lang="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: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Kulakçıklar arasındaki defektin onarılması.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 smtClean="0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46" name="Google Shape;64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792" y="1149388"/>
            <a:ext cx="308610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288" y="1035596"/>
            <a:ext cx="3808675" cy="26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Dikdörtgen"/>
          <p:cNvSpPr/>
          <p:nvPr/>
        </p:nvSpPr>
        <p:spPr>
          <a:xfrm>
            <a:off x="4536489" y="337351"/>
            <a:ext cx="4140786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595959"/>
              </a:buClr>
              <a:buSzPts val="1400"/>
            </a:pP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Ventricular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Septal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Defect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Correction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(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Ventrikül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Septal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Defekt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Korreksiyonu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-TR" b="1" dirty="0" smtClean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smtClean="0">
                <a:latin typeface="Garamond"/>
                <a:ea typeface="Garamond"/>
                <a:cs typeface="Garamond"/>
                <a:sym typeface="Garamond"/>
              </a:rPr>
              <a:t>Karıncıklar arasındaki </a:t>
            </a:r>
            <a:r>
              <a:rPr lang="tr-TR" dirty="0" err="1" smtClean="0">
                <a:latin typeface="Garamond"/>
                <a:ea typeface="Garamond"/>
                <a:cs typeface="Garamond"/>
                <a:sym typeface="Garamond"/>
              </a:rPr>
              <a:t>septal</a:t>
            </a:r>
            <a:r>
              <a:rPr lang="tr-TR" dirty="0" smtClean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err="1" smtClean="0">
                <a:latin typeface="Garamond"/>
                <a:ea typeface="Garamond"/>
                <a:cs typeface="Garamond"/>
                <a:sym typeface="Garamond"/>
              </a:rPr>
              <a:t>defektin</a:t>
            </a:r>
            <a:r>
              <a:rPr lang="tr-TR" dirty="0" smtClean="0">
                <a:latin typeface="Garamond"/>
                <a:ea typeface="Garamond"/>
                <a:cs typeface="Garamond"/>
                <a:sym typeface="Garamond"/>
              </a:rPr>
              <a:t> onarılması.</a:t>
            </a:r>
            <a:endParaRPr lang="tr-TR" dirty="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6"/>
          <p:cNvSpPr txBox="1">
            <a:spLocks noGrp="1"/>
          </p:cNvSpPr>
          <p:nvPr>
            <p:ph type="body" idx="1"/>
          </p:nvPr>
        </p:nvSpPr>
        <p:spPr>
          <a:xfrm>
            <a:off x="256550" y="2259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Extra Corporeal Circulation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(Ekstra Korporeal Sirkulasyon) (ECC Systema):</a:t>
            </a:r>
            <a:r>
              <a:rPr lang="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Açık kalp ameliyatı sırasında beden dışı dolaşımı sağlayan suni sistem.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53" name="Google Shape;653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4345" y="1346591"/>
            <a:ext cx="4267201" cy="2878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97"/>
          <p:cNvSpPr txBox="1">
            <a:spLocks noGrp="1"/>
          </p:cNvSpPr>
          <p:nvPr>
            <p:ph type="body" idx="1"/>
          </p:nvPr>
        </p:nvSpPr>
        <p:spPr>
          <a:xfrm>
            <a:off x="91200" y="152400"/>
            <a:ext cx="4480800" cy="47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Endarterectomy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(Endarterektomi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Bir atardamarda bulunan aterom plağının cerrahi yöntemle çıkarılması işlemidir.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Median Sternotomy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(Medyan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ternotomi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Kalp ameliyatlarında sternumun açılarak göğüs boşluğuna girilmesi.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660" name="Google Shape;660;p97"/>
          <p:cNvPicPr preferRelativeResize="0"/>
          <p:nvPr/>
        </p:nvPicPr>
        <p:blipFill rotWithShape="1">
          <a:blip r:embed="rId3">
            <a:alphaModFix/>
          </a:blip>
          <a:srcRect t="5100" r="-20134" b="-5100"/>
          <a:stretch/>
        </p:blipFill>
        <p:spPr>
          <a:xfrm>
            <a:off x="4886350" y="220400"/>
            <a:ext cx="3937775" cy="259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2650" y="2866000"/>
            <a:ext cx="3537175" cy="220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8"/>
          <p:cNvSpPr txBox="1">
            <a:spLocks noGrp="1"/>
          </p:cNvSpPr>
          <p:nvPr>
            <p:ph type="body" idx="1"/>
          </p:nvPr>
        </p:nvSpPr>
        <p:spPr>
          <a:xfrm>
            <a:off x="157300" y="303175"/>
            <a:ext cx="3999900" cy="3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Cardiac Biopsy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(Kardyak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B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iyopsi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Kalpten biyopsi alınması.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Cardiac Massage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(Kardyak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Masaj):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Açık kalp masajı.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Mitral Commissurotomy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(Mitral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omisürotomi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Darlık noktasında mitral kapakçığın açılması.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67" name="Google Shape;667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1050" y="152400"/>
            <a:ext cx="4681999" cy="258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864850"/>
            <a:ext cx="3999900" cy="21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4" name="Google Shape;67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177" y="1160000"/>
            <a:ext cx="3548750" cy="21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3425" y="1080301"/>
            <a:ext cx="2847975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Dikdörtgen"/>
          <p:cNvSpPr/>
          <p:nvPr/>
        </p:nvSpPr>
        <p:spPr>
          <a:xfrm>
            <a:off x="368423" y="337351"/>
            <a:ext cx="788781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Mitral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Valve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Reconstruction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(Mitral Valf  Rekonstrüksiyonu):</a:t>
            </a:r>
            <a:r>
              <a:rPr lang="tr-TR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Mitral kapakçık yetmezliğini gidermek amacıyla yapılan işlem</a:t>
            </a:r>
            <a:endParaRPr lang="tr-TR" dirty="0" smtClean="0">
              <a:latin typeface="Garamond"/>
              <a:ea typeface="Garamond"/>
              <a:cs typeface="Garamond"/>
              <a:sym typeface="Garamond"/>
            </a:endParaRPr>
          </a:p>
          <a:p>
            <a:pPr lvl="0">
              <a:lnSpc>
                <a:spcPct val="115000"/>
              </a:lnSpc>
            </a:pPr>
            <a:r>
              <a:rPr lang="tr-TR" dirty="0" smtClean="0">
                <a:solidFill>
                  <a:schemeClr val="dk1"/>
                </a:solidFill>
              </a:rPr>
              <a:t>.</a:t>
            </a:r>
            <a:endParaRPr lang="tr-TR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>
            <a:spLocks noGrp="1"/>
          </p:cNvSpPr>
          <p:nvPr>
            <p:ph type="body" idx="1"/>
          </p:nvPr>
        </p:nvSpPr>
        <p:spPr>
          <a:xfrm>
            <a:off x="355850" y="6781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Mitral Valvotomy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(Mitral Valvotomi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Mitral ağzı genişletme işlemi.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Pulmonary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Valvotomy(Pulmoner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alvotomi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Pulmoner dolaşımı düzeltmek üzere pulmoner kapakçığın insizyonu.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81" name="Google Shape;681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4625" y="494325"/>
            <a:ext cx="35052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1"/>
          <p:cNvSpPr txBox="1">
            <a:spLocks noGrp="1"/>
          </p:cNvSpPr>
          <p:nvPr>
            <p:ph type="body" idx="1"/>
          </p:nvPr>
        </p:nvSpPr>
        <p:spPr>
          <a:xfrm>
            <a:off x="267574" y="270076"/>
            <a:ext cx="8006413" cy="395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oroneary Bypass Operation (Koroner Baypas Operasyon):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Tıkalı olan koroner arteri köprüleme ameliyatı.</a:t>
            </a:r>
            <a:endParaRPr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87" name="Google Shape;68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897" y="1384249"/>
            <a:ext cx="4029075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274" y="706832"/>
            <a:ext cx="3786435" cy="37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256550" y="292125"/>
            <a:ext cx="4315500" cy="45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Atrium (Atriyum) :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Kulakçık kalbin üst bölümünde bulunan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 boşluklarından ikisidir.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Ventriculus ( Ventrikül ) 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Karıncık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alt bölümünde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bulunan iki boşluğa verilen isimdir.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>
              <a:lnSpc>
                <a:spcPct val="100000"/>
              </a:lnSpc>
              <a:buClr>
                <a:schemeClr val="dk1"/>
              </a:buClr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Interventriculare Septum (İnterventrikulare Septum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Ventriküller arası bölmedir.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Valva (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Valf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 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Kapak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Cuspid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Kuspid)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Atriyoventriküler deliklerdeki kapakçıkların her biri.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Valva Bicuspidalis (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Valf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bikuspidalis ) 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Biküspid kapak.Kalpteki ikiz kapak.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325" y="119300"/>
            <a:ext cx="4267149" cy="4686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2"/>
          <p:cNvSpPr txBox="1">
            <a:spLocks noGrp="1"/>
          </p:cNvSpPr>
          <p:nvPr>
            <p:ph type="body" idx="1"/>
          </p:nvPr>
        </p:nvSpPr>
        <p:spPr>
          <a:xfrm>
            <a:off x="289625" y="3362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Thromboendarterectomy (Tromboendarterektomi):</a:t>
            </a:r>
            <a:r>
              <a:rPr lang="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Damar içindeki trombüsün çıkarılması.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694" name="Google Shape;69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93" y="1214245"/>
            <a:ext cx="3289000" cy="27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031" y="1228954"/>
            <a:ext cx="3446800" cy="2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Dikdörtgen"/>
          <p:cNvSpPr/>
          <p:nvPr/>
        </p:nvSpPr>
        <p:spPr>
          <a:xfrm>
            <a:off x="4279037" y="435762"/>
            <a:ext cx="4416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Ventricular Aneurysmectomy (Ventrikuler Anevrizmektomi):</a:t>
            </a:r>
            <a:r>
              <a:rPr lang="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pompalama etkisini zayıflatan anevrizmanın eksizyonu.</a:t>
            </a:r>
            <a:endParaRPr lang="tr-TR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3"/>
          <p:cNvSpPr txBox="1">
            <a:spLocks noGrp="1"/>
          </p:cNvSpPr>
          <p:nvPr>
            <p:ph type="body" idx="1"/>
          </p:nvPr>
        </p:nvSpPr>
        <p:spPr>
          <a:xfrm>
            <a:off x="190400" y="2348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Percutaneous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Transluminale Angioplasty(Perkütan Transluminal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njiyoplasti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):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Arterosklerozlu damarları genişletmek için uygulanan yöntemi.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701" name="Google Shape;70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144" y="1651246"/>
            <a:ext cx="3639844" cy="217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998" y="1642327"/>
            <a:ext cx="3840525" cy="2254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4"/>
          <p:cNvSpPr txBox="1">
            <a:spLocks noGrp="1"/>
          </p:cNvSpPr>
          <p:nvPr>
            <p:ph type="body" idx="1"/>
          </p:nvPr>
        </p:nvSpPr>
        <p:spPr>
          <a:xfrm>
            <a:off x="156674" y="194925"/>
            <a:ext cx="4880426" cy="47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877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Anastomosis (Anastomoz</a:t>
            </a: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)</a:t>
            </a:r>
            <a:r>
              <a:rPr lang="tr" b="1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=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Damarları ağız ağıza birleştirerek iki damar arasında geçiş oluşturmak.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1877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1877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Angioplasty (Anjiyoplasti</a:t>
            </a: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)</a:t>
            </a:r>
            <a:r>
              <a:rPr lang="tr" b="1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=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Daralmış kan damarını ameliyatla düzeltme.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1877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Angiography (Anjiyografi</a:t>
            </a: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)</a:t>
            </a:r>
            <a:r>
              <a:rPr lang="tr" b="1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=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Kan damarlarının radyoopak madde verilerek röntgen filminin çekilmesi.</a:t>
            </a: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 pitchFamily="18" charset="0"/>
              <a:ea typeface="Garamond"/>
              <a:cs typeface="Garamond"/>
              <a:sym typeface="Garamond"/>
            </a:endParaRPr>
          </a:p>
          <a:p>
            <a:pPr marL="318770" lvl="0">
              <a:buClr>
                <a:schemeClr val="dk1"/>
              </a:buClr>
              <a:buFont typeface="Noto Sans Symbols"/>
              <a:buChar char="➢"/>
            </a:pP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Angiocardiography</a:t>
            </a:r>
            <a:r>
              <a:rPr lang="tr" b="1" dirty="0" smtClean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=(Anjiyokardyografi</a:t>
            </a:r>
            <a:r>
              <a:rPr lang="tr" b="1" dirty="0">
                <a:solidFill>
                  <a:srgbClr val="FF0000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)=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Kalp ve büyük damarlarının </a:t>
            </a:r>
            <a:r>
              <a:rPr lang="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radyoopak madde(</a:t>
            </a:r>
            <a:r>
              <a:rPr lang="tr-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Radyolojide vücudun içinden geçen X-ışınlarının tutulmasını sağlayan ilaçlardır)</a:t>
            </a:r>
            <a:r>
              <a:rPr lang="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verilerek röntgen filminin </a:t>
            </a:r>
            <a:r>
              <a:rPr lang="tr" dirty="0" smtClean="0">
                <a:solidFill>
                  <a:schemeClr val="dk1"/>
                </a:solidFill>
                <a:latin typeface="Garamond" pitchFamily="18" charset="0"/>
                <a:ea typeface="Garamond"/>
                <a:cs typeface="Garamond"/>
                <a:sym typeface="Garamond"/>
              </a:rPr>
              <a:t>çekilmesi</a:t>
            </a:r>
          </a:p>
          <a:p>
            <a:pPr marL="318770">
              <a:buClr>
                <a:schemeClr val="dk1"/>
              </a:buClr>
              <a:buFont typeface="Noto Sans Symbols"/>
              <a:buChar char="➢"/>
            </a:pPr>
            <a:endParaRPr lang="tr" b="1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1877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1877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104" descr="İlgili resi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4754" y="1297644"/>
            <a:ext cx="3660625" cy="24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05"/>
          <p:cNvSpPr txBox="1">
            <a:spLocks noGrp="1"/>
          </p:cNvSpPr>
          <p:nvPr>
            <p:ph type="body" idx="1"/>
          </p:nvPr>
        </p:nvSpPr>
        <p:spPr>
          <a:xfrm>
            <a:off x="147550" y="167550"/>
            <a:ext cx="4248000" cy="4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1877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Cardiotomy(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Kardyotomi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)=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 duvarına kesi yaparak kalbi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açma.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1877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Cardioversion(Kardyoversiyon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)=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Kalp ritmini normale döndürmek için elektrik şoku uygulaması.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1877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15" name="Google Shape;715;p105" descr="kardiyoversiyon resmi ile ilgili görsel sonuc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900" y="380400"/>
            <a:ext cx="32766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6"/>
          <p:cNvSpPr txBox="1">
            <a:spLocks noGrp="1"/>
          </p:cNvSpPr>
          <p:nvPr>
            <p:ph type="body" idx="1"/>
          </p:nvPr>
        </p:nvSpPr>
        <p:spPr>
          <a:xfrm>
            <a:off x="302575" y="587050"/>
            <a:ext cx="78960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Cardiotoxic(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Kardyotoksik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)=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Kalp çalışmasında kalp kasının veya iletim sisteminin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zehirlenmesine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bağlı bozukluk yapan.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Cardiac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catheterization(Kardyak Kateterizasyonu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=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Kalp boşluklarının ve koroner arterlerin kontrast madde (bir çeşit tıbbi boya maddesi) verilerek görüntülenmesi ve “X” ışınları kullanılarak hareketli film çekilmesi esasına dayanır.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dirty="0" smtClean="0"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Perfusion ( Perfüzyon)</a:t>
            </a:r>
            <a:r>
              <a:rPr lang="tr" b="1" dirty="0" smtClean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=</a:t>
            </a:r>
            <a:r>
              <a:rPr lang="tr" dirty="0" smtClean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Perfüzyon</a:t>
            </a:r>
            <a:r>
              <a:rPr lang="tr" dirty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; iğne, intranül ya da sonda yardımıyla bir çözeltinin damar yoluyla kana akıtılması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7"/>
          <p:cNvSpPr txBox="1">
            <a:spLocks noGrp="1"/>
          </p:cNvSpPr>
          <p:nvPr>
            <p:ph type="body" idx="1"/>
          </p:nvPr>
        </p:nvSpPr>
        <p:spPr>
          <a:xfrm>
            <a:off x="211400" y="267850"/>
            <a:ext cx="4667700" cy="4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8928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Cannulation(Kanülasyon</a:t>
            </a:r>
            <a:r>
              <a:rPr lang="tr" b="1" dirty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</a:t>
            </a:r>
            <a:r>
              <a:rPr lang="tr" b="1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=</a:t>
            </a:r>
            <a:r>
              <a:rPr lang="tr" dirty="0">
                <a:solidFill>
                  <a:srgbClr val="333333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Herhangi bir boşluğa kanül sokma, tüp geçirme.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58928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Verdana"/>
              <a:buChar char="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Decannulation(Dekanülasyon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)=</a:t>
            </a:r>
            <a:r>
              <a:rPr lang="tr" b="1" dirty="0">
                <a:solidFill>
                  <a:srgbClr val="40404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>
                <a:solidFill>
                  <a:srgbClr val="40404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Herhangi bir vücut boşluğuna sokulan kanül (tüp)’ün çıkarılması</a:t>
            </a:r>
            <a:endParaRPr>
              <a:solidFill>
                <a:srgbClr val="404040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404040"/>
              </a:solidFill>
              <a:highlight>
                <a:srgbClr val="FFFFFF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404040"/>
              </a:solidFill>
              <a:highlight>
                <a:srgbClr val="FFFFFF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589280" lvl="0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8928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8928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8928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8928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27" name="Google Shape;727;p107" descr="İlgili resim"/>
          <p:cNvPicPr preferRelativeResize="0"/>
          <p:nvPr/>
        </p:nvPicPr>
        <p:blipFill rotWithShape="1">
          <a:blip r:embed="rId3">
            <a:alphaModFix/>
          </a:blip>
          <a:srcRect b="12273"/>
          <a:stretch/>
        </p:blipFill>
        <p:spPr>
          <a:xfrm>
            <a:off x="5107025" y="1037025"/>
            <a:ext cx="3510674" cy="23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8"/>
          <p:cNvSpPr txBox="1">
            <a:spLocks noGrp="1"/>
          </p:cNvSpPr>
          <p:nvPr>
            <p:ph type="body" idx="1"/>
          </p:nvPr>
        </p:nvSpPr>
        <p:spPr>
          <a:xfrm>
            <a:off x="284325" y="8241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8928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Quattrocento Sans"/>
              <a:buChar char="➢"/>
            </a:pPr>
            <a:r>
              <a:rPr lang="tr" b="1" dirty="0" smtClean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E</a:t>
            </a:r>
            <a:r>
              <a:rPr lang="tr" b="1" dirty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x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tracorporeal Circulation (</a:t>
            </a:r>
            <a:r>
              <a:rPr lang="tr" b="1" dirty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Ekstrakorporeal </a:t>
            </a:r>
            <a:r>
              <a:rPr lang="tr" b="1" dirty="0" smtClean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Dolaşım) (ECC Systema)=</a:t>
            </a:r>
            <a:r>
              <a:rPr lang="tr" dirty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Kalbin pompa ve akciğerlerin gaz alışverişi fonksiyonlarının geçici bir süre kalp akciğer makinası adı verilen cihaz ile sağlanması işlemine denir.</a:t>
            </a:r>
            <a:endParaRPr>
              <a:solidFill>
                <a:srgbClr val="660099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34" name="Google Shape;734;p108" descr="İlgili resi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950" y="1264975"/>
            <a:ext cx="3960100" cy="210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12"/>
          <p:cNvSpPr txBox="1">
            <a:spLocks noGrp="1"/>
          </p:cNvSpPr>
          <p:nvPr>
            <p:ph type="body" idx="1"/>
          </p:nvPr>
        </p:nvSpPr>
        <p:spPr>
          <a:xfrm>
            <a:off x="229625" y="5870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911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➢"/>
            </a:pPr>
            <a:r>
              <a:rPr lang="tr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tr" b="1" dirty="0">
                <a:solidFill>
                  <a:srgbClr val="FF0000"/>
                </a:solidFill>
                <a:latin typeface="Garamond"/>
                <a:ea typeface="Calibri"/>
                <a:cs typeface="Calibri"/>
                <a:sym typeface="Garamond"/>
              </a:rPr>
              <a:t>M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yocard)myokard metebolizmasının yavaşlatılması</a:t>
            </a:r>
            <a:r>
              <a:rPr lang="tr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=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soğutularak ve metabolik aktiviteyi inhibe eden ilaçlar verilir böylece yavaşlatılır,koroner akımın durdurulduğu sürede hücresel canlılığın devamı için enerji ihtiyacı azalır.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9911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Perfusion Hypothermia  ( Perfüzyon Hipotermisi) </a:t>
            </a:r>
            <a:r>
              <a:rPr lang="tr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=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Aortik kökün içine veya aort insizasyonuyla(kesi) doğrudan koroner ostiumların içine infuze edilen soğuk solüsyon myokardın soğumasını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sağlar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62" name="Google Shape;762;p112" descr="İlgili resim"/>
          <p:cNvPicPr preferRelativeResize="0"/>
          <p:nvPr/>
        </p:nvPicPr>
        <p:blipFill rotWithShape="1">
          <a:blip r:embed="rId3">
            <a:alphaModFix/>
          </a:blip>
          <a:srcRect r="-15446" b="-13752"/>
          <a:stretch/>
        </p:blipFill>
        <p:spPr>
          <a:xfrm>
            <a:off x="4480800" y="663100"/>
            <a:ext cx="4310575" cy="31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13"/>
          <p:cNvSpPr txBox="1">
            <a:spLocks noGrp="1"/>
          </p:cNvSpPr>
          <p:nvPr>
            <p:ph type="body" idx="1"/>
          </p:nvPr>
        </p:nvSpPr>
        <p:spPr>
          <a:xfrm>
            <a:off x="147550" y="176650"/>
            <a:ext cx="4424400" cy="41238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911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Repolarization (Repolarizasyon)</a:t>
            </a:r>
            <a:r>
              <a:rPr lang="tr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=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Bir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membran ya da kas liflerinin dinlenme potansiyeline geri dönmesi.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9911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Vasoconstriction(Vazokonstriksiyon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)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=Damar büzülmesi 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9911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Vasodilatation(Vazodilatasyon)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=Damar genişlemesi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99110" lvl="0">
              <a:buClr>
                <a:schemeClr val="dk1"/>
              </a:buClr>
              <a:buFont typeface="Noto Sans Symbols"/>
              <a:buChar char="➢"/>
            </a:pPr>
            <a:r>
              <a:rPr lang="tr" b="1" dirty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Intraaortik balon pompası</a:t>
            </a:r>
            <a:r>
              <a:rPr lang="tr" dirty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 (IABP)</a:t>
            </a:r>
            <a:r>
              <a:rPr lang="tr" dirty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, Açık kalp cerrahisinde sık kullanılan, geçici dolaşımsal destek sağlayan mekanik bir cihazdır. Başlıca endikasyonları; </a:t>
            </a:r>
            <a:r>
              <a:rPr lang="tr" dirty="0" smtClean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cardiogenic </a:t>
            </a:r>
            <a:r>
              <a:rPr lang="tr" dirty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shock(kardiyojenik şok), kontrol edilemeyen </a:t>
            </a:r>
            <a:r>
              <a:rPr lang="tr" dirty="0" smtClean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miocardial(miyokardiyal</a:t>
            </a:r>
            <a:r>
              <a:rPr lang="tr" dirty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) </a:t>
            </a:r>
            <a:r>
              <a:rPr lang="tr" dirty="0" smtClean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iskemik (ıschemic) </a:t>
            </a:r>
            <a:r>
              <a:rPr lang="tr" dirty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ağrı ve  postcardiyotomi (postkardiyotomi) düşük </a:t>
            </a:r>
            <a:r>
              <a:rPr lang="tr" dirty="0" smtClean="0">
                <a:solidFill>
                  <a:schemeClr val="tx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</a:t>
            </a:r>
            <a:r>
              <a:rPr lang="tr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ardiac  output ( kardiyak autput )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 smtClean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durumudur</a:t>
            </a:r>
            <a:r>
              <a:rPr lang="tr" dirty="0">
                <a:solidFill>
                  <a:srgbClr val="222222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.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7"/>
          <p:cNvSpPr txBox="1">
            <a:spLocks noGrp="1"/>
          </p:cNvSpPr>
          <p:nvPr>
            <p:ph type="body" idx="1"/>
          </p:nvPr>
        </p:nvSpPr>
        <p:spPr>
          <a:xfrm>
            <a:off x="465125" y="550550"/>
            <a:ext cx="7806300" cy="41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911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Plication (Plikasyon)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=</a:t>
            </a:r>
            <a:r>
              <a:rPr lang="tr" dirty="0" smtClean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Organın </a:t>
            </a:r>
            <a:r>
              <a:rPr lang="tr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boyutunun küçültmek için, içi boş bir organın duvarlarında kat yapılması ve daha sonra bunların bir araya dikilmesini içeren cerrahi işlemdir.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99110" lvl="0">
              <a:buClr>
                <a:schemeClr val="dk1"/>
              </a:buClr>
              <a:buFont typeface="Noto Sans Symbols"/>
              <a:buChar char="➢"/>
            </a:pPr>
            <a:r>
              <a:rPr lang="tr" b="1" dirty="0" smtClean="0">
                <a:solidFill>
                  <a:srgbClr val="FF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Digitalisation ( dijitalizasyon):</a:t>
            </a:r>
            <a:r>
              <a:rPr lang="tr" dirty="0" smtClean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 Kalpte</a:t>
            </a:r>
            <a:r>
              <a:rPr lang="tr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 sinüs düğümünü deprese eder ve konjestif kalp </a:t>
            </a:r>
            <a:r>
              <a:rPr lang="tr" dirty="0" smtClean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yetmezliği</a:t>
            </a:r>
            <a:r>
              <a:rPr lang="tr" b="1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" dirty="0" smtClean="0">
                <a:solidFill>
                  <a:srgbClr val="CC0000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rPr lang="tr" dirty="0" smtClean="0">
                <a:solidFill>
                  <a:schemeClr val="tx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congestive cardiac defectum) </a:t>
            </a:r>
            <a:r>
              <a:rPr lang="tr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olan hastalarda kalbin yükleme dozunda verilir </a:t>
            </a:r>
            <a:r>
              <a:rPr lang="tr" dirty="0" smtClean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buna digitalisation (</a:t>
            </a:r>
            <a:r>
              <a:rPr lang="tr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 </a:t>
            </a:r>
            <a:r>
              <a:rPr lang="tr" dirty="0" smtClean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dijitalizasyon)</a:t>
            </a:r>
            <a:r>
              <a:rPr lang="tr" dirty="0">
                <a:solidFill>
                  <a:schemeClr val="dk1"/>
                </a:solidFill>
                <a:highlight>
                  <a:srgbClr val="FFFFFF"/>
                </a:highlight>
                <a:latin typeface="Garamond"/>
                <a:ea typeface="Garamond"/>
                <a:cs typeface="Garamond"/>
                <a:sym typeface="Garamond"/>
              </a:rPr>
              <a:t> dozu denir.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190350" y="325225"/>
            <a:ext cx="7124850" cy="39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Funiculus Umbilicalis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(Funikulus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umbilikalis): 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Göbek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bağı</a:t>
            </a: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Ductus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Venosus Doppler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</a:t>
            </a:r>
            <a:r>
              <a:rPr lang="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Duktus venosus doppler) </a:t>
            </a:r>
            <a:r>
              <a:rPr lang="tr" b="1" dirty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:</a:t>
            </a:r>
            <a:r>
              <a:rPr lang="tr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Fetüse giden kan akımı </a:t>
            </a:r>
            <a:r>
              <a:rPr lang="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357158" y="214296"/>
            <a:ext cx="8215370" cy="466133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Ön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Tanı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: MYOCARDİAL İNFARCTİON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,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MYOKARD İNFARKTÜSÜ):Kalp krizi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40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,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E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, 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TA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: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160/90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mmHg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endParaRPr lang="tr-TR" sz="1600" b="1" dirty="0" smtClean="0">
              <a:solidFill>
                <a:srgbClr val="FF0000"/>
              </a:solidFill>
              <a:latin typeface="Garamond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Puls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(nabız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120/</a:t>
            </a:r>
            <a:r>
              <a:rPr lang="tr-T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dk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,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Sp02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saturasyon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86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Hasta 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HT (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Hypertension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)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ve 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DM ( 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Diabetes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Mellitus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)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öykülü </a:t>
            </a:r>
            <a:endParaRPr lang="tr-T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SİGN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r>
              <a:rPr lang="tr-T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and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SYMPTOMS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(Belirti ve Bulgular) : </a:t>
            </a:r>
            <a:endParaRPr lang="tr-T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Emesis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(bulantı-kusma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Dispne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(ağrılı ve güç solunum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Anksiyete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Tachycardia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 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Pulpitation</a:t>
            </a:r>
            <a:endParaRPr lang="tr-TR" sz="1600" b="1" dirty="0">
              <a:solidFill>
                <a:srgbClr val="FF0000"/>
              </a:solidFill>
              <a:latin typeface="Garamond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QUALİTY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 kalitesi): 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Ağrı sıkıştırıcı ve baskılayıcı 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REGİON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(Bölgesi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): 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Retrosternal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, 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sinistrum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brachium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(sol kol) 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olmak üzere her iki kolun 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4. ve 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5. parmaklarına alt çeneye boyuna ve sırta 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epigastriyum</a:t>
            </a:r>
            <a:r>
              <a:rPr lang="tr-TR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a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 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yayılmaktadır</a:t>
            </a:r>
          </a:p>
          <a:p>
            <a:pPr algn="l">
              <a:buFont typeface="Arial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TİME(</a:t>
            </a:r>
            <a:r>
              <a:rPr lang="tr-TR" sz="1600" b="1" dirty="0" smtClean="0">
                <a:solidFill>
                  <a:schemeClr val="tx1"/>
                </a:solidFill>
                <a:latin typeface="Garamond" pitchFamily="18" charset="0"/>
              </a:rPr>
              <a:t>Zamanı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):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1 saatten fazla</a:t>
            </a: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/>
            <a:endParaRPr lang="tr-TR" sz="1600" dirty="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00026" y="400051"/>
            <a:ext cx="8632274" cy="4257675"/>
          </a:xfrm>
        </p:spPr>
        <p:txBody>
          <a:bodyPr/>
          <a:lstStyle/>
          <a:p>
            <a:pPr algn="l"/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-EKG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ELEKTROCARDİOGRAFİ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): 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NSTEMİ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(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Non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-ST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elevasyonlu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MI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</a:t>
            </a:r>
            <a:b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</a:b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/>
            </a:r>
            <a:b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</a:b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-Hastane öncesi acil bakımda hastaya 4 l/</a:t>
            </a:r>
            <a:r>
              <a:rPr lang="tr-T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dk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maske ile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oxigen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300 mg 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Asetil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Salisilik Asit (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Coraspin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) oral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yolla verildi </a:t>
            </a:r>
            <a:b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</a:b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-Hastane acil servisinde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cardiac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enzim (kardiyak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maker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)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;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Cardiac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Troponin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T ve I , CK-MB  (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creatine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kinase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),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myoglobin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değerlerine bakıldı .</a:t>
            </a:r>
            <a:b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</a:b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-Ağrısı geçmeyen hastaya 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IV(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İntravenöz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)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yolla  </a:t>
            </a:r>
            <a:r>
              <a:rPr lang="tr-T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dk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 1 mg gidecek şekilde 2 mg doz 10 </a:t>
            </a:r>
            <a:r>
              <a:rPr lang="tr-T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cc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NaCL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sulandırarak  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Morfin Sülfat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(narkotik </a:t>
            </a:r>
            <a:r>
              <a:rPr lang="tr-T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aneljezik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verildi. </a:t>
            </a:r>
            <a:b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</a:b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-Hasta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kateter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r>
              <a:rPr lang="tr-T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lab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.’ a alındı. </a:t>
            </a:r>
            <a:b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</a:b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-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RCA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’ da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tromboz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görüldü. </a:t>
            </a:r>
            <a:b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</a:b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-Hastaya 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PKG 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Perkutan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 Koroner Girişim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 için 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anjioplasti</a:t>
            </a:r>
            <a:r>
              <a:rPr lang="tr-T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ye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alındı. </a:t>
            </a:r>
            <a:b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</a:b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Anjioplasti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de balon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dilatasyon</a:t>
            </a:r>
            <a:r>
              <a:rPr lang="tr-T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u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sonrası </a:t>
            </a:r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stent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takılarak hasta 2gün sonra taburcu edildi.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/>
            </a:r>
            <a:b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</a:br>
            <a:endParaRPr lang="tr-TR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718"/>
            <a:ext cx="8229600" cy="48220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    Ön Tanı: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HYPERTENSION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(Hipertansiyon)</a:t>
            </a:r>
          </a:p>
          <a:p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52</a:t>
            </a:r>
          </a:p>
          <a:p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K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 </a:t>
            </a:r>
          </a:p>
          <a:p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TA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210/120 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mmHg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endParaRPr lang="tr-T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r>
              <a:rPr lang="tr-TR" sz="1600" b="1" dirty="0" err="1" smtClean="0">
                <a:solidFill>
                  <a:schemeClr val="tx1"/>
                </a:solidFill>
                <a:latin typeface="Garamond" pitchFamily="18" charset="0"/>
              </a:rPr>
              <a:t>Puls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130/</a:t>
            </a:r>
            <a:r>
              <a:rPr lang="tr-T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dk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 </a:t>
            </a:r>
          </a:p>
          <a:p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SpO2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</a:t>
            </a:r>
            <a:r>
              <a:rPr lang="tr-T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saturasyon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88 </a:t>
            </a:r>
            <a:endParaRPr lang="tr-T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Hasta 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HT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öykülü </a:t>
            </a:r>
            <a:endParaRPr lang="tr-T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Hasta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2 gündür idrara az çıktığını (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oligüri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</a:t>
            </a:r>
            <a:endParaRPr lang="tr-T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Baş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ve ense ağrısı çarpıntısı (</a:t>
            </a:r>
            <a:r>
              <a:rPr lang="tr-TR" sz="1600" b="1" dirty="0" err="1">
                <a:solidFill>
                  <a:srgbClr val="FF0000"/>
                </a:solidFill>
                <a:latin typeface="Garamond" pitchFamily="18" charset="0"/>
              </a:rPr>
              <a:t>pulpitation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olduğunu 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belirtti. </a:t>
            </a:r>
          </a:p>
          <a:p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Tachycardia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</a:p>
          <a:p>
            <a:r>
              <a:rPr lang="tr-TR" sz="1600" b="1" dirty="0" err="1" smtClean="0">
                <a:solidFill>
                  <a:srgbClr val="FF0000"/>
                </a:solidFill>
                <a:latin typeface="Garamond" pitchFamily="18" charset="0"/>
              </a:rPr>
              <a:t>Anksiyete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</a:p>
          <a:p>
            <a:r>
              <a:rPr lang="tr-TR" sz="1600" b="1" dirty="0" smtClean="0">
                <a:solidFill>
                  <a:srgbClr val="FF0000"/>
                </a:solidFill>
                <a:latin typeface="Garamond" pitchFamily="18" charset="0"/>
              </a:rPr>
              <a:t>Hastanın </a:t>
            </a:r>
            <a:r>
              <a:rPr lang="tr-TR" sz="1600" b="1" dirty="0">
                <a:solidFill>
                  <a:srgbClr val="FF0000"/>
                </a:solidFill>
                <a:latin typeface="Garamond" pitchFamily="18" charset="0"/>
              </a:rPr>
              <a:t>cilt rengi kırmızı   </a:t>
            </a:r>
            <a:endParaRPr lang="tr-TR" sz="1600" b="1" dirty="0" smtClean="0">
              <a:solidFill>
                <a:srgbClr val="FF0000"/>
              </a:solidFill>
              <a:latin typeface="Garamond" pitchFamily="18" charset="0"/>
            </a:endParaRPr>
          </a:p>
          <a:p>
            <a:pPr>
              <a:buNone/>
            </a:pPr>
            <a:endParaRPr lang="tr-TR" sz="1600" b="1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>
              <a:buNone/>
            </a:pP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8535" y="539916"/>
            <a:ext cx="8565970" cy="3552690"/>
          </a:xfrm>
        </p:spPr>
        <p:txBody>
          <a:bodyPr/>
          <a:lstStyle/>
          <a:p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Hastane öncesinde 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EKG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ELEKTROCARDİOGRAFİ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çekildi.</a:t>
            </a:r>
          </a:p>
          <a:p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Hastada 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tachycardia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mevcut çift taraflı tansiyon ölçümü yapıldı. </a:t>
            </a:r>
          </a:p>
          <a:p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Hastaya nazal </a:t>
            </a:r>
            <a:r>
              <a:rPr lang="tr-TR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kanül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ile 4 L/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oxigen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verildi.</a:t>
            </a:r>
          </a:p>
          <a:p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Antihipertansif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etkili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Kaptoril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ACE İnhibitörleri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50 mg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Suplingual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yolla verildi .</a:t>
            </a:r>
          </a:p>
          <a:p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Çift damar yolu açıldı.</a:t>
            </a:r>
          </a:p>
          <a:p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Hastane acil servisinde 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mesane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kateterizasyonu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işlemi uygulanarak idrar takibi yapıldı.</a:t>
            </a:r>
            <a:endParaRPr lang="tr-TR" b="1" dirty="0" smtClean="0">
              <a:solidFill>
                <a:srgbClr val="FF0000"/>
              </a:solidFill>
              <a:latin typeface="Garamond" pitchFamily="18" charset="0"/>
            </a:endParaRPr>
          </a:p>
          <a:p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Hemogram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ve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biyokimya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değerlerine bakıldı .</a:t>
            </a:r>
          </a:p>
          <a:p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Hastanın  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TA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değeri normal değerlere düşmediği için 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IV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(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İntavenöz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1 </a:t>
            </a:r>
            <a:r>
              <a:rPr lang="tr-TR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amp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. (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10 mg nitrogliserin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)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perlinganit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%0.9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NaCL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ile sulandırılarak 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Dosiflow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ile   verildi .</a:t>
            </a:r>
          </a:p>
          <a:p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Oluşabilecek 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komplikasyon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lara karşı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Kranial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 BT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ve </a:t>
            </a:r>
            <a:r>
              <a:rPr lang="tr-TR" b="1" dirty="0" err="1" smtClean="0">
                <a:solidFill>
                  <a:srgbClr val="FF0000"/>
                </a:solidFill>
                <a:latin typeface="Garamond" pitchFamily="18" charset="0"/>
              </a:rPr>
              <a:t>Kranial</a:t>
            </a:r>
            <a:r>
              <a:rPr lang="tr-TR" b="1" dirty="0" smtClean="0">
                <a:solidFill>
                  <a:srgbClr val="FF0000"/>
                </a:solidFill>
                <a:latin typeface="Garamond" pitchFamily="18" charset="0"/>
              </a:rPr>
              <a:t>  MR </a:t>
            </a: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çekildi.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02822" y="664203"/>
            <a:ext cx="3999900" cy="3416400"/>
          </a:xfrm>
        </p:spPr>
        <p:txBody>
          <a:bodyPr/>
          <a:lstStyle/>
          <a:p>
            <a:pPr marL="342900" lvl="0" indent="-3302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Char char="•"/>
            </a:pP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Systole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(Sistol):</a:t>
            </a:r>
            <a:r>
              <a:rPr lang="tr-TR" b="1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Kalbin kanı pompaladığı periyot, kasılma</a:t>
            </a:r>
          </a:p>
          <a:p>
            <a:pPr marL="342900" lvl="0" indent="-3302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Char char="•"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Char char="•"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Char char="•"/>
            </a:pPr>
            <a:endParaRPr lang="tr-TR" dirty="0" smtClean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lvl="0" indent="-3302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Char char="•"/>
            </a:pPr>
            <a:r>
              <a:rPr lang="tr-TR" b="1" dirty="0" err="1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Diastole</a:t>
            </a:r>
            <a:r>
              <a:rPr lang="tr-TR" b="1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 Diyastol):</a:t>
            </a:r>
            <a:r>
              <a:rPr lang="tr-TR" dirty="0" smtClean="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r-TR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Kanın kalbe dolduğu periyot, gevşeme</a:t>
            </a:r>
          </a:p>
          <a:p>
            <a:endParaRPr lang="tr-TR" dirty="0"/>
          </a:p>
        </p:txBody>
      </p:sp>
      <p:pic>
        <p:nvPicPr>
          <p:cNvPr id="5" name="Google Shape;10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5878" y="451303"/>
            <a:ext cx="4388550" cy="3373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3260</Words>
  <Application>Microsoft Office PowerPoint</Application>
  <PresentationFormat>Ekran Gösterisi (16:9)</PresentationFormat>
  <Paragraphs>607</Paragraphs>
  <Slides>83</Slides>
  <Notes>74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83</vt:i4>
      </vt:variant>
    </vt:vector>
  </HeadingPairs>
  <TitlesOfParts>
    <vt:vector size="91" baseType="lpstr">
      <vt:lpstr>Garamond</vt:lpstr>
      <vt:lpstr>Calibri</vt:lpstr>
      <vt:lpstr>Arial</vt:lpstr>
      <vt:lpstr>Noto Sans Symbols</vt:lpstr>
      <vt:lpstr>Times New Roman</vt:lpstr>
      <vt:lpstr>Quattrocento Sans</vt:lpstr>
      <vt:lpstr>Verdana</vt:lpstr>
      <vt:lpstr>Simple Light</vt:lpstr>
      <vt:lpstr>                           Cardiovascular System Terminologia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Semptom Terimleri</vt:lpstr>
      <vt:lpstr>PowerPoint Sunusu</vt:lpstr>
      <vt:lpstr>PowerPoint Sunusu</vt:lpstr>
      <vt:lpstr>PowerPoint Sunusu</vt:lpstr>
      <vt:lpstr>PowerPoint Sunusu</vt:lpstr>
      <vt:lpstr>PowerPoint Sunusu</vt:lpstr>
      <vt:lpstr>Tanı Terimleri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-EKG(ELEKTROCARDİOGRAFİ): NSTEMİ (Non-ST elevasyonlu MI)  -Hastane öncesi acil bakımda hastaya 4 l/dk maske ile oxigen 300 mg  Asetil Salisilik Asit (Coraspin) oral yolla verildi  -Hastane acil servisinde cardiac enzim (kardiyak maker) ; Cardiac Troponin T ve I , CK-MB  (creatine kinase), myoglobin değerlerine bakıldı . -Ağrısı geçmeyen hastaya IV(İntravenöz) yolla  dk  1 mg gidecek şekilde 2 mg doz 10 cc NaCL sulandırarak  Morfin Sülfat (narkotik aneljezik) verildi.  -Hasta kateter lab.’ a alındı.  -RCA’ da tromboz görüldü.  -Hastaya PKG  (Perkutan Koroner Girişim)  için  anjioplastiye alındı.  -Anjioplasti de balon dilatasyonu sonrası stent takılarak hasta 2gün sonra taburcu edildi.  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System Terminologia</dc:title>
  <dc:creator>Samsung</dc:creator>
  <cp:lastModifiedBy>KILIÇ</cp:lastModifiedBy>
  <cp:revision>64</cp:revision>
  <dcterms:modified xsi:type="dcterms:W3CDTF">2019-05-08T11:17:29Z</dcterms:modified>
</cp:coreProperties>
</file>