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2" r:id="rId2"/>
    <p:sldId id="272" r:id="rId3"/>
    <p:sldId id="273" r:id="rId4"/>
    <p:sldId id="280" r:id="rId5"/>
    <p:sldId id="281" r:id="rId6"/>
    <p:sldId id="282" r:id="rId7"/>
    <p:sldId id="274" r:id="rId8"/>
    <p:sldId id="275" r:id="rId9"/>
    <p:sldId id="289" r:id="rId10"/>
    <p:sldId id="329" r:id="rId11"/>
    <p:sldId id="330" r:id="rId12"/>
    <p:sldId id="34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7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C00EF3-CDFD-0A4E-A9C4-2B47FA39D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B656CD4-AF64-2144-808B-FEE872829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348A63-2FCB-E54B-9B37-D621A8CA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A3DD1D-006A-2C4C-8089-72DC09C8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2A7BFE-75C6-5342-BFE5-02C5846A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8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9C182F-D004-D04C-B55C-7E1DA2E64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98286EA-F735-B94E-B390-983F5F4F6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C1B1A3-17E8-B344-8B5B-27BC2840E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37A9D4-CA8F-D546-AC25-DE4EA5B6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076669-9957-A34B-B764-EBEC69530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74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CB632A1-C749-8A42-A541-6CC8DFA90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5BC0449-5D3A-9F4F-A181-CA04ACD4C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31506B-074C-274D-848A-BA5DCD972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D80A9F-8A18-C740-BA1F-3B0978E3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6B26D1E-26E5-5D4B-8A43-5787F07D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003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521AC8-8EBC-9443-A670-22305BCB5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C94519-2B40-8748-BB49-2C34704F4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2E94F4-3065-0843-BE10-2C9094737D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CE3D4-132E-B54A-824C-C503A2EBB0E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73366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5B7A88-4C7B-9443-8331-83E3FC0CD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907A35-F81F-524A-97B8-66F30D3A2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3B6D2C-44F4-8F4C-AA19-6DFD3C7D5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7190-640C-F240-B168-AE82F919B93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420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BDEF05-AE90-AA4E-ACA1-FB3E5AD2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BBFC4A-8CEB-A64C-94DE-CC15744E8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68FFE7-A84C-9245-9EA0-061AEA8B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00BB99A-7F8D-9548-A7AB-97A0F6C4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BDEC71-5044-794F-99B2-D25FB176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56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C70A42-72F1-D048-9271-6D01639B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DEE161-21AC-AA44-8561-7DBACA117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A12B88-ADAC-3447-AF41-1466CF09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E3E06F-9EC1-9C45-9D34-83964178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367C56-74D0-A746-AAD9-AAB1B121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8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A8A5A7-E8EA-724A-AFC1-82A336BC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564DD2-77FC-6541-89CB-192FA2B85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C081585-FD82-A54A-8DE0-ACDB71160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DE028B8-6B98-464E-B24A-B58511B8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AE697AF-F5A9-0A41-8CEC-30633920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94CD41A-51AE-074A-BA57-ED960581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3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84AE0D-E9C2-8A45-B21D-106482B2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CE773B-3D6A-4140-9FFC-2A0A5961D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2445D8A-C8E1-8642-B2D7-2F9AB84FF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CF9CEB6-CB4F-F040-83E9-EEE6C48AE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3762C57-E050-C642-8F90-9D5F2B8FDA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2A0B933-753F-194C-BB5F-D3C887E1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039EE97-A3F1-224C-BF2F-0E1CA843F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BFB6653-57A8-774D-B822-68664AE7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71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9D4F00-9A16-4F46-96BB-864B208FB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C661818-0872-7749-B862-664886D7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CF51B16-0D82-5141-A522-78ECDCB35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1F820EB-90FB-B547-8D1F-37E4C670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33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F12E5C9-C5D5-314B-9926-1AE6EDF3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3C7C87D-2E26-D146-9ABC-13FD8267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6089B5E-9B60-F649-9627-9E8324C9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90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78F79A2-9057-3F44-B7F6-56B43D65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E3E56B-D161-0B4E-A2B7-CF6B98D94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822C877-5AF8-CB45-8753-825F0CD27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8EC60EE-985E-6940-80A9-40A6C7F7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67C7816-9B7B-8E46-A4A6-6D87CA0F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2D2D63-9CCC-AB4C-ACCF-6513DD37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86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92CD6-02BD-8641-B841-BB973DD3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A65FA3F-0FBE-FC4B-8DB5-88972ADC9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F5377A6-D464-654D-A915-626B9D0D3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9A2349-B923-8A4E-8FD7-A3635EBA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D123E50-6AAE-4A4B-A9D9-AB4DFA66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73934-A0A9-F24B-8694-624AD67FF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15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FE94AE5-511B-0844-AF24-9EDC06886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0269E97-9B24-A34B-9A6E-0A79420A4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67E693-6EE7-504B-8D23-D53616697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FCB40-2583-CC4F-ABCB-F295D56ED1B4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308FD3-D328-5648-94FC-63E191563E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4446CE-8112-3D4B-AE08-61BA51B8E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6DAA1-A1D1-A044-8E32-AE7F7075F1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90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Unvan 1">
            <a:extLst>
              <a:ext uri="{FF2B5EF4-FFF2-40B4-BE49-F238E27FC236}">
                <a16:creationId xmlns:a16="http://schemas.microsoft.com/office/drawing/2014/main" id="{E99616FF-44D0-A442-AF71-7BD7209E59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/>
              <a:t>PAZARLAMA-9</a:t>
            </a:r>
          </a:p>
        </p:txBody>
      </p:sp>
      <p:sp>
        <p:nvSpPr>
          <p:cNvPr id="41986" name="Alt Başlık 2">
            <a:extLst>
              <a:ext uri="{FF2B5EF4-FFF2-40B4-BE49-F238E27FC236}">
                <a16:creationId xmlns:a16="http://schemas.microsoft.com/office/drawing/2014/main" id="{C6DDC601-0226-9949-9085-14C12C51F0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Mal ve Hizmet Kararları-2</a:t>
            </a:r>
          </a:p>
        </p:txBody>
      </p:sp>
    </p:spTree>
    <p:extLst>
      <p:ext uri="{BB962C8B-B14F-4D97-AF65-F5344CB8AC3E}">
        <p14:creationId xmlns:p14="http://schemas.microsoft.com/office/powerpoint/2010/main" val="1981770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0765A2ED-0599-4A43-B265-9B286F70F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Hizmetler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989E4108-8F86-0044-B7DC-078BBA486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Dağıtım hizmetleri: taşıma, depolama, haberleşme ve öteki ticari hizmetler</a:t>
            </a:r>
          </a:p>
          <a:p>
            <a:pPr eaLnBrk="1" hangingPunct="1"/>
            <a:r>
              <a:rPr lang="tr-TR" altLang="tr-TR"/>
              <a:t>Üretici hizmetleri: hukuk danışmanlığı, bankacılık vb</a:t>
            </a:r>
          </a:p>
          <a:p>
            <a:pPr eaLnBrk="1" hangingPunct="1"/>
            <a:r>
              <a:rPr lang="tr-TR" altLang="tr-TR"/>
              <a:t>Sosyal hizmetler: eğitim, sağlık, kamu hizmetleri</a:t>
            </a:r>
          </a:p>
          <a:p>
            <a:pPr eaLnBrk="1" hangingPunct="1"/>
            <a:r>
              <a:rPr lang="tr-TR" altLang="tr-TR"/>
              <a:t>Kişisel hizmetler: ev ve tamir hizmetleri gibi</a:t>
            </a:r>
          </a:p>
        </p:txBody>
      </p:sp>
    </p:spTree>
    <p:extLst>
      <p:ext uri="{BB962C8B-B14F-4D97-AF65-F5344CB8AC3E}">
        <p14:creationId xmlns:p14="http://schemas.microsoft.com/office/powerpoint/2010/main" val="324096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70556295-6C4A-454B-B39F-2FD1C6E3F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Hizmetlerin özellikleri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7BA30492-8316-E44D-A361-BD519B0AFE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Elle tutulmaz</a:t>
            </a:r>
          </a:p>
          <a:p>
            <a:pPr eaLnBrk="1" hangingPunct="1"/>
            <a:r>
              <a:rPr lang="tr-TR" altLang="tr-TR"/>
              <a:t>Üretenden ayrılamaz</a:t>
            </a:r>
          </a:p>
          <a:p>
            <a:pPr eaLnBrk="1" hangingPunct="1"/>
            <a:r>
              <a:rPr lang="tr-TR" altLang="tr-TR"/>
              <a:t>Dayanıklı olmama</a:t>
            </a:r>
          </a:p>
          <a:p>
            <a:pPr eaLnBrk="1" hangingPunct="1"/>
            <a:r>
              <a:rPr lang="tr-TR" altLang="tr-TR"/>
              <a:t>Türdeş olmama</a:t>
            </a:r>
          </a:p>
          <a:p>
            <a:pPr eaLnBrk="1" hangingPunct="1"/>
            <a:r>
              <a:rPr lang="tr-TR" altLang="tr-TR"/>
              <a:t>Depolanamaz</a:t>
            </a:r>
          </a:p>
          <a:p>
            <a:pPr eaLnBrk="1" hangingPunct="1"/>
            <a:r>
              <a:rPr lang="tr-TR" altLang="tr-TR"/>
              <a:t>Bölünemezlik </a:t>
            </a:r>
          </a:p>
        </p:txBody>
      </p:sp>
    </p:spTree>
    <p:extLst>
      <p:ext uri="{BB962C8B-B14F-4D97-AF65-F5344CB8AC3E}">
        <p14:creationId xmlns:p14="http://schemas.microsoft.com/office/powerpoint/2010/main" val="4216737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Unvan 1">
            <a:extLst>
              <a:ext uri="{FF2B5EF4-FFF2-40B4-BE49-F238E27FC236}">
                <a16:creationId xmlns:a16="http://schemas.microsoft.com/office/drawing/2014/main" id="{EA2D89E5-AE08-D145-A03C-630BAD7E7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7986DB-C39A-FA44-9F40-97935B2BA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>
                <a:ea typeface="Times New Roman" panose="02020603050405020304" pitchFamily="18" charset="0"/>
              </a:rPr>
              <a:t>Kotler, P. ve Armstrong G. (2009) </a:t>
            </a:r>
            <a:r>
              <a:rPr lang="tr-TR" b="1" dirty="0" err="1">
                <a:ea typeface="Times New Roman" panose="02020603050405020304" pitchFamily="18" charset="0"/>
              </a:rPr>
              <a:t>Principles</a:t>
            </a:r>
            <a:r>
              <a:rPr lang="tr-TR" b="1" dirty="0">
                <a:ea typeface="Times New Roman" panose="02020603050405020304" pitchFamily="18" charset="0"/>
              </a:rPr>
              <a:t> of Marketing</a:t>
            </a:r>
            <a:r>
              <a:rPr lang="tr-TR" dirty="0">
                <a:ea typeface="Times New Roman" panose="02020603050405020304" pitchFamily="18" charset="0"/>
              </a:rPr>
              <a:t> (13 </a:t>
            </a:r>
            <a:r>
              <a:rPr lang="tr-TR" dirty="0" err="1">
                <a:ea typeface="Times New Roman" panose="02020603050405020304" pitchFamily="18" charset="0"/>
              </a:rPr>
              <a:t>ed</a:t>
            </a:r>
            <a:r>
              <a:rPr lang="tr-TR" dirty="0">
                <a:ea typeface="Times New Roman" panose="02020603050405020304" pitchFamily="18" charset="0"/>
              </a:rPr>
              <a:t>) : Global </a:t>
            </a:r>
            <a:r>
              <a:rPr lang="tr-TR" dirty="0" err="1">
                <a:ea typeface="Times New Roman" panose="02020603050405020304" pitchFamily="18" charset="0"/>
              </a:rPr>
              <a:t>Edition,Pearson</a:t>
            </a:r>
            <a:r>
              <a:rPr lang="tr-TR" dirty="0">
                <a:ea typeface="Times New Roman" panose="02020603050405020304" pitchFamily="18" charset="0"/>
              </a:rPr>
              <a:t> </a:t>
            </a:r>
            <a:r>
              <a:rPr lang="tr-TR" dirty="0" err="1">
                <a:ea typeface="Times New Roman" panose="02020603050405020304" pitchFamily="18" charset="0"/>
              </a:rPr>
              <a:t>Education</a:t>
            </a:r>
            <a:endParaRPr lang="tr-TR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tr-TR" dirty="0"/>
              <a:t>Korkmaz, S., Eser, Z., Öztürk, S.A ve Işın, B.F. (2009) </a:t>
            </a:r>
            <a:r>
              <a:rPr lang="tr-TR" b="1" dirty="0"/>
              <a:t>Pazarlama: Kavramlar, İlkeler, Kararlar</a:t>
            </a:r>
            <a:r>
              <a:rPr lang="tr-TR" dirty="0"/>
              <a:t>, Siyasal Kitabevi. </a:t>
            </a:r>
          </a:p>
          <a:p>
            <a:pPr>
              <a:defRPr/>
            </a:pPr>
            <a:r>
              <a:rPr lang="tr-TR" dirty="0"/>
              <a:t>Perreault, W.D.,</a:t>
            </a:r>
            <a:r>
              <a:rPr lang="tr-TR" dirty="0" err="1"/>
              <a:t>Jr</a:t>
            </a:r>
            <a:r>
              <a:rPr lang="tr-TR" dirty="0"/>
              <a:t>; </a:t>
            </a:r>
            <a:r>
              <a:rPr lang="tr-TR" dirty="0" err="1"/>
              <a:t>Cannon</a:t>
            </a:r>
            <a:r>
              <a:rPr lang="tr-TR" dirty="0"/>
              <a:t>, J.P. ve </a:t>
            </a:r>
            <a:r>
              <a:rPr lang="tr-TR" dirty="0" err="1"/>
              <a:t>McCarthy</a:t>
            </a:r>
            <a:r>
              <a:rPr lang="tr-TR" dirty="0"/>
              <a:t>, E.J. (2013). </a:t>
            </a:r>
            <a:r>
              <a:rPr lang="tr-TR" b="1" dirty="0"/>
              <a:t>Pazarlamanın Temelleri: Bir Pazarlama Stratejisi Planlama Yaklaşımı</a:t>
            </a:r>
            <a:r>
              <a:rPr lang="tr-TR" dirty="0"/>
              <a:t>. Nobel Akademik Yayıncılık: Ankara </a:t>
            </a:r>
          </a:p>
          <a:p>
            <a:pPr marL="0" indent="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58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AA4E6EAF-2F5E-3340-A9FF-5293B0632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Ürün büyüme stratejileri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5028EED1-234C-A343-9B49-38C4B38BC0F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altLang="tr-TR"/>
          </a:p>
          <a:p>
            <a:pPr eaLnBrk="1" hangingPunct="1">
              <a:buFontTx/>
              <a:buNone/>
            </a:pPr>
            <a:r>
              <a:rPr lang="tr-TR" altLang="tr-TR" sz="1600"/>
              <a:t>MEVCUT</a:t>
            </a:r>
          </a:p>
          <a:p>
            <a:pPr eaLnBrk="1" hangingPunct="1">
              <a:buFontTx/>
              <a:buNone/>
            </a:pPr>
            <a:endParaRPr lang="tr-TR" altLang="tr-TR" sz="1600"/>
          </a:p>
          <a:p>
            <a:pPr eaLnBrk="1" hangingPunct="1">
              <a:buFontTx/>
              <a:buNone/>
            </a:pPr>
            <a:endParaRPr lang="tr-TR" altLang="tr-TR" sz="1600"/>
          </a:p>
          <a:p>
            <a:pPr eaLnBrk="1" hangingPunct="1">
              <a:buFontTx/>
              <a:buNone/>
            </a:pPr>
            <a:endParaRPr lang="tr-TR" altLang="tr-TR" sz="1600"/>
          </a:p>
          <a:p>
            <a:pPr eaLnBrk="1" hangingPunct="1">
              <a:buFontTx/>
              <a:buNone/>
            </a:pPr>
            <a:r>
              <a:rPr lang="tr-TR" altLang="tr-TR" sz="1600"/>
              <a:t>Pazar </a:t>
            </a:r>
          </a:p>
          <a:p>
            <a:pPr eaLnBrk="1" hangingPunct="1">
              <a:buFontTx/>
              <a:buNone/>
            </a:pPr>
            <a:endParaRPr lang="tr-TR" altLang="tr-TR" sz="1600"/>
          </a:p>
          <a:p>
            <a:pPr eaLnBrk="1" hangingPunct="1">
              <a:buFontTx/>
              <a:buNone/>
            </a:pPr>
            <a:endParaRPr lang="tr-TR" altLang="tr-TR" sz="1600"/>
          </a:p>
          <a:p>
            <a:pPr eaLnBrk="1" hangingPunct="1">
              <a:buFontTx/>
              <a:buNone/>
            </a:pPr>
            <a:endParaRPr lang="tr-TR" altLang="tr-TR" sz="1600"/>
          </a:p>
          <a:p>
            <a:pPr eaLnBrk="1" hangingPunct="1">
              <a:buFontTx/>
              <a:buNone/>
            </a:pPr>
            <a:r>
              <a:rPr lang="tr-TR" altLang="tr-TR" sz="1600"/>
              <a:t>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tr-TR" altLang="tr-TR" sz="1600"/>
              <a:t>YENİ</a:t>
            </a:r>
          </a:p>
        </p:txBody>
      </p:sp>
      <p:graphicFrame>
        <p:nvGraphicFramePr>
          <p:cNvPr id="20522" name="Group 42">
            <a:extLst>
              <a:ext uri="{FF2B5EF4-FFF2-40B4-BE49-F238E27FC236}">
                <a16:creationId xmlns:a16="http://schemas.microsoft.com/office/drawing/2014/main" id="{128F10EF-0D9F-F340-A953-9F1A1BC7D81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27350" y="1628776"/>
          <a:ext cx="6840538" cy="3960813"/>
        </p:xfrm>
        <a:graphic>
          <a:graphicData uri="http://schemas.openxmlformats.org/drawingml/2006/table">
            <a:tbl>
              <a:tblPr/>
              <a:tblGrid>
                <a:gridCol w="3421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8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PAZARA NÜFUZ ETME VEYA PAZAR GENİŞLETME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ÜRÜN GELİŞTİRME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PAZAR GELİŞTİRME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ÇEŞİTLENDİRME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686" name="Text Box 40">
            <a:extLst>
              <a:ext uri="{FF2B5EF4-FFF2-40B4-BE49-F238E27FC236}">
                <a16:creationId xmlns:a16="http://schemas.microsoft.com/office/drawing/2014/main" id="{BD950619-66B3-3948-AB68-AC6F9B00B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6040438"/>
            <a:ext cx="742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Ürün </a:t>
            </a:r>
          </a:p>
        </p:txBody>
      </p:sp>
      <p:sp>
        <p:nvSpPr>
          <p:cNvPr id="28687" name="Text Box 43">
            <a:extLst>
              <a:ext uri="{FF2B5EF4-FFF2-40B4-BE49-F238E27FC236}">
                <a16:creationId xmlns:a16="http://schemas.microsoft.com/office/drawing/2014/main" id="{E0502484-BE83-824A-8AFC-A911414C0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5608638"/>
            <a:ext cx="1212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MEVCUT </a:t>
            </a:r>
          </a:p>
        </p:txBody>
      </p:sp>
      <p:sp>
        <p:nvSpPr>
          <p:cNvPr id="28688" name="Text Box 44">
            <a:extLst>
              <a:ext uri="{FF2B5EF4-FFF2-40B4-BE49-F238E27FC236}">
                <a16:creationId xmlns:a16="http://schemas.microsoft.com/office/drawing/2014/main" id="{04A158BD-0C80-C64C-A18B-0A37D4C0A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813" y="5537201"/>
            <a:ext cx="78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YENİ </a:t>
            </a:r>
          </a:p>
        </p:txBody>
      </p:sp>
    </p:spTree>
    <p:extLst>
      <p:ext uri="{BB962C8B-B14F-4D97-AF65-F5344CB8AC3E}">
        <p14:creationId xmlns:p14="http://schemas.microsoft.com/office/powerpoint/2010/main" val="381329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46A12D81-105C-7142-8C16-55CD62CC7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Satış arttırmak için stratejik seçenekler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C0B8764C-F083-D242-889D-FEAB3C3F4B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 altLang="tr-TR"/>
              <a:t>Pazara nüfuz etme stratejileri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Mevcut müşterilerin kullanma oranlarını arttırma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Rakiplerin müşterilerini çekmek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Malı kullanmayanları fiili müşteri haline getirmek</a:t>
            </a:r>
          </a:p>
          <a:p>
            <a:pPr marL="609600" indent="-609600"/>
            <a:r>
              <a:rPr lang="tr-TR" altLang="tr-TR"/>
              <a:t>Pazar geliştirme stratejileri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Farklı pazar bölümlerine girmek</a:t>
            </a:r>
          </a:p>
          <a:p>
            <a:pPr marL="609600" indent="-609600">
              <a:buNone/>
            </a:pPr>
            <a:endParaRPr lang="tr-TR" altLang="tr-TR"/>
          </a:p>
          <a:p>
            <a:pPr marL="609600" indent="-609600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784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C80BDAB0-1FAA-154F-8E7E-5CFF03E5F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/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20B50F8B-4E69-4649-9D3A-90027B8B4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 altLang="tr-TR"/>
              <a:t>Ürün geliştirme stratejileri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Yeni mal özellikleri geliştirmek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Ürün hattını genişletme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Buluşlar </a:t>
            </a:r>
          </a:p>
          <a:p>
            <a:pPr marL="609600" indent="-609600"/>
            <a:r>
              <a:rPr lang="tr-TR" altLang="tr-TR"/>
              <a:t>Çeşitlendirme stratejileri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Tek yönlü çeşitlendirme</a:t>
            </a:r>
          </a:p>
          <a:p>
            <a:pPr marL="609600" indent="-609600">
              <a:buFontTx/>
              <a:buAutoNum type="arabicPeriod"/>
            </a:pPr>
            <a:r>
              <a:rPr lang="tr-TR" altLang="tr-TR"/>
              <a:t>Çok yönlü çeşitlendirme</a:t>
            </a:r>
          </a:p>
        </p:txBody>
      </p:sp>
    </p:spTree>
    <p:extLst>
      <p:ext uri="{BB962C8B-B14F-4D97-AF65-F5344CB8AC3E}">
        <p14:creationId xmlns:p14="http://schemas.microsoft.com/office/powerpoint/2010/main" val="2697829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D2BFD89B-172B-814D-BA71-04D263F9C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Tek yönlü-çok yönlü çeşitlendirme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702C281B-4EC2-B648-976D-A6D7B71A3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Mevcut malın türevine yönelmek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İşletmenin teknolojisini ilerleterek esas malla ilişkili başka mallara yönelmek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Ara mallar ya da hammaddeler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İlgi alanını çeşitlendirmek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Satın alma yönünden benzerlik taşıyan mallara yönelmek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Veya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Tamamen farklı alanlarda faaliyet göstermeye yönelmek</a:t>
            </a:r>
          </a:p>
        </p:txBody>
      </p:sp>
    </p:spTree>
    <p:extLst>
      <p:ext uri="{BB962C8B-B14F-4D97-AF65-F5344CB8AC3E}">
        <p14:creationId xmlns:p14="http://schemas.microsoft.com/office/powerpoint/2010/main" val="184948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B8E52985-8932-3C48-AD2E-8C7F718F7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Boston Danışma Grubu Portföy Analizi</a:t>
            </a:r>
          </a:p>
        </p:txBody>
      </p:sp>
      <p:graphicFrame>
        <p:nvGraphicFramePr>
          <p:cNvPr id="34839" name="Group 23">
            <a:extLst>
              <a:ext uri="{FF2B5EF4-FFF2-40B4-BE49-F238E27FC236}">
                <a16:creationId xmlns:a16="http://schemas.microsoft.com/office/drawing/2014/main" id="{42E6F5B2-ECF1-D042-9BFA-951A7248D7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19514" y="1600201"/>
          <a:ext cx="5329237" cy="4595813"/>
        </p:xfrm>
        <a:graphic>
          <a:graphicData uri="http://schemas.openxmlformats.org/drawingml/2006/table">
            <a:tbl>
              <a:tblPr/>
              <a:tblGrid>
                <a:gridCol w="2792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YILDIZLAR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SORUNLU ÇOCUKLAR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NAKİT İNEĞİ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KÖPEKLER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781" name="Text Box 20">
            <a:extLst>
              <a:ext uri="{FF2B5EF4-FFF2-40B4-BE49-F238E27FC236}">
                <a16:creationId xmlns:a16="http://schemas.microsoft.com/office/drawing/2014/main" id="{3639DA06-A4AD-5D43-858A-0EE3B3BF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1" y="3665538"/>
            <a:ext cx="458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    Pazar büyüme oranı </a:t>
            </a:r>
          </a:p>
        </p:txBody>
      </p:sp>
      <p:sp>
        <p:nvSpPr>
          <p:cNvPr id="32782" name="Text Box 21">
            <a:extLst>
              <a:ext uri="{FF2B5EF4-FFF2-40B4-BE49-F238E27FC236}">
                <a16:creationId xmlns:a16="http://schemas.microsoft.com/office/drawing/2014/main" id="{1C4B6EE0-930F-8048-B0D9-419B7F797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2565401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yüksek</a:t>
            </a:r>
          </a:p>
        </p:txBody>
      </p:sp>
      <p:sp>
        <p:nvSpPr>
          <p:cNvPr id="32783" name="Text Box 22">
            <a:extLst>
              <a:ext uri="{FF2B5EF4-FFF2-40B4-BE49-F238E27FC236}">
                <a16:creationId xmlns:a16="http://schemas.microsoft.com/office/drawing/2014/main" id="{151757B3-0565-2745-A8AC-4D7762D93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4745038"/>
            <a:ext cx="1062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düşük</a:t>
            </a:r>
          </a:p>
        </p:txBody>
      </p:sp>
      <p:sp>
        <p:nvSpPr>
          <p:cNvPr id="32784" name="Text Box 24">
            <a:extLst>
              <a:ext uri="{FF2B5EF4-FFF2-40B4-BE49-F238E27FC236}">
                <a16:creationId xmlns:a16="http://schemas.microsoft.com/office/drawing/2014/main" id="{4925B1F9-629D-1144-BDD5-04448CA7F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6308726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Pazar payı </a:t>
            </a:r>
          </a:p>
        </p:txBody>
      </p:sp>
      <p:sp>
        <p:nvSpPr>
          <p:cNvPr id="32785" name="Text Box 25">
            <a:extLst>
              <a:ext uri="{FF2B5EF4-FFF2-40B4-BE49-F238E27FC236}">
                <a16:creationId xmlns:a16="http://schemas.microsoft.com/office/drawing/2014/main" id="{39229F42-9E9E-B946-AD17-5EB73E573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6113463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Yüksek </a:t>
            </a:r>
          </a:p>
        </p:txBody>
      </p:sp>
      <p:sp>
        <p:nvSpPr>
          <p:cNvPr id="32786" name="Text Box 26">
            <a:extLst>
              <a:ext uri="{FF2B5EF4-FFF2-40B4-BE49-F238E27FC236}">
                <a16:creationId xmlns:a16="http://schemas.microsoft.com/office/drawing/2014/main" id="{B98D6904-4AA1-C243-9E55-202FB57A5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6165851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Düşük </a:t>
            </a:r>
          </a:p>
        </p:txBody>
      </p:sp>
    </p:spTree>
    <p:extLst>
      <p:ext uri="{BB962C8B-B14F-4D97-AF65-F5344CB8AC3E}">
        <p14:creationId xmlns:p14="http://schemas.microsoft.com/office/powerpoint/2010/main" val="107468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B93A9EBC-6C75-0646-8086-02CA757B9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Yeni mal kararları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59A96B98-F3FB-414D-B3E6-C4DCBC16C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Pazara sunulan ürünlerin önemli bir kısmı pazarda başarısız olmakta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-ürün üstünlüğü ve benzersizliği ile ilgili problemler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-yetersiz veya başarısız planlama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-yetersiz uygulama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-teknik problemler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-başarısız zamanlama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-dışsal engeller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/>
              <a:t>-içsel engeller</a:t>
            </a:r>
          </a:p>
        </p:txBody>
      </p:sp>
    </p:spTree>
    <p:extLst>
      <p:ext uri="{BB962C8B-B14F-4D97-AF65-F5344CB8AC3E}">
        <p14:creationId xmlns:p14="http://schemas.microsoft.com/office/powerpoint/2010/main" val="86658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FF1DAEA7-93DE-6B4F-A2FF-969D69B40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Yeni ürün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D87A38E3-9A82-1046-97CA-10D80E98C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İcat anlamında yeni ürün</a:t>
            </a:r>
          </a:p>
          <a:p>
            <a:pPr eaLnBrk="1" hangingPunct="1"/>
            <a:r>
              <a:rPr lang="tr-TR" altLang="tr-TR"/>
              <a:t>Pazar için yeni ürün</a:t>
            </a:r>
          </a:p>
          <a:p>
            <a:pPr eaLnBrk="1" hangingPunct="1"/>
            <a:r>
              <a:rPr lang="tr-TR" altLang="tr-TR"/>
              <a:t>İşletme için yeni ürün</a:t>
            </a:r>
          </a:p>
        </p:txBody>
      </p:sp>
    </p:spTree>
    <p:extLst>
      <p:ext uri="{BB962C8B-B14F-4D97-AF65-F5344CB8AC3E}">
        <p14:creationId xmlns:p14="http://schemas.microsoft.com/office/powerpoint/2010/main" val="33050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A44B0464-3939-0D43-BD6F-AEE1EA255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Yeni ürün yaratma süreci</a:t>
            </a:r>
            <a:br>
              <a:rPr lang="tr-TR" altLang="tr-TR" sz="4000"/>
            </a:br>
            <a:endParaRPr lang="tr-TR" altLang="tr-TR" sz="4000"/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304934DA-F7B0-7048-B1B5-503D07750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Tx/>
              <a:buAutoNum type="arabicParenR"/>
            </a:pPr>
            <a:r>
              <a:rPr lang="tr-TR" altLang="tr-TR"/>
              <a:t>Fikir yaratma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Fikir eleme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Malı tanımlama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Pazar ve işletme analizi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Malı geliştirme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Pazar testi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Pazarlama stratejileri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Sunuş</a:t>
            </a:r>
          </a:p>
          <a:p>
            <a:pPr marL="609600" indent="-609600">
              <a:buFontTx/>
              <a:buAutoNum type="arabicParenR"/>
            </a:pPr>
            <a:r>
              <a:rPr lang="tr-TR" altLang="tr-TR"/>
              <a:t>Değerlendirme </a:t>
            </a:r>
          </a:p>
        </p:txBody>
      </p:sp>
    </p:spTree>
    <p:extLst>
      <p:ext uri="{BB962C8B-B14F-4D97-AF65-F5344CB8AC3E}">
        <p14:creationId xmlns:p14="http://schemas.microsoft.com/office/powerpoint/2010/main" val="295204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Macintosh PowerPoint</Application>
  <PresentationFormat>Geniş ekran</PresentationFormat>
  <Paragraphs>97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PAZARLAMA-9</vt:lpstr>
      <vt:lpstr>Ürün büyüme stratejileri</vt:lpstr>
      <vt:lpstr>Satış arttırmak için stratejik seçenekler</vt:lpstr>
      <vt:lpstr>PowerPoint Sunusu</vt:lpstr>
      <vt:lpstr>Tek yönlü-çok yönlü çeşitlendirme</vt:lpstr>
      <vt:lpstr>Boston Danışma Grubu Portföy Analizi</vt:lpstr>
      <vt:lpstr>Yeni mal kararları</vt:lpstr>
      <vt:lpstr>Yeni ürün</vt:lpstr>
      <vt:lpstr>Yeni ürün yaratma süreci </vt:lpstr>
      <vt:lpstr>Hizmetler</vt:lpstr>
      <vt:lpstr>Hizmetlerin özellikleri</vt:lpstr>
      <vt:lpstr>Kaynaklar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PAZARLAMA-9</dc:title>
  <dc:creator>Microsoft Office Kullanıcısı</dc:creator>
  <cp:lastModifiedBy>Microsoft Office Kullanıcısı</cp:lastModifiedBy>
  <cp:revision>1</cp:revision>
  <dcterms:created xsi:type="dcterms:W3CDTF">2019-05-15T10:15:13Z</dcterms:created>
  <dcterms:modified xsi:type="dcterms:W3CDTF">2019-05-15T10:15:32Z</dcterms:modified>
</cp:coreProperties>
</file>