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0" r:id="rId4"/>
    <p:sldId id="272" r:id="rId5"/>
    <p:sldId id="271" r:id="rId6"/>
    <p:sldId id="260" r:id="rId7"/>
    <p:sldId id="273" r:id="rId8"/>
    <p:sldId id="262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11.Hafta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Mekânın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Cinsiyeti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311337"/>
            <a:ext cx="10515600" cy="151428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+mn-lt"/>
              </a:rPr>
              <a:t>Kent </a:t>
            </a:r>
            <a:r>
              <a:rPr lang="en-US" sz="5400" b="1" dirty="0" err="1">
                <a:latin typeface="+mn-lt"/>
              </a:rPr>
              <a:t>ve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Toplumsal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Cinsiyet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0933"/>
            <a:ext cx="10515600" cy="5164667"/>
          </a:xfrm>
        </p:spPr>
        <p:txBody>
          <a:bodyPr>
            <a:no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4000" dirty="0" err="1"/>
              <a:t>Kentsel</a:t>
            </a:r>
            <a:r>
              <a:rPr lang="en-US" sz="4000" dirty="0"/>
              <a:t> </a:t>
            </a:r>
            <a:r>
              <a:rPr lang="en-US" sz="4000" dirty="0" err="1"/>
              <a:t>dönüşüm</a:t>
            </a:r>
            <a:r>
              <a:rPr lang="en-US" sz="4000" dirty="0"/>
              <a:t>, </a:t>
            </a:r>
            <a:r>
              <a:rPr lang="en-US" sz="4000" dirty="0" err="1"/>
              <a:t>mutenalaşma</a:t>
            </a:r>
            <a:r>
              <a:rPr lang="en-US" sz="4000" dirty="0"/>
              <a:t> </a:t>
            </a:r>
            <a:r>
              <a:rPr lang="en-US" sz="4000" dirty="0" err="1"/>
              <a:t>süreçleri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/>
              <a:t>toplumsal</a:t>
            </a:r>
            <a:r>
              <a:rPr lang="en-US" sz="4000" dirty="0"/>
              <a:t> </a:t>
            </a:r>
            <a:r>
              <a:rPr lang="en-US" sz="4000" dirty="0" err="1" smtClean="0"/>
              <a:t>cinsiyet</a:t>
            </a:r>
            <a:endParaRPr lang="en-US" sz="4000" dirty="0" smtClean="0"/>
          </a:p>
          <a:p>
            <a:pPr marL="228600" lvl="1">
              <a:spcBef>
                <a:spcPts val="1000"/>
              </a:spcBef>
            </a:pPr>
            <a:r>
              <a:rPr lang="en-US" sz="4000" dirty="0" err="1" smtClean="0"/>
              <a:t>Kadınların</a:t>
            </a:r>
            <a:r>
              <a:rPr lang="en-US" sz="4000" dirty="0" smtClean="0"/>
              <a:t> </a:t>
            </a:r>
            <a:r>
              <a:rPr lang="en-US" sz="4000" dirty="0" err="1"/>
              <a:t>ve</a:t>
            </a:r>
            <a:r>
              <a:rPr lang="en-US" sz="4000" dirty="0"/>
              <a:t> LGBTİ+ </a:t>
            </a:r>
            <a:r>
              <a:rPr lang="en-US" sz="4000" dirty="0" err="1"/>
              <a:t>bireylerin</a:t>
            </a:r>
            <a:r>
              <a:rPr lang="en-US" sz="4000" dirty="0"/>
              <a:t> </a:t>
            </a:r>
            <a:r>
              <a:rPr lang="en-US" sz="4000" dirty="0" err="1"/>
              <a:t>kentsel</a:t>
            </a:r>
            <a:r>
              <a:rPr lang="en-US" sz="4000" dirty="0"/>
              <a:t> </a:t>
            </a:r>
            <a:r>
              <a:rPr lang="en-US" sz="4000" dirty="0" err="1"/>
              <a:t>direniş</a:t>
            </a:r>
            <a:r>
              <a:rPr lang="en-US" sz="4000" dirty="0"/>
              <a:t> </a:t>
            </a:r>
            <a:r>
              <a:rPr lang="en-US" sz="4000" dirty="0" err="1"/>
              <a:t>taktikleri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</a:t>
            </a:r>
            <a:r>
              <a:rPr lang="en-US" sz="4000" dirty="0" err="1" smtClean="0"/>
              <a:t>mekânları</a:t>
            </a:r>
            <a:endParaRPr lang="tr-TR" sz="4000" dirty="0" smtClean="0"/>
          </a:p>
          <a:p>
            <a:r>
              <a:rPr lang="tr-TR" sz="4000" dirty="0" smtClean="0"/>
              <a:t>Kamusal </a:t>
            </a:r>
            <a:r>
              <a:rPr lang="tr-TR" sz="4000" dirty="0"/>
              <a:t>mekânın ‘otantik </a:t>
            </a:r>
            <a:r>
              <a:rPr lang="tr-TR" sz="4000" dirty="0" err="1"/>
              <a:t>heteroseksüeliği</a:t>
            </a:r>
            <a:r>
              <a:rPr lang="tr-TR" sz="4000" dirty="0" smtClean="0"/>
              <a:t>’</a:t>
            </a:r>
          </a:p>
          <a:p>
            <a:pPr lvl="1"/>
            <a:r>
              <a:rPr lang="tr-TR" sz="3200" dirty="0" err="1" smtClean="0"/>
              <a:t>Heteronormatif</a:t>
            </a:r>
            <a:r>
              <a:rPr lang="tr-TR" sz="3200" dirty="0" smtClean="0"/>
              <a:t> kentte bozguncu mekânlar</a:t>
            </a:r>
          </a:p>
          <a:p>
            <a:pPr lvl="1"/>
            <a:r>
              <a:rPr lang="tr-TR" sz="3200" dirty="0" smtClean="0"/>
              <a:t>Büyük kentlerin </a:t>
            </a:r>
            <a:r>
              <a:rPr lang="tr-TR" sz="3200" dirty="0" err="1" smtClean="0"/>
              <a:t>anonimliğinin</a:t>
            </a:r>
            <a:r>
              <a:rPr lang="tr-TR" sz="3200" dirty="0" smtClean="0"/>
              <a:t> LGBTİ+ bireylere sağladığı imkânlar</a:t>
            </a:r>
          </a:p>
          <a:p>
            <a:pPr lvl="1"/>
            <a:r>
              <a:rPr lang="tr-TR" sz="3200" dirty="0" smtClean="0"/>
              <a:t>Mekânın ‘</a:t>
            </a:r>
            <a:r>
              <a:rPr lang="tr-TR" sz="3200" dirty="0" err="1" smtClean="0"/>
              <a:t>queer’leşmesi</a:t>
            </a:r>
            <a:r>
              <a:rPr lang="tr-TR" sz="3200" dirty="0"/>
              <a:t>,</a:t>
            </a:r>
            <a:r>
              <a:rPr lang="tr-TR" sz="3200" dirty="0" smtClean="0"/>
              <a:t> gösteri mekânları ve turizm</a:t>
            </a:r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1583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Mekânsal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Dönüş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586"/>
            <a:ext cx="10515600" cy="4736122"/>
          </a:xfrm>
        </p:spPr>
        <p:txBody>
          <a:bodyPr>
            <a:noAutofit/>
          </a:bodyPr>
          <a:lstStyle/>
          <a:p>
            <a:r>
              <a:rPr lang="en-US" sz="4200" dirty="0" err="1" smtClean="0"/>
              <a:t>Mekânın</a:t>
            </a:r>
            <a:r>
              <a:rPr lang="en-US" sz="4200" dirty="0" smtClean="0"/>
              <a:t> </a:t>
            </a:r>
            <a:r>
              <a:rPr lang="en-US" sz="4200" dirty="0" err="1" smtClean="0"/>
              <a:t>toplumsallığı</a:t>
            </a:r>
            <a:r>
              <a:rPr lang="en-US" sz="4200" dirty="0" smtClean="0"/>
              <a:t> </a:t>
            </a:r>
            <a:r>
              <a:rPr lang="en-US" sz="4200" dirty="0" err="1" smtClean="0"/>
              <a:t>ve</a:t>
            </a:r>
            <a:r>
              <a:rPr lang="en-US" sz="4200" dirty="0" smtClean="0"/>
              <a:t> </a:t>
            </a:r>
            <a:r>
              <a:rPr lang="en-US" sz="4200" dirty="0" err="1" smtClean="0"/>
              <a:t>tarihselliği</a:t>
            </a:r>
            <a:endParaRPr lang="en-US" sz="4200" dirty="0" smtClean="0"/>
          </a:p>
          <a:p>
            <a:r>
              <a:rPr lang="en-US" sz="4200" dirty="0" err="1" smtClean="0"/>
              <a:t>Mekânın</a:t>
            </a:r>
            <a:r>
              <a:rPr lang="en-US" sz="4200" dirty="0" smtClean="0"/>
              <a:t> </a:t>
            </a:r>
            <a:r>
              <a:rPr lang="en-US" sz="4200" dirty="0" err="1" smtClean="0"/>
              <a:t>tarihsiz</a:t>
            </a:r>
            <a:r>
              <a:rPr lang="en-US" sz="4200" dirty="0" smtClean="0"/>
              <a:t>, </a:t>
            </a:r>
            <a:r>
              <a:rPr lang="en-US" sz="4200" dirty="0" err="1" smtClean="0"/>
              <a:t>statik</a:t>
            </a:r>
            <a:r>
              <a:rPr lang="en-US" sz="4200" dirty="0" smtClean="0"/>
              <a:t> </a:t>
            </a:r>
            <a:r>
              <a:rPr lang="en-US" sz="4200" dirty="0" err="1" smtClean="0"/>
              <a:t>ve</a:t>
            </a:r>
            <a:r>
              <a:rPr lang="en-US" sz="4200" dirty="0" smtClean="0"/>
              <a:t> </a:t>
            </a:r>
            <a:r>
              <a:rPr lang="en-US" sz="4200" dirty="0" err="1" smtClean="0"/>
              <a:t>evrensel</a:t>
            </a:r>
            <a:r>
              <a:rPr lang="en-US" sz="4200" dirty="0" smtClean="0"/>
              <a:t> </a:t>
            </a:r>
            <a:r>
              <a:rPr lang="en-US" sz="4200" dirty="0" err="1" smtClean="0"/>
              <a:t>olduğuna</a:t>
            </a:r>
            <a:r>
              <a:rPr lang="en-US" sz="4200" dirty="0" smtClean="0"/>
              <a:t> </a:t>
            </a:r>
            <a:r>
              <a:rPr lang="en-US" sz="4200" dirty="0" err="1" smtClean="0"/>
              <a:t>ilişkin</a:t>
            </a:r>
            <a:r>
              <a:rPr lang="en-US" sz="4200" dirty="0" smtClean="0"/>
              <a:t> </a:t>
            </a:r>
            <a:r>
              <a:rPr lang="en-US" sz="4200" dirty="0" err="1" smtClean="0"/>
              <a:t>varsayımların</a:t>
            </a:r>
            <a:r>
              <a:rPr lang="en-US" sz="4200" dirty="0" smtClean="0"/>
              <a:t> </a:t>
            </a:r>
            <a:r>
              <a:rPr lang="en-US" sz="4200" dirty="0" err="1" smtClean="0"/>
              <a:t>sorgulanması</a:t>
            </a:r>
            <a:endParaRPr lang="en-US" sz="4200" dirty="0" smtClean="0"/>
          </a:p>
          <a:p>
            <a:r>
              <a:rPr lang="en-US" sz="4200" dirty="0" err="1" smtClean="0"/>
              <a:t>İktidar</a:t>
            </a:r>
            <a:r>
              <a:rPr lang="en-US" sz="4200" dirty="0" smtClean="0"/>
              <a:t> </a:t>
            </a:r>
            <a:r>
              <a:rPr lang="en-US" sz="4200" dirty="0" err="1" smtClean="0"/>
              <a:t>ilişkileri</a:t>
            </a:r>
            <a:r>
              <a:rPr lang="en-US" sz="4200" dirty="0" smtClean="0"/>
              <a:t> </a:t>
            </a:r>
            <a:r>
              <a:rPr lang="en-US" sz="4200" dirty="0" err="1" smtClean="0"/>
              <a:t>ve</a:t>
            </a:r>
            <a:r>
              <a:rPr lang="en-US" sz="4200" dirty="0" smtClean="0"/>
              <a:t> </a:t>
            </a:r>
            <a:r>
              <a:rPr lang="en-US" sz="4200" dirty="0" err="1" smtClean="0"/>
              <a:t>mekân</a:t>
            </a:r>
            <a:endParaRPr lang="en-US" sz="4200" dirty="0" smtClean="0"/>
          </a:p>
          <a:p>
            <a:r>
              <a:rPr lang="en-US" sz="4200" dirty="0" err="1" smtClean="0"/>
              <a:t>Marksist</a:t>
            </a:r>
            <a:r>
              <a:rPr lang="en-US" sz="4200" dirty="0" smtClean="0"/>
              <a:t> </a:t>
            </a:r>
            <a:r>
              <a:rPr lang="en-US" sz="4200" dirty="0" err="1" smtClean="0"/>
              <a:t>çözümleme</a:t>
            </a:r>
            <a:endParaRPr lang="en-US" sz="4200" dirty="0" smtClean="0"/>
          </a:p>
          <a:p>
            <a:pPr marL="457200" lvl="1" indent="0">
              <a:buNone/>
            </a:pPr>
            <a:r>
              <a:rPr lang="en-US" sz="4000" i="1" dirty="0" smtClean="0"/>
              <a:t>Lefebvre</a:t>
            </a:r>
            <a:r>
              <a:rPr lang="en-US" sz="4000" i="1" dirty="0"/>
              <a:t>, Harvey, </a:t>
            </a:r>
            <a:r>
              <a:rPr lang="en-US" sz="4000" i="1" dirty="0" smtClean="0"/>
              <a:t>Castells</a:t>
            </a:r>
            <a:endParaRPr lang="en-US" sz="4000" dirty="0" smtClean="0"/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+mn-lt"/>
              </a:rPr>
              <a:t>Feminist </a:t>
            </a:r>
            <a:r>
              <a:rPr lang="en-US" sz="6000" b="1" dirty="0" err="1" smtClean="0">
                <a:latin typeface="+mn-lt"/>
              </a:rPr>
              <a:t>eleştiri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1712"/>
          </a:xfrm>
        </p:spPr>
        <p:txBody>
          <a:bodyPr>
            <a:normAutofit fontScale="85000" lnSpcReduction="10000"/>
          </a:bodyPr>
          <a:lstStyle/>
          <a:p>
            <a:r>
              <a:rPr lang="en-US" sz="4400" dirty="0" err="1" smtClean="0"/>
              <a:t>Mekânsal</a:t>
            </a:r>
            <a:r>
              <a:rPr lang="en-US" sz="4400" dirty="0" smtClean="0"/>
              <a:t> </a:t>
            </a:r>
            <a:r>
              <a:rPr lang="en-US" sz="4400" dirty="0" err="1" smtClean="0"/>
              <a:t>ayrışma</a:t>
            </a:r>
            <a:r>
              <a:rPr lang="en-US" sz="4400" dirty="0" smtClean="0"/>
              <a:t> </a:t>
            </a:r>
          </a:p>
          <a:p>
            <a:r>
              <a:rPr lang="en-US" sz="4400" dirty="0" err="1" smtClean="0"/>
              <a:t>Kadınların</a:t>
            </a:r>
            <a:r>
              <a:rPr lang="en-US" sz="4400" dirty="0" smtClean="0"/>
              <a:t> </a:t>
            </a:r>
            <a:r>
              <a:rPr lang="en-US" sz="4400" dirty="0" err="1" smtClean="0"/>
              <a:t>önündeki</a:t>
            </a:r>
            <a:r>
              <a:rPr lang="en-US" sz="4400" dirty="0" smtClean="0"/>
              <a:t> </a:t>
            </a:r>
            <a:r>
              <a:rPr lang="en-US" sz="4400" dirty="0" err="1" smtClean="0"/>
              <a:t>mekânsal</a:t>
            </a:r>
            <a:r>
              <a:rPr lang="en-US" sz="4400" dirty="0" smtClean="0"/>
              <a:t> </a:t>
            </a:r>
            <a:r>
              <a:rPr lang="en-US" sz="4400" dirty="0" err="1" smtClean="0"/>
              <a:t>sınırlandırmalar</a:t>
            </a:r>
            <a:r>
              <a:rPr lang="en-US" sz="4400" dirty="0" smtClean="0"/>
              <a:t> </a:t>
            </a:r>
          </a:p>
          <a:p>
            <a:r>
              <a:rPr lang="en-US" sz="4400" dirty="0" err="1" smtClean="0"/>
              <a:t>Özel</a:t>
            </a:r>
            <a:r>
              <a:rPr lang="en-US" sz="4400" dirty="0" smtClean="0"/>
              <a:t>/</a:t>
            </a:r>
            <a:r>
              <a:rPr lang="en-US" sz="4400" dirty="0" err="1" smtClean="0"/>
              <a:t>kamusal</a:t>
            </a:r>
            <a:r>
              <a:rPr lang="en-US" sz="4400" dirty="0" smtClean="0"/>
              <a:t> </a:t>
            </a:r>
            <a:r>
              <a:rPr lang="en-US" sz="4400" dirty="0" err="1" smtClean="0"/>
              <a:t>alan</a:t>
            </a:r>
            <a:r>
              <a:rPr lang="en-US" sz="4400" dirty="0" smtClean="0"/>
              <a:t> </a:t>
            </a:r>
            <a:r>
              <a:rPr lang="en-US" sz="4400" dirty="0" err="1" smtClean="0"/>
              <a:t>ayrımı</a:t>
            </a:r>
            <a:r>
              <a:rPr lang="en-US" sz="4400" dirty="0" smtClean="0"/>
              <a:t> </a:t>
            </a:r>
            <a:r>
              <a:rPr lang="en-US" sz="4400" dirty="0" err="1" smtClean="0"/>
              <a:t>eleştirisi</a:t>
            </a:r>
            <a:endParaRPr lang="en-US" sz="4400" dirty="0" smtClean="0"/>
          </a:p>
          <a:p>
            <a:r>
              <a:rPr lang="en-US" sz="4400" dirty="0" err="1" smtClean="0"/>
              <a:t>Ev</a:t>
            </a:r>
            <a:r>
              <a:rPr lang="en-US" sz="4400" dirty="0" smtClean="0"/>
              <a:t> </a:t>
            </a:r>
            <a:r>
              <a:rPr lang="en-US" sz="4400" dirty="0" err="1" smtClean="0"/>
              <a:t>içinin</a:t>
            </a:r>
            <a:r>
              <a:rPr lang="en-US" sz="4400" dirty="0" smtClean="0"/>
              <a:t> </a:t>
            </a:r>
            <a:r>
              <a:rPr lang="en-US" sz="4400" dirty="0" err="1" smtClean="0"/>
              <a:t>mekânsal</a:t>
            </a:r>
            <a:r>
              <a:rPr lang="en-US" sz="4400" dirty="0" smtClean="0"/>
              <a:t> </a:t>
            </a:r>
            <a:r>
              <a:rPr lang="en-US" sz="4400" dirty="0" err="1" smtClean="0"/>
              <a:t>tartışmaların</a:t>
            </a:r>
            <a:r>
              <a:rPr lang="en-US" sz="4400" dirty="0" smtClean="0"/>
              <a:t> </a:t>
            </a:r>
            <a:r>
              <a:rPr lang="en-US" sz="4400" dirty="0" err="1" smtClean="0"/>
              <a:t>konusu</a:t>
            </a:r>
            <a:r>
              <a:rPr lang="en-US" sz="4400" dirty="0" smtClean="0"/>
              <a:t> </a:t>
            </a:r>
            <a:r>
              <a:rPr lang="en-US" sz="4400" dirty="0" err="1" smtClean="0"/>
              <a:t>haline</a:t>
            </a:r>
            <a:r>
              <a:rPr lang="en-US" sz="4400" dirty="0" smtClean="0"/>
              <a:t> </a:t>
            </a:r>
            <a:r>
              <a:rPr lang="en-US" sz="4400" dirty="0" err="1" smtClean="0"/>
              <a:t>getirilmesi</a:t>
            </a:r>
            <a:endParaRPr lang="en-US" sz="4400" dirty="0"/>
          </a:p>
          <a:p>
            <a:pPr lvl="1">
              <a:buFont typeface="Wingdings" charset="2"/>
              <a:buChar char="v"/>
            </a:pPr>
            <a:r>
              <a:rPr lang="is-IS" sz="4000" i="1" dirty="0" smtClean="0"/>
              <a:t>Sosyalist feminist analizler ve mekândaki toplumsal cinsiyet eşitsizliklerine yoğunlaşan feminist analizler.</a:t>
            </a:r>
          </a:p>
          <a:p>
            <a:pPr lvl="1">
              <a:buFont typeface="Wingdings" charset="2"/>
              <a:buChar char="v"/>
            </a:pPr>
            <a:r>
              <a:rPr lang="en-US" sz="4000" i="1" dirty="0"/>
              <a:t>Feminist </a:t>
            </a:r>
            <a:r>
              <a:rPr lang="en-US" sz="4000" i="1" dirty="0" err="1"/>
              <a:t>coğrafya</a:t>
            </a:r>
            <a:r>
              <a:rPr lang="en-US" sz="4000" i="1" dirty="0"/>
              <a:t> </a:t>
            </a:r>
            <a:r>
              <a:rPr lang="en-US" sz="4000" i="1" dirty="0" err="1"/>
              <a:t>eleştirisi</a:t>
            </a:r>
            <a:r>
              <a:rPr lang="en-US" sz="4000" i="1" dirty="0"/>
              <a:t>, feminist </a:t>
            </a:r>
            <a:r>
              <a:rPr lang="en-US" sz="4000" i="1" dirty="0" err="1"/>
              <a:t>kentsel</a:t>
            </a:r>
            <a:r>
              <a:rPr lang="en-US" sz="4000" i="1" dirty="0"/>
              <a:t> </a:t>
            </a:r>
            <a:r>
              <a:rPr lang="en-US" sz="4000" i="1" dirty="0" err="1"/>
              <a:t>planlama</a:t>
            </a:r>
            <a:r>
              <a:rPr lang="en-US" sz="4000" i="1" dirty="0"/>
              <a:t> </a:t>
            </a:r>
            <a:r>
              <a:rPr lang="en-US" sz="4000" i="1" dirty="0" err="1"/>
              <a:t>eleştirisi</a:t>
            </a:r>
            <a:r>
              <a:rPr lang="en-US" sz="4000" i="1" dirty="0"/>
              <a:t>, feminist </a:t>
            </a:r>
            <a:r>
              <a:rPr lang="en-US" sz="4000" i="1" dirty="0" err="1"/>
              <a:t>mimari</a:t>
            </a:r>
            <a:r>
              <a:rPr lang="en-US" sz="4000" i="1" dirty="0"/>
              <a:t>, feminist </a:t>
            </a:r>
            <a:r>
              <a:rPr lang="en-US" sz="4000" i="1" dirty="0" err="1"/>
              <a:t>ekoloji</a:t>
            </a:r>
            <a:r>
              <a:rPr lang="is-IS" sz="4000" i="1" dirty="0" smtClean="0"/>
              <a:t>…</a:t>
            </a:r>
            <a:endParaRPr lang="is-IS" sz="4000" i="1" dirty="0"/>
          </a:p>
        </p:txBody>
      </p:sp>
    </p:spTree>
    <p:extLst>
      <p:ext uri="{BB962C8B-B14F-4D97-AF65-F5344CB8AC3E}">
        <p14:creationId xmlns:p14="http://schemas.microsoft.com/office/powerpoint/2010/main" val="152200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0267"/>
            <a:ext cx="10515600" cy="60777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5400" b="1" dirty="0" err="1" smtClean="0"/>
              <a:t>Özel</a:t>
            </a:r>
            <a:r>
              <a:rPr lang="en-US" sz="5400" b="1" dirty="0" smtClean="0"/>
              <a:t>/</a:t>
            </a:r>
            <a:r>
              <a:rPr lang="en-US" sz="5400" b="1" dirty="0" err="1" smtClean="0"/>
              <a:t>kamusal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mekânlar</a:t>
            </a:r>
            <a:endParaRPr lang="en-US" sz="5400" b="1" dirty="0" smtClean="0"/>
          </a:p>
          <a:p>
            <a:pPr marL="457200" lvl="1" indent="0">
              <a:buNone/>
            </a:pPr>
            <a:endParaRPr lang="en-US" sz="4400" b="1" dirty="0" smtClean="0"/>
          </a:p>
          <a:p>
            <a:pPr lvl="1"/>
            <a:r>
              <a:rPr lang="en-US" sz="4400" dirty="0" err="1" smtClean="0"/>
              <a:t>Özel</a:t>
            </a:r>
            <a:r>
              <a:rPr lang="en-US" sz="4400" dirty="0" smtClean="0"/>
              <a:t>/</a:t>
            </a:r>
            <a:r>
              <a:rPr lang="en-US" sz="4400" dirty="0" err="1" smtClean="0"/>
              <a:t>kamusal</a:t>
            </a:r>
            <a:r>
              <a:rPr lang="en-US" sz="4400" dirty="0" smtClean="0"/>
              <a:t> </a:t>
            </a:r>
            <a:r>
              <a:rPr lang="en-US" sz="4400" dirty="0" err="1" smtClean="0"/>
              <a:t>alan</a:t>
            </a:r>
            <a:r>
              <a:rPr lang="en-US" sz="4400" dirty="0" smtClean="0"/>
              <a:t> </a:t>
            </a:r>
            <a:r>
              <a:rPr lang="en-US" sz="4400" dirty="0" err="1" smtClean="0"/>
              <a:t>ayrımının</a:t>
            </a:r>
            <a:r>
              <a:rPr lang="en-US" sz="4400" dirty="0" smtClean="0"/>
              <a:t> </a:t>
            </a:r>
            <a:r>
              <a:rPr lang="en-US" sz="4400" dirty="0" err="1" smtClean="0"/>
              <a:t>tarihselliği</a:t>
            </a:r>
            <a:r>
              <a:rPr lang="en-US" sz="4400" dirty="0" smtClean="0"/>
              <a:t> </a:t>
            </a:r>
          </a:p>
          <a:p>
            <a:pPr lvl="1"/>
            <a:r>
              <a:rPr lang="en-US" sz="4400" dirty="0" err="1" smtClean="0"/>
              <a:t>Özel</a:t>
            </a:r>
            <a:r>
              <a:rPr lang="en-US" sz="4400" dirty="0" smtClean="0"/>
              <a:t>/</a:t>
            </a:r>
            <a:r>
              <a:rPr lang="en-US" sz="4400" dirty="0" err="1" smtClean="0"/>
              <a:t>kamusal</a:t>
            </a:r>
            <a:r>
              <a:rPr lang="en-US" sz="4400" dirty="0" smtClean="0"/>
              <a:t> </a:t>
            </a:r>
            <a:r>
              <a:rPr lang="en-US" sz="4400" dirty="0" err="1" smtClean="0"/>
              <a:t>mekânlar</a:t>
            </a:r>
            <a:r>
              <a:rPr lang="en-US" sz="4400" dirty="0" smtClean="0"/>
              <a:t> </a:t>
            </a:r>
            <a:r>
              <a:rPr lang="en-US" sz="4400" dirty="0" err="1"/>
              <a:t>ve</a:t>
            </a:r>
            <a:r>
              <a:rPr lang="en-US" sz="4400" dirty="0"/>
              <a:t> </a:t>
            </a:r>
            <a:r>
              <a:rPr lang="en-US" sz="4400" dirty="0" err="1"/>
              <a:t>faaliyetler</a:t>
            </a:r>
            <a:r>
              <a:rPr lang="en-US" sz="4400" dirty="0"/>
              <a:t> </a:t>
            </a:r>
            <a:r>
              <a:rPr lang="en-US" sz="4400" dirty="0" err="1"/>
              <a:t>arasındaki</a:t>
            </a:r>
            <a:r>
              <a:rPr lang="en-US" sz="4400" dirty="0"/>
              <a:t> </a:t>
            </a:r>
            <a:r>
              <a:rPr lang="en-US" sz="4400" dirty="0" err="1" smtClean="0"/>
              <a:t>süreklilik</a:t>
            </a:r>
            <a:endParaRPr lang="en-US" sz="4400" b="1" dirty="0" smtClean="0"/>
          </a:p>
          <a:p>
            <a:pPr lvl="1"/>
            <a:r>
              <a:rPr lang="en-US" sz="4400" dirty="0" err="1" smtClean="0"/>
              <a:t>Yeniden</a:t>
            </a:r>
            <a:r>
              <a:rPr lang="en-US" sz="4400" dirty="0" smtClean="0"/>
              <a:t> </a:t>
            </a:r>
            <a:r>
              <a:rPr lang="en-US" sz="4400" dirty="0" err="1" smtClean="0"/>
              <a:t>üretim</a:t>
            </a:r>
            <a:r>
              <a:rPr lang="en-US" sz="4400" dirty="0" smtClean="0"/>
              <a:t>/</a:t>
            </a:r>
            <a:r>
              <a:rPr lang="en-US" sz="4400" dirty="0" err="1" smtClean="0"/>
              <a:t>üretim</a:t>
            </a:r>
            <a:r>
              <a:rPr lang="en-US" sz="4400" dirty="0" smtClean="0"/>
              <a:t> </a:t>
            </a:r>
            <a:r>
              <a:rPr lang="en-US" sz="4400" dirty="0" err="1" smtClean="0"/>
              <a:t>ayrımının</a:t>
            </a:r>
            <a:r>
              <a:rPr lang="en-US" sz="4400" dirty="0" smtClean="0"/>
              <a:t> </a:t>
            </a:r>
            <a:r>
              <a:rPr lang="en-US" sz="4400" dirty="0" err="1" smtClean="0"/>
              <a:t>sorgulanması</a:t>
            </a:r>
            <a:endParaRPr lang="en-US" sz="4400" dirty="0" smtClean="0"/>
          </a:p>
          <a:p>
            <a:pPr lvl="1"/>
            <a:r>
              <a:rPr lang="en-US" sz="4400" dirty="0" err="1" smtClean="0"/>
              <a:t>Ev</a:t>
            </a:r>
            <a:r>
              <a:rPr lang="en-US" sz="4400" dirty="0" smtClean="0"/>
              <a:t> </a:t>
            </a:r>
            <a:r>
              <a:rPr lang="en-US" sz="4400" dirty="0" err="1" smtClean="0"/>
              <a:t>içinin</a:t>
            </a:r>
            <a:r>
              <a:rPr lang="en-US" sz="4400" dirty="0" smtClean="0"/>
              <a:t> </a:t>
            </a:r>
            <a:r>
              <a:rPr lang="en-US" sz="4400" dirty="0" err="1" smtClean="0"/>
              <a:t>toplumsallığı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93646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8600" b="1" dirty="0" smtClean="0"/>
              <a:t>Doreen Massey </a:t>
            </a:r>
          </a:p>
          <a:p>
            <a:pPr marL="0" indent="0">
              <a:buNone/>
            </a:pPr>
            <a:endParaRPr lang="en-US" sz="4800" b="1" dirty="0" smtClean="0"/>
          </a:p>
          <a:p>
            <a:r>
              <a:rPr lang="en-US" sz="5700" dirty="0" err="1" smtClean="0"/>
              <a:t>Mekânın</a:t>
            </a:r>
            <a:r>
              <a:rPr lang="en-US" sz="5700" dirty="0" smtClean="0"/>
              <a:t> </a:t>
            </a:r>
            <a:r>
              <a:rPr lang="en-US" sz="5700" dirty="0" err="1" smtClean="0"/>
              <a:t>toplumsallığı</a:t>
            </a:r>
            <a:r>
              <a:rPr lang="en-US" sz="5700" dirty="0"/>
              <a:t> </a:t>
            </a:r>
            <a:r>
              <a:rPr lang="en-US" sz="5700" dirty="0" err="1" smtClean="0"/>
              <a:t>ve</a:t>
            </a:r>
            <a:r>
              <a:rPr lang="en-US" sz="5700" dirty="0" smtClean="0"/>
              <a:t> </a:t>
            </a:r>
            <a:r>
              <a:rPr lang="en-US" sz="5700" dirty="0" err="1" smtClean="0"/>
              <a:t>çokluğu</a:t>
            </a:r>
            <a:r>
              <a:rPr lang="en-US" sz="5700" dirty="0" smtClean="0"/>
              <a:t>: </a:t>
            </a:r>
            <a:r>
              <a:rPr lang="en-US" sz="5700" dirty="0" err="1" smtClean="0"/>
              <a:t>Birbirleriyle</a:t>
            </a:r>
            <a:r>
              <a:rPr lang="en-US" sz="5700" dirty="0" smtClean="0"/>
              <a:t> </a:t>
            </a:r>
            <a:r>
              <a:rPr lang="en-US" sz="5700" dirty="0" err="1"/>
              <a:t>kesişen</a:t>
            </a:r>
            <a:r>
              <a:rPr lang="en-US" sz="5700" dirty="0"/>
              <a:t>, </a:t>
            </a:r>
            <a:r>
              <a:rPr lang="en-US" sz="5700" dirty="0" err="1"/>
              <a:t>çatışan</a:t>
            </a:r>
            <a:r>
              <a:rPr lang="en-US" sz="5700" dirty="0"/>
              <a:t>, </a:t>
            </a:r>
            <a:r>
              <a:rPr lang="en-US" sz="5700" dirty="0" err="1"/>
              <a:t>hizalanan</a:t>
            </a:r>
            <a:r>
              <a:rPr lang="en-US" sz="5700" dirty="0"/>
              <a:t>, </a:t>
            </a:r>
            <a:r>
              <a:rPr lang="en-US" sz="5700" dirty="0" err="1"/>
              <a:t>üst</a:t>
            </a:r>
            <a:r>
              <a:rPr lang="en-US" sz="5700" dirty="0"/>
              <a:t> </a:t>
            </a:r>
            <a:r>
              <a:rPr lang="en-US" sz="5700" dirty="0" err="1" smtClean="0"/>
              <a:t>üste</a:t>
            </a:r>
            <a:r>
              <a:rPr lang="en-US" sz="5700" dirty="0" smtClean="0"/>
              <a:t> </a:t>
            </a:r>
            <a:r>
              <a:rPr lang="en-US" sz="5700" dirty="0" err="1" smtClean="0"/>
              <a:t>binen</a:t>
            </a:r>
            <a:r>
              <a:rPr lang="en-US" sz="5700" dirty="0" smtClean="0"/>
              <a:t> </a:t>
            </a:r>
            <a:r>
              <a:rPr lang="en-US" sz="5700" dirty="0" err="1" smtClean="0"/>
              <a:t>mekânlar</a:t>
            </a:r>
            <a:endParaRPr lang="en-US" sz="5700" dirty="0" smtClean="0"/>
          </a:p>
          <a:p>
            <a:r>
              <a:rPr lang="en-US" sz="5700" dirty="0" err="1"/>
              <a:t>C</a:t>
            </a:r>
            <a:r>
              <a:rPr lang="en-US" sz="5700" dirty="0" err="1" smtClean="0"/>
              <a:t>oğrafya</a:t>
            </a:r>
            <a:r>
              <a:rPr lang="en-US" sz="5700" dirty="0" smtClean="0"/>
              <a:t> </a:t>
            </a:r>
            <a:r>
              <a:rPr lang="en-US" sz="5700" dirty="0" err="1" smtClean="0"/>
              <a:t>toplumsal</a:t>
            </a:r>
            <a:r>
              <a:rPr lang="en-US" sz="5700" dirty="0" smtClean="0"/>
              <a:t> </a:t>
            </a:r>
            <a:r>
              <a:rPr lang="en-US" sz="5700" dirty="0" err="1" smtClean="0"/>
              <a:t>cinsiyeti</a:t>
            </a:r>
            <a:r>
              <a:rPr lang="en-US" sz="5700" dirty="0" smtClean="0"/>
              <a:t> </a:t>
            </a:r>
            <a:r>
              <a:rPr lang="en-US" sz="5700" dirty="0" err="1" smtClean="0"/>
              <a:t>ve</a:t>
            </a:r>
            <a:r>
              <a:rPr lang="en-US" sz="5700" dirty="0" smtClean="0"/>
              <a:t> </a:t>
            </a:r>
            <a:r>
              <a:rPr lang="en-US" sz="5700" dirty="0" err="1" smtClean="0"/>
              <a:t>toplumsal</a:t>
            </a:r>
            <a:r>
              <a:rPr lang="en-US" sz="5700" dirty="0" smtClean="0"/>
              <a:t> </a:t>
            </a:r>
            <a:r>
              <a:rPr lang="en-US" sz="5700" dirty="0" err="1" smtClean="0"/>
              <a:t>cinsiyet</a:t>
            </a:r>
            <a:r>
              <a:rPr lang="en-US" sz="5700" dirty="0" smtClean="0"/>
              <a:t> </a:t>
            </a:r>
            <a:r>
              <a:rPr lang="en-US" sz="5700" dirty="0" err="1" smtClean="0"/>
              <a:t>ilişkilerini</a:t>
            </a:r>
            <a:r>
              <a:rPr lang="en-US" sz="5700" dirty="0" smtClean="0"/>
              <a:t> </a:t>
            </a:r>
            <a:r>
              <a:rPr lang="en-US" sz="5700" dirty="0" err="1" smtClean="0"/>
              <a:t>şekillendirir</a:t>
            </a:r>
            <a:endParaRPr lang="en-US" sz="5700" dirty="0" smtClean="0"/>
          </a:p>
          <a:p>
            <a:pPr lvl="1">
              <a:buFont typeface="Wingdings" charset="2"/>
              <a:buChar char="v"/>
            </a:pPr>
            <a:r>
              <a:rPr lang="en-US" sz="5700" dirty="0" err="1"/>
              <a:t>Mekanın</a:t>
            </a:r>
            <a:r>
              <a:rPr lang="en-US" sz="5700" dirty="0"/>
              <a:t> </a:t>
            </a:r>
            <a:r>
              <a:rPr lang="en-US" sz="5700" dirty="0" err="1"/>
              <a:t>ve</a:t>
            </a:r>
            <a:r>
              <a:rPr lang="en-US" sz="5700" dirty="0"/>
              <a:t> </a:t>
            </a:r>
            <a:r>
              <a:rPr lang="en-US" sz="5700" dirty="0" err="1"/>
              <a:t>yerin</a:t>
            </a:r>
            <a:r>
              <a:rPr lang="en-US" sz="5700" dirty="0"/>
              <a:t> </a:t>
            </a:r>
            <a:r>
              <a:rPr lang="en-US" sz="5700" dirty="0" err="1"/>
              <a:t>kültürel</a:t>
            </a:r>
            <a:r>
              <a:rPr lang="en-US" sz="5700" dirty="0"/>
              <a:t> </a:t>
            </a:r>
            <a:r>
              <a:rPr lang="en-US" sz="5700" dirty="0" err="1"/>
              <a:t>inşaları</a:t>
            </a:r>
            <a:r>
              <a:rPr lang="en-US" sz="5700" dirty="0"/>
              <a:t> </a:t>
            </a:r>
            <a:r>
              <a:rPr lang="en-US" sz="5700" dirty="0" err="1"/>
              <a:t>cinsiyetlidir</a:t>
            </a:r>
            <a:r>
              <a:rPr lang="en-US" sz="5700" dirty="0"/>
              <a:t>. </a:t>
            </a:r>
            <a:r>
              <a:rPr lang="en-US" sz="5700" dirty="0" err="1" smtClean="0"/>
              <a:t>Kadınların</a:t>
            </a:r>
            <a:r>
              <a:rPr lang="en-US" sz="5700" dirty="0" smtClean="0"/>
              <a:t> </a:t>
            </a:r>
            <a:r>
              <a:rPr lang="en-US" sz="5700" dirty="0" err="1" smtClean="0"/>
              <a:t>hareketliliği</a:t>
            </a:r>
            <a:r>
              <a:rPr lang="en-US" sz="5700" dirty="0" smtClean="0"/>
              <a:t> </a:t>
            </a:r>
          </a:p>
          <a:p>
            <a:pPr lvl="1">
              <a:buFont typeface="Wingdings" charset="2"/>
              <a:buChar char="v"/>
            </a:pPr>
            <a:r>
              <a:rPr lang="en-US" sz="5700" i="1" dirty="0" err="1"/>
              <a:t>İkici</a:t>
            </a:r>
            <a:r>
              <a:rPr lang="en-US" sz="5700" i="1" dirty="0"/>
              <a:t> </a:t>
            </a:r>
            <a:r>
              <a:rPr lang="en-US" sz="5700" i="1" dirty="0" err="1"/>
              <a:t>düşüncede</a:t>
            </a:r>
            <a:r>
              <a:rPr lang="en-US" sz="5700" i="1" dirty="0"/>
              <a:t> </a:t>
            </a:r>
            <a:r>
              <a:rPr lang="en-US" sz="5700" i="1" dirty="0" err="1"/>
              <a:t>zamanın</a:t>
            </a:r>
            <a:r>
              <a:rPr lang="en-US" sz="5700" i="1" dirty="0"/>
              <a:t> </a:t>
            </a:r>
            <a:r>
              <a:rPr lang="en-US" sz="5700" i="1" dirty="0" err="1"/>
              <a:t>erilliği</a:t>
            </a:r>
            <a:r>
              <a:rPr lang="en-US" sz="5700" i="1" dirty="0"/>
              <a:t> vs. </a:t>
            </a:r>
            <a:r>
              <a:rPr lang="en-US" sz="5700" i="1" dirty="0" err="1"/>
              <a:t>mekânın</a:t>
            </a:r>
            <a:r>
              <a:rPr lang="en-US" sz="5700" i="1" dirty="0"/>
              <a:t> </a:t>
            </a:r>
            <a:r>
              <a:rPr lang="en-US" sz="5700" i="1" dirty="0" err="1"/>
              <a:t>dişilliğinin</a:t>
            </a:r>
            <a:r>
              <a:rPr lang="en-US" sz="5700" i="1" dirty="0"/>
              <a:t>; </a:t>
            </a:r>
            <a:r>
              <a:rPr lang="en-US" sz="5700" i="1" dirty="0" err="1"/>
              <a:t>ikili</a:t>
            </a:r>
            <a:r>
              <a:rPr lang="en-US" sz="5700" i="1" dirty="0"/>
              <a:t> </a:t>
            </a:r>
            <a:r>
              <a:rPr lang="en-US" sz="5700" i="1" dirty="0" err="1"/>
              <a:t>cinsiyet</a:t>
            </a:r>
            <a:r>
              <a:rPr lang="en-US" sz="5700" i="1" dirty="0"/>
              <a:t> </a:t>
            </a:r>
            <a:r>
              <a:rPr lang="en-US" sz="5700" i="1" dirty="0" err="1"/>
              <a:t>sisteminin</a:t>
            </a:r>
            <a:r>
              <a:rPr lang="en-US" sz="5700" i="1" dirty="0"/>
              <a:t> </a:t>
            </a:r>
            <a:r>
              <a:rPr lang="en-US" sz="5700" i="1" dirty="0" err="1" smtClean="0"/>
              <a:t>sorgulanması</a:t>
            </a:r>
            <a:endParaRPr lang="en-US" sz="5700" dirty="0" smtClean="0"/>
          </a:p>
          <a:p>
            <a:pPr lvl="1"/>
            <a:r>
              <a:rPr lang="en-US" sz="5700" dirty="0" err="1" smtClean="0"/>
              <a:t>Toplumsal</a:t>
            </a:r>
            <a:r>
              <a:rPr lang="en-US" sz="5700" dirty="0" smtClean="0"/>
              <a:t> </a:t>
            </a:r>
            <a:r>
              <a:rPr lang="en-US" sz="5700" dirty="0" err="1" smtClean="0"/>
              <a:t>cinsiyet</a:t>
            </a:r>
            <a:r>
              <a:rPr lang="en-US" sz="5700" dirty="0" smtClean="0"/>
              <a:t>, ‘</a:t>
            </a:r>
            <a:r>
              <a:rPr lang="en-US" sz="5700" dirty="0" err="1" smtClean="0"/>
              <a:t>coğrafi</a:t>
            </a:r>
            <a:r>
              <a:rPr lang="en-US" sz="5700" dirty="0" smtClean="0"/>
              <a:t> </a:t>
            </a:r>
            <a:r>
              <a:rPr lang="en-US" sz="5700" dirty="0" err="1" smtClean="0"/>
              <a:t>olan’ın</a:t>
            </a:r>
            <a:r>
              <a:rPr lang="en-US" sz="5700" dirty="0" smtClean="0"/>
              <a:t> </a:t>
            </a:r>
            <a:r>
              <a:rPr lang="en-US" sz="5700" dirty="0" err="1" smtClean="0"/>
              <a:t>üretiminde</a:t>
            </a:r>
            <a:r>
              <a:rPr lang="en-US" sz="5700" dirty="0" smtClean="0"/>
              <a:t> </a:t>
            </a:r>
            <a:r>
              <a:rPr lang="en-US" sz="5700" dirty="0" err="1" smtClean="0"/>
              <a:t>önemlidir</a:t>
            </a:r>
            <a:endParaRPr lang="en-US" sz="5700" dirty="0" smtClean="0"/>
          </a:p>
          <a:p>
            <a:pPr lvl="1"/>
            <a:endParaRPr lang="en-US" sz="4400" dirty="0" smtClean="0"/>
          </a:p>
          <a:p>
            <a:pPr lvl="1"/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76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07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Doreen Massey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5733"/>
            <a:ext cx="105156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sz="4800" dirty="0" err="1"/>
              <a:t>Yerin</a:t>
            </a:r>
            <a:r>
              <a:rPr lang="en-US" sz="4800" dirty="0"/>
              <a:t> </a:t>
            </a:r>
            <a:r>
              <a:rPr lang="en-US" sz="4800" dirty="0" err="1"/>
              <a:t>kavramsallaştırması</a:t>
            </a:r>
            <a:r>
              <a:rPr lang="en-US" sz="4800" dirty="0"/>
              <a:t> </a:t>
            </a:r>
            <a:r>
              <a:rPr lang="en-US" sz="4800" dirty="0" err="1"/>
              <a:t>ve</a:t>
            </a:r>
            <a:r>
              <a:rPr lang="en-US" sz="4800" dirty="0"/>
              <a:t> </a:t>
            </a:r>
            <a:r>
              <a:rPr lang="en-US" sz="4800" dirty="0" err="1"/>
              <a:t>toplumsal</a:t>
            </a:r>
            <a:r>
              <a:rPr lang="en-US" sz="4800" dirty="0"/>
              <a:t> </a:t>
            </a:r>
            <a:r>
              <a:rPr lang="en-US" sz="4800" dirty="0" err="1"/>
              <a:t>cinsiyet</a:t>
            </a:r>
            <a:r>
              <a:rPr lang="en-US" sz="4800" dirty="0"/>
              <a:t> </a:t>
            </a:r>
            <a:r>
              <a:rPr lang="en-US" sz="4800" dirty="0" err="1"/>
              <a:t>arasındaki</a:t>
            </a:r>
            <a:r>
              <a:rPr lang="en-US" sz="4800" dirty="0"/>
              <a:t> </a:t>
            </a:r>
            <a:r>
              <a:rPr lang="en-US" sz="4800" dirty="0" err="1"/>
              <a:t>örtüşme</a:t>
            </a:r>
            <a:r>
              <a:rPr lang="en-US" sz="4800" dirty="0" smtClean="0"/>
              <a:t>:</a:t>
            </a:r>
          </a:p>
          <a:p>
            <a:pPr marL="457200" lvl="1" indent="0">
              <a:buNone/>
            </a:pPr>
            <a:r>
              <a:rPr lang="en-US" sz="4400" dirty="0" smtClean="0"/>
              <a:t>	</a:t>
            </a:r>
            <a:r>
              <a:rPr lang="en-US" sz="4400" i="1" dirty="0" err="1" smtClean="0"/>
              <a:t>Yerellik</a:t>
            </a:r>
            <a:r>
              <a:rPr lang="en-US" sz="4400" i="1" dirty="0" smtClean="0"/>
              <a:t>, </a:t>
            </a:r>
            <a:r>
              <a:rPr lang="en-US" sz="4400" i="1" dirty="0" err="1" smtClean="0"/>
              <a:t>sabitlik</a:t>
            </a:r>
            <a:r>
              <a:rPr lang="en-US" sz="4400" i="1" dirty="0" smtClean="0"/>
              <a:t>, </a:t>
            </a:r>
            <a:r>
              <a:rPr lang="en-US" sz="4400" i="1" dirty="0" err="1" smtClean="0"/>
              <a:t>tikellik</a:t>
            </a:r>
            <a:r>
              <a:rPr lang="en-US" sz="4400" i="1" dirty="0" smtClean="0"/>
              <a:t> vs. </a:t>
            </a:r>
            <a:r>
              <a:rPr lang="en-US" sz="4400" i="1" dirty="0" err="1" smtClean="0"/>
              <a:t>evrensellik</a:t>
            </a:r>
            <a:r>
              <a:rPr lang="en-US" sz="4400" i="1" dirty="0" smtClean="0"/>
              <a:t>, </a:t>
            </a:r>
            <a:r>
              <a:rPr lang="en-US" sz="4400" i="1" dirty="0" err="1" smtClean="0"/>
              <a:t>ilerlemeci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dönüşüm</a:t>
            </a:r>
            <a:r>
              <a:rPr lang="en-US" sz="4400" i="1" dirty="0" smtClean="0"/>
              <a:t>, 	</a:t>
            </a:r>
            <a:r>
              <a:rPr lang="en-US" sz="4400" i="1" dirty="0" err="1" smtClean="0"/>
              <a:t>genellik</a:t>
            </a:r>
            <a:endParaRPr lang="en-US" sz="4400" i="1" dirty="0"/>
          </a:p>
          <a:p>
            <a:r>
              <a:rPr lang="en-US" sz="4800" dirty="0" err="1" smtClean="0"/>
              <a:t>Yer</a:t>
            </a:r>
            <a:r>
              <a:rPr lang="en-US" sz="4800" dirty="0" smtClean="0"/>
              <a:t>, </a:t>
            </a:r>
            <a:r>
              <a:rPr lang="en-US" sz="4800" dirty="0" err="1" smtClean="0"/>
              <a:t>kapalı</a:t>
            </a:r>
            <a:r>
              <a:rPr lang="en-US" sz="4800" dirty="0" smtClean="0"/>
              <a:t>, </a:t>
            </a:r>
            <a:r>
              <a:rPr lang="en-US" sz="4800" dirty="0" err="1" smtClean="0"/>
              <a:t>sabitlenmiş</a:t>
            </a:r>
            <a:r>
              <a:rPr lang="en-US" sz="4800" dirty="0" smtClean="0"/>
              <a:t> </a:t>
            </a:r>
            <a:r>
              <a:rPr lang="en-US" sz="4800" dirty="0" err="1" smtClean="0"/>
              <a:t>ve</a:t>
            </a:r>
            <a:r>
              <a:rPr lang="en-US" sz="4800" dirty="0" smtClean="0"/>
              <a:t> </a:t>
            </a:r>
            <a:r>
              <a:rPr lang="en-US" sz="4800" dirty="0" err="1" smtClean="0"/>
              <a:t>anlamı</a:t>
            </a:r>
            <a:r>
              <a:rPr lang="en-US" sz="4800" dirty="0" smtClean="0"/>
              <a:t> </a:t>
            </a:r>
            <a:r>
              <a:rPr lang="en-US" sz="4800" dirty="0" err="1" smtClean="0"/>
              <a:t>belirlenmiş</a:t>
            </a:r>
            <a:r>
              <a:rPr lang="en-US" sz="4800" dirty="0" smtClean="0"/>
              <a:t> </a:t>
            </a:r>
            <a:r>
              <a:rPr lang="en-US" sz="4800" dirty="0" err="1" smtClean="0"/>
              <a:t>değil</a:t>
            </a:r>
            <a:r>
              <a:rPr lang="en-US" sz="4800" dirty="0" smtClean="0"/>
              <a:t>, </a:t>
            </a:r>
            <a:r>
              <a:rPr lang="en-US" sz="4800" dirty="0" err="1" smtClean="0"/>
              <a:t>farklı</a:t>
            </a:r>
            <a:r>
              <a:rPr lang="en-US" sz="4800" dirty="0" smtClean="0"/>
              <a:t> </a:t>
            </a:r>
            <a:r>
              <a:rPr lang="en-US" sz="4800" dirty="0" err="1" smtClean="0"/>
              <a:t>ölçeklerdeki</a:t>
            </a:r>
            <a:r>
              <a:rPr lang="en-US" sz="4800" dirty="0" smtClean="0"/>
              <a:t> </a:t>
            </a:r>
            <a:r>
              <a:rPr lang="en-US" sz="4800" dirty="0" err="1" smtClean="0"/>
              <a:t>mekansal</a:t>
            </a:r>
            <a:r>
              <a:rPr lang="en-US" sz="4800" dirty="0" smtClean="0"/>
              <a:t> </a:t>
            </a:r>
            <a:r>
              <a:rPr lang="en-US" sz="4800" dirty="0" err="1" smtClean="0"/>
              <a:t>ilişkilerin</a:t>
            </a:r>
            <a:r>
              <a:rPr lang="en-US" sz="4800" dirty="0" smtClean="0"/>
              <a:t> </a:t>
            </a:r>
            <a:r>
              <a:rPr lang="en-US" sz="4800" dirty="0" err="1" smtClean="0"/>
              <a:t>belirli</a:t>
            </a:r>
            <a:r>
              <a:rPr lang="en-US" sz="4800" dirty="0" smtClean="0"/>
              <a:t> </a:t>
            </a:r>
            <a:r>
              <a:rPr lang="en-US" sz="4800" dirty="0" err="1" smtClean="0"/>
              <a:t>bir</a:t>
            </a:r>
            <a:r>
              <a:rPr lang="en-US" sz="4800" dirty="0" smtClean="0"/>
              <a:t> </a:t>
            </a:r>
            <a:r>
              <a:rPr lang="en-US" sz="4800" dirty="0" err="1" smtClean="0"/>
              <a:t>andaki</a:t>
            </a:r>
            <a:r>
              <a:rPr lang="en-US" sz="4800" dirty="0" smtClean="0"/>
              <a:t> </a:t>
            </a:r>
            <a:r>
              <a:rPr lang="en-US" sz="4800" dirty="0" err="1" smtClean="0"/>
              <a:t>eklemlenme</a:t>
            </a:r>
            <a:r>
              <a:rPr lang="en-US" sz="4800" dirty="0" smtClean="0"/>
              <a:t> </a:t>
            </a:r>
            <a:r>
              <a:rPr lang="en-US" sz="4800" dirty="0" err="1" smtClean="0"/>
              <a:t>biçimi</a:t>
            </a:r>
            <a:r>
              <a:rPr lang="en-US" sz="4800" dirty="0" smtClean="0"/>
              <a:t>. </a:t>
            </a:r>
            <a:r>
              <a:rPr lang="en-US" sz="4800" dirty="0" err="1" smtClean="0"/>
              <a:t>Kimliği</a:t>
            </a:r>
            <a:r>
              <a:rPr lang="en-US" sz="4800" dirty="0" smtClean="0"/>
              <a:t> </a:t>
            </a:r>
            <a:r>
              <a:rPr lang="en-US" sz="4800" dirty="0" err="1" smtClean="0"/>
              <a:t>sabitlenmemiş</a:t>
            </a:r>
            <a:r>
              <a:rPr lang="en-US" sz="4800" dirty="0" smtClean="0"/>
              <a:t>, </a:t>
            </a:r>
            <a:r>
              <a:rPr lang="en-US" sz="4800" dirty="0" err="1" smtClean="0"/>
              <a:t>müzakereye</a:t>
            </a:r>
            <a:r>
              <a:rPr lang="en-US" sz="4800" dirty="0" smtClean="0"/>
              <a:t> </a:t>
            </a:r>
            <a:r>
              <a:rPr lang="en-US" sz="4800" dirty="0" err="1" smtClean="0"/>
              <a:t>açık</a:t>
            </a:r>
            <a:r>
              <a:rPr lang="en-US" sz="4800" dirty="0" smtClean="0"/>
              <a:t> </a:t>
            </a:r>
            <a:r>
              <a:rPr lang="en-US" sz="4800" dirty="0" err="1" smtClean="0"/>
              <a:t>ve</a:t>
            </a:r>
            <a:r>
              <a:rPr lang="en-US" sz="4800" dirty="0" smtClean="0"/>
              <a:t> </a:t>
            </a:r>
            <a:r>
              <a:rPr lang="en-US" sz="4800" dirty="0" err="1" smtClean="0"/>
              <a:t>çoklu</a:t>
            </a:r>
            <a:r>
              <a:rPr lang="en-US" sz="4800" dirty="0" smtClean="0"/>
              <a:t>. </a:t>
            </a:r>
            <a:r>
              <a:rPr lang="en-US" sz="4800" dirty="0" err="1" smtClean="0"/>
              <a:t>Yerin</a:t>
            </a:r>
            <a:r>
              <a:rPr lang="en-US" sz="4800" dirty="0" smtClean="0"/>
              <a:t> </a:t>
            </a:r>
            <a:r>
              <a:rPr lang="en-US" sz="4800" dirty="0" err="1" smtClean="0"/>
              <a:t>kimliğinin</a:t>
            </a:r>
            <a:r>
              <a:rPr lang="en-US" sz="4800" dirty="0" smtClean="0"/>
              <a:t> </a:t>
            </a:r>
            <a:r>
              <a:rPr lang="en-US" sz="4800" dirty="0" err="1" smtClean="0"/>
              <a:t>tekliğine</a:t>
            </a:r>
            <a:r>
              <a:rPr lang="en-US" sz="4800" dirty="0" smtClean="0"/>
              <a:t> </a:t>
            </a:r>
            <a:r>
              <a:rPr lang="en-US" sz="4800" dirty="0" err="1" smtClean="0"/>
              <a:t>ilişkin</a:t>
            </a:r>
            <a:r>
              <a:rPr lang="en-US" sz="4800" dirty="0" smtClean="0"/>
              <a:t> </a:t>
            </a:r>
            <a:r>
              <a:rPr lang="en-US" sz="4800" dirty="0" err="1" smtClean="0"/>
              <a:t>iddialar</a:t>
            </a:r>
            <a:r>
              <a:rPr lang="en-US" sz="4800" dirty="0" smtClean="0"/>
              <a:t>, </a:t>
            </a:r>
            <a:r>
              <a:rPr lang="en-US" sz="4800" dirty="0" err="1" smtClean="0"/>
              <a:t>bu</a:t>
            </a:r>
            <a:r>
              <a:rPr lang="en-US" sz="4800" dirty="0" smtClean="0"/>
              <a:t> </a:t>
            </a:r>
            <a:r>
              <a:rPr lang="en-US" sz="4800" dirty="0" err="1" smtClean="0"/>
              <a:t>kimliğe</a:t>
            </a:r>
            <a:r>
              <a:rPr lang="en-US" sz="4800" dirty="0" smtClean="0"/>
              <a:t> </a:t>
            </a:r>
            <a:r>
              <a:rPr lang="en-US" sz="4800" dirty="0" err="1" smtClean="0"/>
              <a:t>ilişkin</a:t>
            </a:r>
            <a:r>
              <a:rPr lang="en-US" sz="4800" dirty="0" smtClean="0"/>
              <a:t> </a:t>
            </a:r>
            <a:r>
              <a:rPr lang="en-US" sz="4800" dirty="0" err="1" smtClean="0"/>
              <a:t>çatışmanın</a:t>
            </a:r>
            <a:r>
              <a:rPr lang="en-US" sz="4800" dirty="0" smtClean="0"/>
              <a:t> </a:t>
            </a:r>
            <a:r>
              <a:rPr lang="en-US" sz="4800" dirty="0" err="1" smtClean="0"/>
              <a:t>bir</a:t>
            </a:r>
            <a:r>
              <a:rPr lang="en-US" sz="4800" dirty="0" smtClean="0"/>
              <a:t> </a:t>
            </a:r>
            <a:r>
              <a:rPr lang="en-US" sz="4800" dirty="0" err="1" smtClean="0"/>
              <a:t>parçasıdır</a:t>
            </a:r>
            <a:r>
              <a:rPr lang="en-US" sz="4800" dirty="0" smtClean="0"/>
              <a:t>. </a:t>
            </a:r>
          </a:p>
          <a:p>
            <a:r>
              <a:rPr lang="en-US" sz="4800" dirty="0" err="1" smtClean="0"/>
              <a:t>Mekân</a:t>
            </a:r>
            <a:r>
              <a:rPr lang="en-US" sz="4800" dirty="0" smtClean="0"/>
              <a:t> </a:t>
            </a:r>
            <a:r>
              <a:rPr lang="en-US" sz="4800" dirty="0" err="1"/>
              <a:t>ve</a:t>
            </a:r>
            <a:r>
              <a:rPr lang="en-US" sz="4800" dirty="0"/>
              <a:t> </a:t>
            </a:r>
            <a:r>
              <a:rPr lang="en-US" sz="4800" dirty="0" err="1"/>
              <a:t>yer</a:t>
            </a:r>
            <a:r>
              <a:rPr lang="en-US" sz="4800" dirty="0"/>
              <a:t> </a:t>
            </a:r>
            <a:r>
              <a:rPr lang="en-US" sz="4800" dirty="0" err="1"/>
              <a:t>toplumsal</a:t>
            </a:r>
            <a:r>
              <a:rPr lang="en-US" sz="4800" dirty="0"/>
              <a:t> </a:t>
            </a:r>
            <a:r>
              <a:rPr lang="en-US" sz="4800" dirty="0" err="1"/>
              <a:t>cinsiyetlidir</a:t>
            </a:r>
            <a:r>
              <a:rPr lang="en-US" sz="4800" dirty="0"/>
              <a:t> </a:t>
            </a:r>
            <a:r>
              <a:rPr lang="en-US" sz="4800" dirty="0" err="1"/>
              <a:t>ve</a:t>
            </a:r>
            <a:r>
              <a:rPr lang="en-US" sz="4800" dirty="0"/>
              <a:t> </a:t>
            </a:r>
            <a:r>
              <a:rPr lang="en-US" sz="4800" dirty="0" err="1"/>
              <a:t>farklı</a:t>
            </a:r>
            <a:r>
              <a:rPr lang="en-US" sz="4800" dirty="0"/>
              <a:t> </a:t>
            </a:r>
            <a:r>
              <a:rPr lang="en-US" sz="4800" dirty="0" err="1"/>
              <a:t>dönem</a:t>
            </a:r>
            <a:r>
              <a:rPr lang="en-US" sz="4800" dirty="0"/>
              <a:t> </a:t>
            </a:r>
            <a:r>
              <a:rPr lang="en-US" sz="4800" dirty="0" err="1"/>
              <a:t>ve</a:t>
            </a:r>
            <a:r>
              <a:rPr lang="en-US" sz="4800" dirty="0"/>
              <a:t> </a:t>
            </a:r>
            <a:r>
              <a:rPr lang="en-US" sz="4800" dirty="0" err="1"/>
              <a:t>coğrafyalarda</a:t>
            </a:r>
            <a:r>
              <a:rPr lang="en-US" sz="4800" dirty="0"/>
              <a:t> </a:t>
            </a:r>
            <a:r>
              <a:rPr lang="en-US" sz="4800" dirty="0" err="1"/>
              <a:t>farklı</a:t>
            </a:r>
            <a:r>
              <a:rPr lang="en-US" sz="4800" dirty="0"/>
              <a:t> </a:t>
            </a:r>
            <a:r>
              <a:rPr lang="en-US" sz="4800" dirty="0" err="1"/>
              <a:t>biçimlerde</a:t>
            </a:r>
            <a:r>
              <a:rPr lang="en-US" sz="4800" dirty="0"/>
              <a:t> </a:t>
            </a:r>
            <a:r>
              <a:rPr lang="en-US" sz="4800" dirty="0" err="1"/>
              <a:t>toplumsal</a:t>
            </a:r>
            <a:r>
              <a:rPr lang="en-US" sz="4800" dirty="0"/>
              <a:t> </a:t>
            </a:r>
            <a:r>
              <a:rPr lang="en-US" sz="4800" dirty="0" err="1"/>
              <a:t>cinsiyetlenirler</a:t>
            </a:r>
            <a:r>
              <a:rPr lang="en-US" sz="4800" dirty="0" smtClean="0"/>
              <a:t>.</a:t>
            </a:r>
          </a:p>
          <a:p>
            <a:r>
              <a:rPr lang="en-US" sz="4800" dirty="0" err="1" smtClean="0"/>
              <a:t>Yerel</a:t>
            </a:r>
            <a:r>
              <a:rPr lang="en-US" sz="4800" dirty="0" smtClean="0"/>
              <a:t>, </a:t>
            </a:r>
            <a:r>
              <a:rPr lang="en-US" sz="4800" dirty="0" err="1" smtClean="0"/>
              <a:t>ulusal</a:t>
            </a:r>
            <a:r>
              <a:rPr lang="en-US" sz="4800" dirty="0" smtClean="0"/>
              <a:t> </a:t>
            </a:r>
            <a:r>
              <a:rPr lang="en-US" sz="4800" dirty="0" err="1" smtClean="0"/>
              <a:t>ve</a:t>
            </a:r>
            <a:r>
              <a:rPr lang="en-US" sz="4800" dirty="0" smtClean="0"/>
              <a:t> </a:t>
            </a:r>
            <a:r>
              <a:rPr lang="en-US" sz="4800" dirty="0" err="1" smtClean="0"/>
              <a:t>küreselin</a:t>
            </a:r>
            <a:r>
              <a:rPr lang="en-US" sz="4800" dirty="0" smtClean="0"/>
              <a:t> </a:t>
            </a:r>
            <a:r>
              <a:rPr lang="en-US" sz="4800" dirty="0" err="1" smtClean="0"/>
              <a:t>kesişiminde</a:t>
            </a:r>
            <a:r>
              <a:rPr lang="en-US" sz="4800" dirty="0" smtClean="0"/>
              <a:t> </a:t>
            </a:r>
            <a:r>
              <a:rPr lang="en-US" sz="4800" dirty="0" err="1" smtClean="0"/>
              <a:t>ilişkiler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Konumlu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bilgiler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err="1" smtClean="0"/>
              <a:t>Duruş</a:t>
            </a:r>
            <a:r>
              <a:rPr lang="en-US" sz="4400" dirty="0" smtClean="0"/>
              <a:t> </a:t>
            </a:r>
            <a:r>
              <a:rPr lang="en-US" sz="4400" dirty="0" err="1" smtClean="0"/>
              <a:t>noktası</a:t>
            </a:r>
            <a:r>
              <a:rPr lang="en-US" sz="4400" dirty="0" smtClean="0"/>
              <a:t> </a:t>
            </a:r>
            <a:r>
              <a:rPr lang="en-US" sz="4400" dirty="0" err="1" smtClean="0"/>
              <a:t>yaklaşımı</a:t>
            </a:r>
            <a:endParaRPr lang="en-US" sz="4400" dirty="0" smtClean="0"/>
          </a:p>
          <a:p>
            <a:r>
              <a:rPr lang="en-US" sz="4400" dirty="0" err="1" smtClean="0"/>
              <a:t>Coğrafi</a:t>
            </a:r>
            <a:r>
              <a:rPr lang="en-US" sz="4400" dirty="0" smtClean="0"/>
              <a:t> </a:t>
            </a:r>
            <a:r>
              <a:rPr lang="en-US" sz="4400" dirty="0" err="1" smtClean="0"/>
              <a:t>bilginin</a:t>
            </a:r>
            <a:r>
              <a:rPr lang="en-US" sz="4400" dirty="0" smtClean="0"/>
              <a:t> </a:t>
            </a:r>
            <a:r>
              <a:rPr lang="en-US" sz="4400" dirty="0" err="1" smtClean="0"/>
              <a:t>konumsallığı</a:t>
            </a:r>
            <a:endParaRPr lang="en-US" sz="4400" dirty="0" smtClean="0"/>
          </a:p>
          <a:p>
            <a:pPr lvl="1"/>
            <a:r>
              <a:rPr lang="en-US" sz="4400" dirty="0" err="1" smtClean="0"/>
              <a:t>Konumlu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kısmi</a:t>
            </a:r>
            <a:r>
              <a:rPr lang="en-US" sz="4400" dirty="0" smtClean="0"/>
              <a:t> </a:t>
            </a:r>
            <a:r>
              <a:rPr lang="en-US" sz="4400" dirty="0" err="1" smtClean="0"/>
              <a:t>bilgi</a:t>
            </a:r>
            <a:r>
              <a:rPr lang="en-US" sz="4400" dirty="0" smtClean="0"/>
              <a:t> (Harding, </a:t>
            </a:r>
            <a:r>
              <a:rPr lang="en-US" sz="4400" dirty="0" err="1" smtClean="0"/>
              <a:t>Haraway</a:t>
            </a:r>
            <a:r>
              <a:rPr lang="en-US" sz="4400" dirty="0" smtClean="0"/>
              <a:t>)</a:t>
            </a:r>
          </a:p>
          <a:p>
            <a:pPr lvl="1"/>
            <a:r>
              <a:rPr lang="en-US" sz="4400" dirty="0" smtClean="0"/>
              <a:t>Irk, </a:t>
            </a:r>
            <a:r>
              <a:rPr lang="en-US" sz="4400" dirty="0" err="1" smtClean="0"/>
              <a:t>sınıf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toplumsal</a:t>
            </a:r>
            <a:r>
              <a:rPr lang="en-US" sz="4400" dirty="0" smtClean="0"/>
              <a:t> </a:t>
            </a:r>
            <a:r>
              <a:rPr lang="en-US" sz="4400" dirty="0" err="1" smtClean="0"/>
              <a:t>cinsiyetin</a:t>
            </a:r>
            <a:r>
              <a:rPr lang="en-US" sz="4400" dirty="0" smtClean="0"/>
              <a:t> </a:t>
            </a:r>
            <a:r>
              <a:rPr lang="en-US" sz="4400" dirty="0" err="1" smtClean="0"/>
              <a:t>kesişiminde</a:t>
            </a:r>
            <a:r>
              <a:rPr lang="en-US" sz="4400" dirty="0" smtClean="0"/>
              <a:t> </a:t>
            </a:r>
            <a:r>
              <a:rPr lang="en-US" sz="4400" dirty="0" err="1" smtClean="0"/>
              <a:t>deneyimler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konumlanmış</a:t>
            </a:r>
            <a:r>
              <a:rPr lang="en-US" sz="4400" dirty="0" smtClean="0"/>
              <a:t> </a:t>
            </a:r>
            <a:r>
              <a:rPr lang="en-US" sz="4400" dirty="0" err="1" smtClean="0"/>
              <a:t>bilgiler</a:t>
            </a:r>
            <a:endParaRPr lang="en-US" sz="4400" dirty="0" smtClean="0"/>
          </a:p>
          <a:p>
            <a:pPr lvl="1"/>
            <a:r>
              <a:rPr lang="en-US" sz="4400" dirty="0" err="1" smtClean="0"/>
              <a:t>Araştırmacının</a:t>
            </a:r>
            <a:r>
              <a:rPr lang="en-US" sz="4400" dirty="0" smtClean="0"/>
              <a:t> </a:t>
            </a:r>
            <a:r>
              <a:rPr lang="en-US" sz="4400" dirty="0" err="1" smtClean="0"/>
              <a:t>konumluluğu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6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Post-</a:t>
            </a:r>
            <a:r>
              <a:rPr lang="en-US" b="1" dirty="0" err="1" smtClean="0">
                <a:latin typeface="+mn-lt"/>
              </a:rPr>
              <a:t>yapısalcı</a:t>
            </a:r>
            <a:r>
              <a:rPr lang="en-US" b="1" dirty="0" smtClean="0">
                <a:latin typeface="+mn-lt"/>
              </a:rPr>
              <a:t>, post-</a:t>
            </a:r>
            <a:r>
              <a:rPr lang="en-US" b="1" dirty="0" err="1" smtClean="0">
                <a:latin typeface="+mn-lt"/>
              </a:rPr>
              <a:t>kolonyal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queer </a:t>
            </a:r>
            <a:r>
              <a:rPr lang="en-US" b="1" dirty="0" err="1" smtClean="0">
                <a:latin typeface="+mn-lt"/>
              </a:rPr>
              <a:t>düşünce</a:t>
            </a:r>
            <a:r>
              <a:rPr lang="en-US" b="1" dirty="0" smtClean="0">
                <a:latin typeface="+mn-lt"/>
              </a:rPr>
              <a:t> 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60912"/>
          </a:xfrm>
        </p:spPr>
        <p:txBody>
          <a:bodyPr>
            <a:noAutofit/>
          </a:bodyPr>
          <a:lstStyle/>
          <a:p>
            <a:r>
              <a:rPr lang="en-US" sz="3400" dirty="0" err="1" smtClean="0"/>
              <a:t>Evrensel</a:t>
            </a:r>
            <a:r>
              <a:rPr lang="en-US" sz="3400" dirty="0" smtClean="0"/>
              <a:t> </a:t>
            </a:r>
            <a:r>
              <a:rPr lang="en-US" sz="3400" dirty="0" err="1" smtClean="0"/>
              <a:t>kadın</a:t>
            </a:r>
            <a:r>
              <a:rPr lang="en-US" sz="3400" dirty="0" smtClean="0"/>
              <a:t> </a:t>
            </a:r>
            <a:r>
              <a:rPr lang="en-US" sz="3400" dirty="0" err="1" smtClean="0"/>
              <a:t>kimliğinin</a:t>
            </a:r>
            <a:r>
              <a:rPr lang="en-US" sz="3400" dirty="0" smtClean="0"/>
              <a:t> </a:t>
            </a:r>
            <a:r>
              <a:rPr lang="en-US" sz="3400" dirty="0" err="1" smtClean="0"/>
              <a:t>ve</a:t>
            </a:r>
            <a:r>
              <a:rPr lang="en-US" sz="3400" dirty="0" smtClean="0"/>
              <a:t> </a:t>
            </a:r>
            <a:r>
              <a:rPr lang="en-US" sz="3400" dirty="0" err="1" smtClean="0"/>
              <a:t>deneyimlerinin</a:t>
            </a:r>
            <a:r>
              <a:rPr lang="en-US" sz="3400" dirty="0" smtClean="0"/>
              <a:t> </a:t>
            </a:r>
            <a:r>
              <a:rPr lang="en-US" sz="3400" dirty="0" err="1" smtClean="0"/>
              <a:t>sorgulanması</a:t>
            </a:r>
            <a:endParaRPr lang="en-US" sz="3400" dirty="0" smtClean="0"/>
          </a:p>
          <a:p>
            <a:r>
              <a:rPr lang="en-US" sz="3400" dirty="0" err="1" smtClean="0"/>
              <a:t>Bedenin</a:t>
            </a:r>
            <a:r>
              <a:rPr lang="en-US" sz="3400" dirty="0" smtClean="0"/>
              <a:t> </a:t>
            </a:r>
            <a:r>
              <a:rPr lang="en-US" sz="3400" dirty="0" err="1" smtClean="0"/>
              <a:t>mikro-coğrafyaları</a:t>
            </a:r>
            <a:endParaRPr lang="en-US" sz="3400" dirty="0" smtClean="0"/>
          </a:p>
          <a:p>
            <a:pPr lvl="1"/>
            <a:r>
              <a:rPr lang="en-US" sz="3400" dirty="0" err="1"/>
              <a:t>Mekânın</a:t>
            </a:r>
            <a:r>
              <a:rPr lang="en-US" sz="3400" dirty="0"/>
              <a:t> </a:t>
            </a:r>
            <a:r>
              <a:rPr lang="en-US" sz="3400" dirty="0" err="1" smtClean="0"/>
              <a:t>cinselliği</a:t>
            </a:r>
            <a:endParaRPr lang="en-US" sz="3400" dirty="0" smtClean="0"/>
          </a:p>
          <a:p>
            <a:r>
              <a:rPr lang="en-US" sz="3400" dirty="0" err="1" smtClean="0"/>
              <a:t>Kimliğin</a:t>
            </a:r>
            <a:r>
              <a:rPr lang="en-US" sz="3400" dirty="0" smtClean="0"/>
              <a:t> </a:t>
            </a:r>
            <a:r>
              <a:rPr lang="en-US" sz="3400" dirty="0" err="1" smtClean="0"/>
              <a:t>akışkanlığı</a:t>
            </a:r>
            <a:r>
              <a:rPr lang="en-US" sz="3400" dirty="0" smtClean="0"/>
              <a:t> </a:t>
            </a:r>
            <a:r>
              <a:rPr lang="en-US" sz="3400" dirty="0" err="1" smtClean="0"/>
              <a:t>ve</a:t>
            </a:r>
            <a:r>
              <a:rPr lang="en-US" sz="3400" dirty="0" smtClean="0"/>
              <a:t> </a:t>
            </a:r>
            <a:r>
              <a:rPr lang="en-US" sz="3400" dirty="0" err="1" smtClean="0"/>
              <a:t>yerin</a:t>
            </a:r>
            <a:r>
              <a:rPr lang="en-US" sz="3400" dirty="0" smtClean="0"/>
              <a:t> </a:t>
            </a:r>
            <a:r>
              <a:rPr lang="en-US" sz="3400" dirty="0" err="1" smtClean="0"/>
              <a:t>çokluğu</a:t>
            </a:r>
            <a:endParaRPr lang="en-US" sz="3400" dirty="0" smtClean="0"/>
          </a:p>
          <a:p>
            <a:r>
              <a:rPr lang="en-US" sz="3400" dirty="0" err="1" smtClean="0"/>
              <a:t>Yerel</a:t>
            </a:r>
            <a:r>
              <a:rPr lang="en-US" sz="3400" dirty="0" smtClean="0"/>
              <a:t> </a:t>
            </a:r>
            <a:r>
              <a:rPr lang="en-US" sz="3400" dirty="0" err="1" smtClean="0"/>
              <a:t>ve</a:t>
            </a:r>
            <a:r>
              <a:rPr lang="en-US" sz="3400" dirty="0" smtClean="0"/>
              <a:t> </a:t>
            </a:r>
            <a:r>
              <a:rPr lang="en-US" sz="3400" dirty="0" err="1" smtClean="0"/>
              <a:t>küresel</a:t>
            </a:r>
            <a:r>
              <a:rPr lang="en-US" sz="3400" dirty="0" smtClean="0"/>
              <a:t> </a:t>
            </a:r>
            <a:r>
              <a:rPr lang="en-US" sz="3400" dirty="0" err="1" smtClean="0"/>
              <a:t>kimlikler</a:t>
            </a:r>
            <a:endParaRPr lang="en-US" sz="3400" dirty="0"/>
          </a:p>
          <a:p>
            <a:r>
              <a:rPr lang="en-US" sz="3400" dirty="0" err="1" smtClean="0"/>
              <a:t>Göç</a:t>
            </a:r>
            <a:endParaRPr lang="en-US" sz="3400" dirty="0" smtClean="0"/>
          </a:p>
          <a:p>
            <a:r>
              <a:rPr lang="en-US" sz="3400" dirty="0" err="1" smtClean="0"/>
              <a:t>Tahayyül</a:t>
            </a:r>
            <a:r>
              <a:rPr lang="en-US" sz="3400" dirty="0" smtClean="0"/>
              <a:t> </a:t>
            </a:r>
            <a:r>
              <a:rPr lang="en-US" sz="3400" dirty="0" err="1" smtClean="0"/>
              <a:t>edilen</a:t>
            </a:r>
            <a:r>
              <a:rPr lang="en-US" sz="3400" dirty="0" smtClean="0"/>
              <a:t> </a:t>
            </a:r>
            <a:r>
              <a:rPr lang="en-US" sz="3400" dirty="0" err="1" smtClean="0"/>
              <a:t>coğrafyalar</a:t>
            </a:r>
            <a:endParaRPr lang="en-US" sz="3400" dirty="0" smtClean="0"/>
          </a:p>
          <a:p>
            <a:r>
              <a:rPr lang="en-US" sz="3400" dirty="0" err="1" smtClean="0"/>
              <a:t>Sömürge</a:t>
            </a:r>
            <a:r>
              <a:rPr lang="en-US" sz="3400" dirty="0" smtClean="0"/>
              <a:t> </a:t>
            </a:r>
            <a:r>
              <a:rPr lang="en-US" sz="3400" dirty="0" err="1" smtClean="0"/>
              <a:t>mekanları</a:t>
            </a:r>
            <a:r>
              <a:rPr lang="en-US" sz="3400" dirty="0" smtClean="0"/>
              <a:t>, </a:t>
            </a:r>
            <a:r>
              <a:rPr lang="en-US" sz="3400" dirty="0" err="1" smtClean="0"/>
              <a:t>beden</a:t>
            </a:r>
            <a:r>
              <a:rPr lang="en-US" sz="3400" dirty="0" smtClean="0"/>
              <a:t> </a:t>
            </a:r>
            <a:r>
              <a:rPr lang="en-US" sz="3400" dirty="0" err="1" smtClean="0"/>
              <a:t>ve</a:t>
            </a:r>
            <a:r>
              <a:rPr lang="en-US" sz="3400" dirty="0" smtClean="0"/>
              <a:t> </a:t>
            </a:r>
            <a:r>
              <a:rPr lang="en-US" sz="3400" dirty="0" err="1" smtClean="0"/>
              <a:t>kimlik</a:t>
            </a: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Kent </a:t>
            </a:r>
            <a:r>
              <a:rPr lang="en-US" sz="4800" b="1" dirty="0" err="1" smtClean="0">
                <a:latin typeface="+mn-lt"/>
              </a:rPr>
              <a:t>ve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Toplumsal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Cinsiyet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7067"/>
            <a:ext cx="10515600" cy="5164666"/>
          </a:xfrm>
        </p:spPr>
        <p:txBody>
          <a:bodyPr>
            <a:no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3600" dirty="0" err="1" smtClean="0"/>
              <a:t>Kentsel</a:t>
            </a:r>
            <a:r>
              <a:rPr lang="en-US" sz="3600" dirty="0" smtClean="0"/>
              <a:t> </a:t>
            </a:r>
            <a:r>
              <a:rPr lang="en-US" sz="3600" dirty="0" err="1" smtClean="0"/>
              <a:t>mekân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kadınların</a:t>
            </a:r>
            <a:r>
              <a:rPr lang="en-US" sz="3600" dirty="0" smtClean="0"/>
              <a:t> </a:t>
            </a:r>
            <a:r>
              <a:rPr lang="en-US" sz="3600" dirty="0" err="1" smtClean="0"/>
              <a:t>güvenliği</a:t>
            </a:r>
            <a:endParaRPr lang="en-US" sz="3600" dirty="0" smtClean="0"/>
          </a:p>
          <a:p>
            <a:pPr marL="228600" lvl="1">
              <a:spcBef>
                <a:spcPts val="1000"/>
              </a:spcBef>
            </a:pPr>
            <a:r>
              <a:rPr lang="en-US" sz="3600" dirty="0" err="1" smtClean="0"/>
              <a:t>Kadınların</a:t>
            </a:r>
            <a:r>
              <a:rPr lang="en-US" sz="3600" dirty="0" smtClean="0"/>
              <a:t> </a:t>
            </a:r>
            <a:r>
              <a:rPr lang="en-US" sz="3600" dirty="0" err="1" smtClean="0"/>
              <a:t>kentsel</a:t>
            </a:r>
            <a:r>
              <a:rPr lang="en-US" sz="3600" dirty="0" smtClean="0"/>
              <a:t> </a:t>
            </a:r>
            <a:r>
              <a:rPr lang="en-US" sz="3600" dirty="0" err="1" smtClean="0"/>
              <a:t>imkanlara</a:t>
            </a:r>
            <a:r>
              <a:rPr lang="en-US" sz="3600" dirty="0" smtClean="0"/>
              <a:t> </a:t>
            </a:r>
            <a:r>
              <a:rPr lang="en-US" sz="3600" dirty="0" err="1" smtClean="0"/>
              <a:t>erişiminde</a:t>
            </a:r>
            <a:r>
              <a:rPr lang="en-US" sz="3600" dirty="0" smtClean="0"/>
              <a:t> </a:t>
            </a:r>
            <a:r>
              <a:rPr lang="en-US" sz="3600" dirty="0" err="1" smtClean="0"/>
              <a:t>adaletsizlikler</a:t>
            </a:r>
            <a:endParaRPr lang="en-US" sz="3600" dirty="0" smtClean="0"/>
          </a:p>
          <a:p>
            <a:pPr marL="228600" lvl="1">
              <a:spcBef>
                <a:spcPts val="1000"/>
              </a:spcBef>
            </a:pPr>
            <a:r>
              <a:rPr lang="en-US" sz="3600" dirty="0" err="1" smtClean="0"/>
              <a:t>İstihdam</a:t>
            </a:r>
            <a:r>
              <a:rPr lang="en-US" sz="3600" dirty="0" smtClean="0"/>
              <a:t>, </a:t>
            </a:r>
            <a:r>
              <a:rPr lang="en-US" sz="3600" dirty="0" err="1" smtClean="0"/>
              <a:t>çocuk</a:t>
            </a:r>
            <a:r>
              <a:rPr lang="en-US" sz="3600" dirty="0" smtClean="0"/>
              <a:t> </a:t>
            </a:r>
            <a:r>
              <a:rPr lang="en-US" sz="3600" dirty="0" err="1" smtClean="0"/>
              <a:t>bakımı</a:t>
            </a:r>
            <a:r>
              <a:rPr lang="en-US" sz="3600" dirty="0" smtClean="0"/>
              <a:t>, </a:t>
            </a:r>
            <a:r>
              <a:rPr lang="en-US" sz="3600" dirty="0" err="1" smtClean="0"/>
              <a:t>barınma</a:t>
            </a:r>
            <a:r>
              <a:rPr lang="en-US" sz="3600" dirty="0" smtClean="0"/>
              <a:t>, </a:t>
            </a:r>
            <a:r>
              <a:rPr lang="en-US" sz="3600" dirty="0" err="1" smtClean="0"/>
              <a:t>ulaşım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politikaları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toplumsal</a:t>
            </a:r>
            <a:r>
              <a:rPr lang="en-US" sz="3600" dirty="0" smtClean="0"/>
              <a:t> </a:t>
            </a:r>
            <a:r>
              <a:rPr lang="en-US" sz="3600" dirty="0" err="1" smtClean="0"/>
              <a:t>cinsiyet</a:t>
            </a:r>
            <a:endParaRPr lang="en-US" sz="3600" dirty="0" smtClean="0"/>
          </a:p>
          <a:p>
            <a:pPr marL="228600" lvl="1">
              <a:spcBef>
                <a:spcPts val="1000"/>
              </a:spcBef>
            </a:pPr>
            <a:r>
              <a:rPr lang="en-US" sz="3600" dirty="0" smtClean="0"/>
              <a:t>Kent </a:t>
            </a:r>
            <a:r>
              <a:rPr lang="en-US" sz="3600" dirty="0" err="1" smtClean="0"/>
              <a:t>siyaseti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</a:t>
            </a:r>
            <a:r>
              <a:rPr lang="en-US" sz="3600" dirty="0" err="1" smtClean="0"/>
              <a:t>temsil</a:t>
            </a:r>
            <a:endParaRPr lang="en-US" sz="3600" dirty="0" smtClean="0"/>
          </a:p>
          <a:p>
            <a:pPr marL="228600" lvl="1">
              <a:spcBef>
                <a:spcPts val="1000"/>
              </a:spcBef>
            </a:pPr>
            <a:r>
              <a:rPr lang="en-US" sz="3600" dirty="0" smtClean="0"/>
              <a:t>Kent </a:t>
            </a:r>
            <a:r>
              <a:rPr lang="en-US" sz="3600" dirty="0" err="1" smtClean="0"/>
              <a:t>içi</a:t>
            </a:r>
            <a:r>
              <a:rPr lang="en-US" sz="3600" dirty="0" smtClean="0"/>
              <a:t> </a:t>
            </a:r>
            <a:r>
              <a:rPr lang="en-US" sz="3600" dirty="0" err="1" smtClean="0"/>
              <a:t>hareketlilikte</a:t>
            </a:r>
            <a:r>
              <a:rPr lang="en-US" sz="3600" dirty="0" smtClean="0"/>
              <a:t> </a:t>
            </a:r>
            <a:r>
              <a:rPr lang="en-US" sz="3600" dirty="0" err="1" smtClean="0"/>
              <a:t>toplumsal</a:t>
            </a:r>
            <a:r>
              <a:rPr lang="en-US" sz="3600" dirty="0" smtClean="0"/>
              <a:t> </a:t>
            </a:r>
            <a:r>
              <a:rPr lang="en-US" sz="3600" dirty="0" err="1" smtClean="0"/>
              <a:t>cinsiyete</a:t>
            </a:r>
            <a:r>
              <a:rPr lang="en-US" sz="3600" dirty="0" smtClean="0"/>
              <a:t> </a:t>
            </a:r>
            <a:r>
              <a:rPr lang="en-US" sz="3600" dirty="0" err="1" smtClean="0"/>
              <a:t>dayalı</a:t>
            </a:r>
            <a:r>
              <a:rPr lang="en-US" sz="3600" dirty="0" smtClean="0"/>
              <a:t> </a:t>
            </a:r>
            <a:r>
              <a:rPr lang="en-US" sz="3600" dirty="0" err="1" smtClean="0"/>
              <a:t>farklar</a:t>
            </a:r>
            <a:endParaRPr lang="en-US" sz="3600" dirty="0" smtClean="0"/>
          </a:p>
          <a:p>
            <a:pPr marL="228600" lvl="1">
              <a:spcBef>
                <a:spcPts val="1000"/>
              </a:spcBef>
            </a:pPr>
            <a:r>
              <a:rPr lang="en-US" sz="3600" dirty="0" err="1"/>
              <a:t>Farklı</a:t>
            </a:r>
            <a:r>
              <a:rPr lang="en-US" sz="3600" dirty="0"/>
              <a:t> </a:t>
            </a:r>
            <a:r>
              <a:rPr lang="en-US" sz="3600" dirty="0" err="1"/>
              <a:t>kentsel</a:t>
            </a:r>
            <a:r>
              <a:rPr lang="en-US" sz="3600" dirty="0"/>
              <a:t> </a:t>
            </a:r>
            <a:r>
              <a:rPr lang="en-US" sz="3600" dirty="0" err="1"/>
              <a:t>bölgelerin</a:t>
            </a:r>
            <a:r>
              <a:rPr lang="en-US" sz="3600" dirty="0"/>
              <a:t> </a:t>
            </a:r>
            <a:r>
              <a:rPr lang="en-US" sz="3600" dirty="0" err="1"/>
              <a:t>toplumsal</a:t>
            </a:r>
            <a:r>
              <a:rPr lang="en-US" sz="3600" dirty="0"/>
              <a:t> </a:t>
            </a:r>
            <a:r>
              <a:rPr lang="en-US" sz="3600" dirty="0" err="1"/>
              <a:t>cinsiyete</a:t>
            </a:r>
            <a:r>
              <a:rPr lang="en-US" sz="3600" dirty="0"/>
              <a:t> </a:t>
            </a:r>
            <a:r>
              <a:rPr lang="en-US" sz="3600" dirty="0" err="1"/>
              <a:t>göre</a:t>
            </a:r>
            <a:r>
              <a:rPr lang="en-US" sz="3600" dirty="0"/>
              <a:t> </a:t>
            </a:r>
            <a:r>
              <a:rPr lang="en-US" sz="3600" dirty="0" err="1"/>
              <a:t>ayrışması</a:t>
            </a:r>
            <a:r>
              <a:rPr lang="en-US" sz="3600" dirty="0"/>
              <a:t> </a:t>
            </a:r>
          </a:p>
          <a:p>
            <a:pPr marL="228600" lvl="1">
              <a:spcBef>
                <a:spcPts val="1000"/>
              </a:spcBef>
            </a:pPr>
            <a:endParaRPr lang="en-US" sz="4000" dirty="0" smtClean="0"/>
          </a:p>
          <a:p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320</Words>
  <Application>Microsoft Macintosh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Wingdings</vt:lpstr>
      <vt:lpstr>Arial</vt:lpstr>
      <vt:lpstr>Office Theme</vt:lpstr>
      <vt:lpstr>Cinsiyet ve Siyaset 11.Hafta</vt:lpstr>
      <vt:lpstr>Mekânsal Dönüş</vt:lpstr>
      <vt:lpstr>Feminist eleştiri</vt:lpstr>
      <vt:lpstr>PowerPoint Presentation</vt:lpstr>
      <vt:lpstr>PowerPoint Presentation</vt:lpstr>
      <vt:lpstr>Doreen Massey</vt:lpstr>
      <vt:lpstr>Konumlu bilgiler</vt:lpstr>
      <vt:lpstr>Post-yapısalcı, post-kolonyal ve queer düşünce </vt:lpstr>
      <vt:lpstr>Kent ve Toplumsal Cinsiyet</vt:lpstr>
      <vt:lpstr>Kent ve Toplumsal Cinsiyet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344</cp:revision>
  <dcterms:created xsi:type="dcterms:W3CDTF">2019-05-22T16:15:54Z</dcterms:created>
  <dcterms:modified xsi:type="dcterms:W3CDTF">2019-05-26T12:35:23Z</dcterms:modified>
</cp:coreProperties>
</file>