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81" r:id="rId6"/>
    <p:sldId id="262" r:id="rId7"/>
    <p:sldId id="285" r:id="rId8"/>
    <p:sldId id="263" r:id="rId9"/>
    <p:sldId id="260" r:id="rId10"/>
    <p:sldId id="283" r:id="rId11"/>
    <p:sldId id="261" r:id="rId12"/>
    <p:sldId id="284" r:id="rId13"/>
    <p:sldId id="272" r:id="rId14"/>
    <p:sldId id="273" r:id="rId15"/>
    <p:sldId id="268" r:id="rId16"/>
    <p:sldId id="274" r:id="rId17"/>
    <p:sldId id="279" r:id="rId18"/>
    <p:sldId id="269" r:id="rId19"/>
    <p:sldId id="270" r:id="rId20"/>
    <p:sldId id="271" r:id="rId21"/>
    <p:sldId id="276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3579B63-136B-4A78-A1E8-092038ABF899}" type="datetimeFigureOut">
              <a:rPr lang="tr-TR" smtClean="0"/>
              <a:t>4.10.2018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E41E79A-74A2-4438-BA39-DDF693B3BC78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851648" cy="2952328"/>
          </a:xfrm>
        </p:spPr>
        <p:txBody>
          <a:bodyPr>
            <a:normAutofit/>
          </a:bodyPr>
          <a:lstStyle/>
          <a:p>
            <a:r>
              <a:rPr lang="tr-TR" dirty="0" err="1" smtClean="0"/>
              <a:t>İmmünite</a:t>
            </a:r>
            <a:r>
              <a:rPr lang="tr-TR" dirty="0" smtClean="0"/>
              <a:t> </a:t>
            </a:r>
            <a:r>
              <a:rPr lang="tr-TR" dirty="0" err="1" smtClean="0"/>
              <a:t>enflamasyon</a:t>
            </a:r>
            <a:r>
              <a:rPr lang="tr-TR" dirty="0" smtClean="0"/>
              <a:t> ve mekanizmaları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7524328" cy="38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dirty="0"/>
              <a:t>Bunlar yabancı ve zararlı olan maddeleri ayrım yapmadan, engelleyerek ya da elimine ederek organizmayı korurlar. Doğal </a:t>
            </a:r>
            <a:r>
              <a:rPr lang="tr-TR" dirty="0" err="1"/>
              <a:t>immün</a:t>
            </a:r>
            <a:r>
              <a:rPr lang="tr-TR" dirty="0"/>
              <a:t> yanıt ilk 0-4 saat içinde gelişir ve uzun süreli bir bağışıklık sağlamazlar.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dirty="0"/>
              <a:t>Hafızaları yoktur ve yabancı ile tekrar karşılaştıklarında aynı şiddette karşılık verirler. Yabancı antijenleri </a:t>
            </a:r>
            <a:r>
              <a:rPr lang="tr-TR" dirty="0" err="1" smtClean="0"/>
              <a:t>edinsel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</a:t>
            </a:r>
            <a:r>
              <a:rPr lang="tr-TR" dirty="0"/>
              <a:t>sistem elemanlarına tanıtım ve uyarı görevini gerçekleştirirler.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25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Edinsel</a:t>
            </a:r>
            <a:r>
              <a:rPr lang="tr-TR" dirty="0" smtClean="0"/>
              <a:t> </a:t>
            </a:r>
            <a:r>
              <a:rPr lang="tr-TR" dirty="0" err="1" smtClean="0"/>
              <a:t>İmmünitenin</a:t>
            </a:r>
            <a:r>
              <a:rPr lang="tr-TR" dirty="0" smtClean="0"/>
              <a:t> Genel Özellikleri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836712"/>
            <a:ext cx="7920880" cy="626469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dirty="0" smtClean="0"/>
              <a:t>İki </a:t>
            </a:r>
            <a:r>
              <a:rPr lang="tr-TR" dirty="0"/>
              <a:t>belirgin özelliğe sahiptir;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1-antijene </a:t>
            </a:r>
            <a:r>
              <a:rPr lang="tr-TR" dirty="0"/>
              <a:t>spesifik oluşu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2-hafıza </a:t>
            </a:r>
            <a:r>
              <a:rPr lang="tr-TR" dirty="0"/>
              <a:t>oluşturmasıdır. Ayrıca uzun süreli bağışıklık </a:t>
            </a:r>
            <a:r>
              <a:rPr lang="tr-TR" dirty="0" smtClean="0"/>
              <a:t>sağlar(antikor </a:t>
            </a:r>
            <a:r>
              <a:rPr lang="tr-TR" dirty="0"/>
              <a:t>ve hafıza T hücreleri ile). </a:t>
            </a:r>
            <a:endParaRPr lang="tr-TR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tr-TR" dirty="0" smtClean="0"/>
              <a:t>Yabancı </a:t>
            </a:r>
            <a:r>
              <a:rPr lang="tr-TR" dirty="0"/>
              <a:t>bir ajan ile karşılaşmada uyarılarak spesifik yanıt veren, aynı ajanla </a:t>
            </a:r>
            <a:r>
              <a:rPr lang="tr-TR" dirty="0" smtClean="0"/>
              <a:t>tekrar karşılaşmada </a:t>
            </a:r>
            <a:r>
              <a:rPr lang="tr-TR" dirty="0"/>
              <a:t>hafızası olduğundan, tanıyıp daha kuvvetli yanıt veren bir sistemdir. </a:t>
            </a:r>
            <a:endParaRPr lang="tr-TR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tr-TR" dirty="0" err="1" smtClean="0"/>
              <a:t>Edinsel</a:t>
            </a:r>
            <a:r>
              <a:rPr lang="tr-TR" dirty="0" smtClean="0"/>
              <a:t> </a:t>
            </a:r>
            <a:r>
              <a:rPr lang="tr-TR" dirty="0" err="1" smtClean="0"/>
              <a:t>immünitenin</a:t>
            </a:r>
            <a:r>
              <a:rPr lang="tr-TR" dirty="0" smtClean="0"/>
              <a:t> başlıca elemanları T ve B lenfositleri, antikorlar ve </a:t>
            </a:r>
            <a:r>
              <a:rPr lang="tr-TR" dirty="0" err="1" smtClean="0"/>
              <a:t>sitokinlerdir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56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dirty="0"/>
              <a:t>Spesifik </a:t>
            </a:r>
            <a:r>
              <a:rPr lang="tr-TR" dirty="0" err="1"/>
              <a:t>immünite</a:t>
            </a:r>
            <a:r>
              <a:rPr lang="tr-TR" dirty="0"/>
              <a:t> aktif veya pasif gelişir. Organizmanın yabancı antijene karşı hücreleri ve </a:t>
            </a:r>
            <a:r>
              <a:rPr lang="tr-TR" dirty="0" err="1"/>
              <a:t>humoral</a:t>
            </a:r>
            <a:r>
              <a:rPr lang="tr-TR" dirty="0"/>
              <a:t> </a:t>
            </a:r>
            <a:r>
              <a:rPr lang="tr-TR" dirty="0" smtClean="0"/>
              <a:t>maddeleri ile </a:t>
            </a:r>
            <a:r>
              <a:rPr lang="tr-TR" dirty="0"/>
              <a:t>yanıtı aktif </a:t>
            </a:r>
            <a:r>
              <a:rPr lang="tr-TR" dirty="0" err="1"/>
              <a:t>immünitedir</a:t>
            </a:r>
            <a:r>
              <a:rPr lang="tr-TR" dirty="0"/>
              <a:t> (enfeksiyon geçirilmesi ile oluşan </a:t>
            </a:r>
            <a:r>
              <a:rPr lang="tr-TR" dirty="0" err="1"/>
              <a:t>immünite</a:t>
            </a:r>
            <a:r>
              <a:rPr lang="tr-TR" dirty="0"/>
              <a:t>, aşılar ile sağlanan </a:t>
            </a:r>
            <a:r>
              <a:rPr lang="tr-TR" dirty="0" err="1"/>
              <a:t>immünite</a:t>
            </a:r>
            <a:r>
              <a:rPr lang="tr-TR" dirty="0"/>
              <a:t> gibi</a:t>
            </a:r>
            <a:r>
              <a:rPr lang="tr-TR" dirty="0" smtClean="0"/>
              <a:t>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dirty="0" smtClean="0"/>
              <a:t>Spesifik olarak </a:t>
            </a:r>
            <a:r>
              <a:rPr lang="tr-TR" dirty="0" err="1"/>
              <a:t>immünize</a:t>
            </a:r>
            <a:r>
              <a:rPr lang="tr-TR" dirty="0"/>
              <a:t> olmuş bireyden serum veya </a:t>
            </a:r>
            <a:r>
              <a:rPr lang="tr-TR" dirty="0" err="1"/>
              <a:t>hücrelerin,immün</a:t>
            </a:r>
            <a:r>
              <a:rPr lang="tr-TR" dirty="0"/>
              <a:t> olmayan bireye nakli ile pasif </a:t>
            </a:r>
            <a:r>
              <a:rPr lang="tr-TR" dirty="0" err="1"/>
              <a:t>immünite</a:t>
            </a:r>
            <a:r>
              <a:rPr lang="tr-TR" dirty="0"/>
              <a:t> </a:t>
            </a:r>
            <a:r>
              <a:rPr lang="tr-TR" dirty="0" smtClean="0"/>
              <a:t>sağlanmış olur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03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t="27154" r="19531" b="24889"/>
          <a:stretch/>
        </p:blipFill>
        <p:spPr>
          <a:xfrm>
            <a:off x="1187624" y="620688"/>
            <a:ext cx="8152838" cy="5760640"/>
          </a:xfrm>
        </p:spPr>
      </p:pic>
    </p:spTree>
    <p:extLst>
      <p:ext uri="{BB962C8B-B14F-4D97-AF65-F5344CB8AC3E}">
        <p14:creationId xmlns:p14="http://schemas.microsoft.com/office/powerpoint/2010/main" val="13539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t="28375" r="21077" b="22752"/>
          <a:stretch/>
        </p:blipFill>
        <p:spPr>
          <a:xfrm>
            <a:off x="1211905" y="232994"/>
            <a:ext cx="7922517" cy="6597352"/>
          </a:xfrm>
        </p:spPr>
      </p:pic>
    </p:spTree>
    <p:extLst>
      <p:ext uri="{BB962C8B-B14F-4D97-AF65-F5344CB8AC3E}">
        <p14:creationId xmlns:p14="http://schemas.microsoft.com/office/powerpoint/2010/main" val="16782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82354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Akut ve kronik </a:t>
            </a:r>
            <a:r>
              <a:rPr lang="tr-TR" sz="4400" b="1" dirty="0" err="1">
                <a:solidFill>
                  <a:srgbClr val="FF0000"/>
                </a:solidFill>
              </a:rPr>
              <a:t>inflamasyon</a:t>
            </a:r>
            <a:r>
              <a:rPr lang="tr-TR" sz="4400" b="1" dirty="0">
                <a:solidFill>
                  <a:srgbClr val="FF0000"/>
                </a:solidFill>
              </a:rPr>
              <a:t> </a:t>
            </a:r>
            <a:br>
              <a:rPr lang="tr-TR" sz="4400" b="1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0" y="3645024"/>
            <a:ext cx="7242008" cy="2603376"/>
          </a:xfrm>
        </p:spPr>
        <p:txBody>
          <a:bodyPr>
            <a:normAutofit/>
          </a:bodyPr>
          <a:lstStyle/>
          <a:p>
            <a:endParaRPr lang="tr-T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t="19518" r="22451" b="16336"/>
          <a:stretch/>
        </p:blipFill>
        <p:spPr>
          <a:xfrm>
            <a:off x="1259632" y="260648"/>
            <a:ext cx="7560840" cy="6264696"/>
          </a:xfrm>
        </p:spPr>
      </p:pic>
    </p:spTree>
    <p:extLst>
      <p:ext uri="{BB962C8B-B14F-4D97-AF65-F5344CB8AC3E}">
        <p14:creationId xmlns:p14="http://schemas.microsoft.com/office/powerpoint/2010/main" val="12504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t="16158" r="14426" b="19391"/>
          <a:stretch/>
        </p:blipFill>
        <p:spPr>
          <a:xfrm>
            <a:off x="971600" y="332656"/>
            <a:ext cx="7992887" cy="5976663"/>
          </a:xfrm>
        </p:spPr>
      </p:pic>
    </p:spTree>
    <p:extLst>
      <p:ext uri="{BB962C8B-B14F-4D97-AF65-F5344CB8AC3E}">
        <p14:creationId xmlns:p14="http://schemas.microsoft.com/office/powerpoint/2010/main" val="11427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t="21046" r="21763" b="12977"/>
          <a:stretch/>
        </p:blipFill>
        <p:spPr>
          <a:xfrm>
            <a:off x="1331640" y="188640"/>
            <a:ext cx="7560840" cy="6408712"/>
          </a:xfrm>
        </p:spPr>
      </p:pic>
    </p:spTree>
    <p:extLst>
      <p:ext uri="{BB962C8B-B14F-4D97-AF65-F5344CB8AC3E}">
        <p14:creationId xmlns:p14="http://schemas.microsoft.com/office/powerpoint/2010/main" val="12751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t="18912" r="22623" b="13282"/>
          <a:stretch/>
        </p:blipFill>
        <p:spPr>
          <a:xfrm>
            <a:off x="1547664" y="332656"/>
            <a:ext cx="7272808" cy="6120680"/>
          </a:xfrm>
        </p:spPr>
      </p:pic>
    </p:spTree>
    <p:extLst>
      <p:ext uri="{BB962C8B-B14F-4D97-AF65-F5344CB8AC3E}">
        <p14:creationId xmlns:p14="http://schemas.microsoft.com/office/powerpoint/2010/main" val="25740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sz="3400" b="1" dirty="0" err="1" smtClean="0">
                <a:solidFill>
                  <a:srgbClr val="FF0000"/>
                </a:solidFill>
              </a:rPr>
              <a:t>immünite</a:t>
            </a:r>
            <a:r>
              <a:rPr lang="tr-TR" dirty="0" err="1" smtClean="0"/>
              <a:t>,yabancı</a:t>
            </a:r>
            <a:r>
              <a:rPr lang="tr-TR" dirty="0" smtClean="0"/>
              <a:t> </a:t>
            </a:r>
            <a:r>
              <a:rPr lang="tr-TR" dirty="0"/>
              <a:t>ve zararlı olan her türlü maddeye (mikroorganizma, protein ve </a:t>
            </a:r>
            <a:r>
              <a:rPr lang="tr-TR" dirty="0" err="1"/>
              <a:t>polisakkarid</a:t>
            </a:r>
            <a:r>
              <a:rPr lang="tr-TR" dirty="0"/>
              <a:t> gibi) karşı</a:t>
            </a:r>
          </a:p>
          <a:p>
            <a:pPr marL="82296" indent="0">
              <a:buNone/>
            </a:pPr>
            <a:r>
              <a:rPr lang="tr-TR" dirty="0" smtClean="0"/>
              <a:t>    organizmanın </a:t>
            </a:r>
            <a:r>
              <a:rPr lang="tr-TR" dirty="0"/>
              <a:t>verdiği reaksiyonu tanımlayan bir kavramdır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b="1" dirty="0" err="1" smtClean="0">
                <a:solidFill>
                  <a:srgbClr val="FF0000"/>
                </a:solidFill>
              </a:rPr>
              <a:t>İmmün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yanıt;</a:t>
            </a:r>
            <a:r>
              <a:rPr lang="tr-TR" dirty="0" err="1" smtClean="0"/>
              <a:t>yabancı</a:t>
            </a:r>
            <a:r>
              <a:rPr lang="tr-TR" dirty="0" smtClean="0"/>
              <a:t> </a:t>
            </a:r>
            <a:r>
              <a:rPr lang="tr-TR" dirty="0"/>
              <a:t>madde ile karşılaşmada </a:t>
            </a:r>
            <a:r>
              <a:rPr lang="tr-TR" dirty="0" err="1"/>
              <a:t>immün</a:t>
            </a:r>
            <a:r>
              <a:rPr lang="tr-TR" dirty="0"/>
              <a:t> sistem hücre ve moleküllerinin karşılıklı ve </a:t>
            </a:r>
            <a:r>
              <a:rPr lang="tr-TR" dirty="0" smtClean="0"/>
              <a:t>düzenli etkileşimleriyle </a:t>
            </a:r>
            <a:r>
              <a:rPr lang="tr-TR" dirty="0"/>
              <a:t>ortaya çıkan savunmadır. </a:t>
            </a:r>
            <a:r>
              <a:rPr lang="tr-TR" dirty="0" err="1"/>
              <a:t>İmmün</a:t>
            </a:r>
            <a:r>
              <a:rPr lang="tr-TR" dirty="0"/>
              <a:t> yanıtı başlatan yabancı maddeler antijen veya </a:t>
            </a:r>
            <a:r>
              <a:rPr lang="tr-TR" dirty="0" err="1"/>
              <a:t>immünojen</a:t>
            </a:r>
            <a:r>
              <a:rPr lang="tr-TR" dirty="0"/>
              <a:t> olabilir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     </a:t>
            </a:r>
            <a:r>
              <a:rPr lang="tr-TR" dirty="0" err="1" smtClean="0"/>
              <a:t>İmmunojen</a:t>
            </a:r>
            <a:r>
              <a:rPr lang="tr-TR" dirty="0" smtClean="0"/>
              <a:t> </a:t>
            </a:r>
            <a:r>
              <a:rPr lang="tr-TR" dirty="0"/>
              <a:t>terimi, sadece </a:t>
            </a:r>
            <a:r>
              <a:rPr lang="tr-TR" dirty="0" err="1"/>
              <a:t>immün</a:t>
            </a:r>
            <a:r>
              <a:rPr lang="tr-TR" dirty="0"/>
              <a:t> yanıt oluşturma yeteneğindeki herhangi bir madde için kullanılır.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Antijen </a:t>
            </a:r>
            <a:r>
              <a:rPr lang="tr-TR" dirty="0" smtClean="0"/>
              <a:t>ise daha </a:t>
            </a:r>
            <a:r>
              <a:rPr lang="tr-TR" dirty="0"/>
              <a:t>ziyade bir molekülün, spesifik </a:t>
            </a:r>
            <a:r>
              <a:rPr lang="tr-TR" dirty="0" err="1"/>
              <a:t>immünitenin</a:t>
            </a:r>
            <a:r>
              <a:rPr lang="tr-TR" dirty="0"/>
              <a:t> ürünleri ile reaksiyona girebilme yeteneğini tanımlar, her </a:t>
            </a:r>
            <a:r>
              <a:rPr lang="tr-TR" dirty="0" smtClean="0"/>
              <a:t>zaman spesifik </a:t>
            </a:r>
            <a:r>
              <a:rPr lang="tr-TR" dirty="0" err="1"/>
              <a:t>immüniteyi</a:t>
            </a:r>
            <a:r>
              <a:rPr lang="tr-TR" dirty="0"/>
              <a:t> oluşturması beklenmez.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64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t="21351" r="31037" b="8089"/>
          <a:stretch/>
        </p:blipFill>
        <p:spPr>
          <a:xfrm>
            <a:off x="1043608" y="216024"/>
            <a:ext cx="8014568" cy="6453336"/>
          </a:xfrm>
        </p:spPr>
      </p:pic>
    </p:spTree>
    <p:extLst>
      <p:ext uri="{BB962C8B-B14F-4D97-AF65-F5344CB8AC3E}">
        <p14:creationId xmlns:p14="http://schemas.microsoft.com/office/powerpoint/2010/main" val="7475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8" t="28987" r="21935" b="27943"/>
          <a:stretch/>
        </p:blipFill>
        <p:spPr>
          <a:xfrm>
            <a:off x="1187624" y="476672"/>
            <a:ext cx="7956376" cy="5472607"/>
          </a:xfrm>
        </p:spPr>
      </p:pic>
    </p:spTree>
    <p:extLst>
      <p:ext uri="{BB962C8B-B14F-4D97-AF65-F5344CB8AC3E}">
        <p14:creationId xmlns:p14="http://schemas.microsoft.com/office/powerpoint/2010/main" val="7101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t="19213" r="22794" b="15420"/>
          <a:stretch/>
        </p:blipFill>
        <p:spPr>
          <a:xfrm>
            <a:off x="1115616" y="404664"/>
            <a:ext cx="6984776" cy="6149084"/>
          </a:xfrm>
        </p:spPr>
      </p:pic>
    </p:spTree>
    <p:extLst>
      <p:ext uri="{BB962C8B-B14F-4D97-AF65-F5344CB8AC3E}">
        <p14:creationId xmlns:p14="http://schemas.microsoft.com/office/powerpoint/2010/main" val="10747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4800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dirty="0" err="1"/>
              <a:t>İ</a:t>
            </a:r>
            <a:r>
              <a:rPr lang="tr-TR" dirty="0" err="1" smtClean="0"/>
              <a:t>mmün</a:t>
            </a:r>
            <a:r>
              <a:rPr lang="tr-TR" dirty="0" smtClean="0"/>
              <a:t> </a:t>
            </a:r>
            <a:r>
              <a:rPr lang="tr-TR" dirty="0"/>
              <a:t>yanıt normalde </a:t>
            </a:r>
            <a:r>
              <a:rPr lang="tr-TR" dirty="0" smtClean="0"/>
              <a:t>bireyi enfeksiyonlardan </a:t>
            </a:r>
            <a:r>
              <a:rPr lang="tr-TR" dirty="0"/>
              <a:t>ve yabancı olan maddelerden korur. </a:t>
            </a:r>
            <a:r>
              <a:rPr lang="tr-TR" dirty="0" err="1"/>
              <a:t>İmmün</a:t>
            </a:r>
            <a:r>
              <a:rPr lang="tr-TR" dirty="0"/>
              <a:t> sistem </a:t>
            </a:r>
            <a:r>
              <a:rPr lang="tr-TR" dirty="0" smtClean="0"/>
              <a:t>vücudun hemen </a:t>
            </a:r>
            <a:r>
              <a:rPr lang="tr-TR" dirty="0"/>
              <a:t>her yerinde karşılaştığı sayısız yabancı antijene karşı savunma yapmak zorundadır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Bu </a:t>
            </a:r>
            <a:r>
              <a:rPr lang="tr-TR" dirty="0"/>
              <a:t>nedenle </a:t>
            </a:r>
            <a:r>
              <a:rPr lang="tr-TR" dirty="0" err="1" smtClean="0"/>
              <a:t>immün</a:t>
            </a:r>
            <a:r>
              <a:rPr lang="tr-TR" dirty="0" smtClean="0"/>
              <a:t> sistem </a:t>
            </a:r>
            <a:r>
              <a:rPr lang="tr-TR" dirty="0"/>
              <a:t>hücrelerinin kan, lenf ve dokular arasında dolaşabilme ve gerekli bölgelerde yerleşebilme özellikleri</a:t>
            </a:r>
          </a:p>
          <a:p>
            <a:pPr marL="0" indent="0">
              <a:buNone/>
            </a:pPr>
            <a:r>
              <a:rPr lang="tr-TR" dirty="0"/>
              <a:t>savunmada dinamik bir ağ oluşturur.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10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dirty="0" smtClean="0"/>
              <a:t>Antijenin vücuda giriş </a:t>
            </a:r>
            <a:r>
              <a:rPr lang="tr-TR" dirty="0" err="1" smtClean="0"/>
              <a:t>yeri,oluşacak</a:t>
            </a:r>
            <a:r>
              <a:rPr lang="tr-TR" dirty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</a:t>
            </a:r>
            <a:r>
              <a:rPr lang="tr-TR" dirty="0" smtClean="0"/>
              <a:t>yanıtı etkiler. </a:t>
            </a:r>
            <a:endParaRPr lang="tr-TR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tr-TR" dirty="0" smtClean="0"/>
              <a:t>Deri </a:t>
            </a:r>
            <a:r>
              <a:rPr lang="tr-TR" dirty="0" smtClean="0"/>
              <a:t>yoluyla </a:t>
            </a:r>
            <a:r>
              <a:rPr lang="tr-TR" dirty="0" smtClean="0"/>
              <a:t>alınan antijenler</a:t>
            </a:r>
            <a:r>
              <a:rPr lang="tr-TR" dirty="0" smtClean="0"/>
              <a:t>, bu dokudaki </a:t>
            </a:r>
            <a:r>
              <a:rPr lang="tr-TR" dirty="0" err="1" smtClean="0"/>
              <a:t>makrofajlar</a:t>
            </a:r>
            <a:r>
              <a:rPr lang="tr-TR" dirty="0" smtClean="0"/>
              <a:t> (</a:t>
            </a:r>
            <a:r>
              <a:rPr lang="tr-TR" dirty="0" err="1" smtClean="0"/>
              <a:t>Langerhans</a:t>
            </a:r>
            <a:r>
              <a:rPr lang="tr-TR" dirty="0" smtClean="0"/>
              <a:t>) </a:t>
            </a:r>
            <a:r>
              <a:rPr lang="tr-TR" dirty="0" smtClean="0"/>
              <a:t>ile tanınır ve lenfatik yoldan bölgesel lenf düğümlerine taşınır ve </a:t>
            </a:r>
            <a:r>
              <a:rPr lang="tr-TR" dirty="0" err="1" smtClean="0"/>
              <a:t>immün</a:t>
            </a:r>
            <a:r>
              <a:rPr lang="tr-TR" dirty="0" smtClean="0"/>
              <a:t> yanıt hem antijenin giriş yerinde </a:t>
            </a:r>
            <a:r>
              <a:rPr lang="tr-TR" dirty="0" err="1" smtClean="0"/>
              <a:t>hemde</a:t>
            </a:r>
            <a:r>
              <a:rPr lang="tr-TR" dirty="0" smtClean="0"/>
              <a:t> ilişkili lenf bezinde başlar.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9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5077544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tr-TR" dirty="0"/>
              <a:t>Kan dolaşımı ile giren antijenler </a:t>
            </a:r>
            <a:r>
              <a:rPr lang="tr-TR" dirty="0" smtClean="0"/>
              <a:t>dalaktaki </a:t>
            </a:r>
            <a:r>
              <a:rPr lang="tr-TR" dirty="0" err="1" smtClean="0"/>
              <a:t>makrofajlarca</a:t>
            </a:r>
            <a:r>
              <a:rPr lang="tr-TR" dirty="0" smtClean="0"/>
              <a:t> </a:t>
            </a:r>
            <a:r>
              <a:rPr lang="tr-TR" dirty="0"/>
              <a:t>tanınır.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dirty="0"/>
              <a:t>Solunum yolu, </a:t>
            </a:r>
            <a:r>
              <a:rPr lang="tr-TR" dirty="0" err="1"/>
              <a:t>gastrointestinal</a:t>
            </a:r>
            <a:r>
              <a:rPr lang="tr-TR" dirty="0"/>
              <a:t> kanal mukozasından girenler ise bölgedeki mukoza ilişkili </a:t>
            </a:r>
            <a:r>
              <a:rPr lang="tr-TR" dirty="0" err="1"/>
              <a:t>lenfoid</a:t>
            </a:r>
            <a:r>
              <a:rPr lang="tr-TR" dirty="0"/>
              <a:t> doku ile temas eder ve burada gerekli </a:t>
            </a:r>
            <a:r>
              <a:rPr lang="tr-TR" dirty="0" err="1"/>
              <a:t>immün</a:t>
            </a:r>
            <a:r>
              <a:rPr lang="tr-TR" dirty="0"/>
              <a:t> yanıt gelişir. </a:t>
            </a:r>
            <a:r>
              <a:rPr lang="tr-TR" dirty="0" err="1"/>
              <a:t>İmmün</a:t>
            </a:r>
            <a:r>
              <a:rPr lang="tr-TR" dirty="0"/>
              <a:t> yanıt nerede başlamış olursa olsun kan ve lenf yolu ile diğer bölgelere ulaşır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59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İmmün</a:t>
            </a:r>
            <a:r>
              <a:rPr lang="tr-TR" dirty="0" smtClean="0"/>
              <a:t> Sistemin Organları ve Hücreleri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/>
              <a:t>İmmün</a:t>
            </a:r>
            <a:r>
              <a:rPr lang="tr-TR" dirty="0" smtClean="0"/>
              <a:t> </a:t>
            </a:r>
            <a:r>
              <a:rPr lang="tr-TR" dirty="0"/>
              <a:t>sistemin organ ve dokuları başlıca iki grupta toplanır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1- </a:t>
            </a:r>
            <a:r>
              <a:rPr lang="tr-TR" dirty="0">
                <a:solidFill>
                  <a:srgbClr val="FF0000"/>
                </a:solidFill>
              </a:rPr>
              <a:t>Santral </a:t>
            </a:r>
            <a:r>
              <a:rPr lang="tr-TR" dirty="0" err="1">
                <a:solidFill>
                  <a:srgbClr val="FF0000"/>
                </a:solidFill>
              </a:rPr>
              <a:t>lenfoid</a:t>
            </a:r>
            <a:r>
              <a:rPr lang="tr-TR" dirty="0">
                <a:solidFill>
                  <a:srgbClr val="FF0000"/>
                </a:solidFill>
              </a:rPr>
              <a:t> organlar: </a:t>
            </a:r>
            <a:r>
              <a:rPr lang="tr-TR" dirty="0"/>
              <a:t>kemik iliği ve </a:t>
            </a:r>
            <a:r>
              <a:rPr lang="tr-TR" dirty="0" err="1" smtClean="0"/>
              <a:t>timus,lenfositlerin</a:t>
            </a:r>
            <a:r>
              <a:rPr lang="tr-TR" dirty="0"/>
              <a:t> </a:t>
            </a:r>
            <a:r>
              <a:rPr lang="tr-TR" dirty="0" smtClean="0"/>
              <a:t>tüm </a:t>
            </a:r>
            <a:r>
              <a:rPr lang="tr-TR" dirty="0"/>
              <a:t>özelliklerini kazanarak olgunlaştığı organlardır.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2- </a:t>
            </a:r>
            <a:r>
              <a:rPr lang="tr-TR" dirty="0" err="1">
                <a:solidFill>
                  <a:srgbClr val="FF0000"/>
                </a:solidFill>
              </a:rPr>
              <a:t>Periferik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lenfoid</a:t>
            </a:r>
            <a:r>
              <a:rPr lang="tr-TR" dirty="0">
                <a:solidFill>
                  <a:srgbClr val="FF0000"/>
                </a:solidFill>
              </a:rPr>
              <a:t> organlar</a:t>
            </a:r>
            <a:r>
              <a:rPr lang="tr-TR" dirty="0"/>
              <a:t>: dalak, lenf bezi, </a:t>
            </a:r>
            <a:r>
              <a:rPr lang="tr-TR" dirty="0" err="1"/>
              <a:t>mukozal</a:t>
            </a:r>
            <a:r>
              <a:rPr lang="tr-TR" dirty="0"/>
              <a:t> </a:t>
            </a:r>
            <a:r>
              <a:rPr lang="tr-TR" dirty="0" err="1" smtClean="0"/>
              <a:t>lenfoid</a:t>
            </a:r>
            <a:r>
              <a:rPr lang="tr-TR" dirty="0"/>
              <a:t> </a:t>
            </a:r>
            <a:r>
              <a:rPr lang="tr-TR" dirty="0" smtClean="0"/>
              <a:t>doku, </a:t>
            </a:r>
            <a:r>
              <a:rPr lang="tr-TR" dirty="0" err="1" smtClean="0"/>
              <a:t>edinsel</a:t>
            </a:r>
            <a:r>
              <a:rPr lang="tr-TR" dirty="0" smtClean="0"/>
              <a:t> </a:t>
            </a:r>
            <a:r>
              <a:rPr lang="tr-TR" dirty="0" err="1"/>
              <a:t>immün</a:t>
            </a:r>
            <a:r>
              <a:rPr lang="tr-TR" dirty="0"/>
              <a:t> yanıtın başladığı organlardır.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42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7599625" cy="6428928"/>
          </a:xfrm>
        </p:spPr>
      </p:pic>
    </p:spTree>
    <p:extLst>
      <p:ext uri="{BB962C8B-B14F-4D97-AF65-F5344CB8AC3E}">
        <p14:creationId xmlns:p14="http://schemas.microsoft.com/office/powerpoint/2010/main" val="35987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Antijen :</a:t>
            </a:r>
            <a:r>
              <a:rPr lang="tr-TR" dirty="0"/>
              <a:t>Organizmaya girdiklerinde </a:t>
            </a:r>
            <a:r>
              <a:rPr lang="tr-TR" dirty="0" err="1"/>
              <a:t>immün</a:t>
            </a:r>
            <a:r>
              <a:rPr lang="tr-TR" dirty="0"/>
              <a:t> yanıt oluşturan ve sonucunda ortaya çıkan antikor ve hücre yüzey </a:t>
            </a:r>
            <a:r>
              <a:rPr lang="tr-TR" dirty="0" smtClean="0"/>
              <a:t>molekülleri ile </a:t>
            </a:r>
            <a:r>
              <a:rPr lang="tr-TR" dirty="0"/>
              <a:t>birleşme özelliği gösteren, organizmanın yapısına yabancı olan </a:t>
            </a:r>
            <a:r>
              <a:rPr lang="tr-TR" dirty="0" smtClean="0"/>
              <a:t>maddelerdir.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</a:t>
            </a:r>
            <a:r>
              <a:rPr lang="tr-TR" b="1" dirty="0" err="1" smtClean="0">
                <a:solidFill>
                  <a:srgbClr val="FF0000"/>
                </a:solidFill>
              </a:rPr>
              <a:t>Antikor:</a:t>
            </a:r>
            <a:r>
              <a:rPr lang="tr-TR" dirty="0" err="1" smtClean="0"/>
              <a:t>Antijenlere</a:t>
            </a:r>
            <a:r>
              <a:rPr lang="tr-TR" dirty="0" smtClean="0"/>
              <a:t> </a:t>
            </a:r>
            <a:r>
              <a:rPr lang="tr-TR" dirty="0"/>
              <a:t>karşı plazma hücrelerinde üretilen ve antijenleri ile birleşme özelliğine sahip spesifik </a:t>
            </a:r>
            <a:r>
              <a:rPr lang="tr-TR" dirty="0" err="1" smtClean="0"/>
              <a:t>globulinlerdir</a:t>
            </a:r>
            <a:r>
              <a:rPr lang="tr-TR" dirty="0" smtClean="0"/>
              <a:t>. </a:t>
            </a:r>
            <a:r>
              <a:rPr lang="tr-TR" dirty="0" err="1" smtClean="0"/>
              <a:t>İmmünglobulin</a:t>
            </a:r>
            <a:r>
              <a:rPr lang="tr-TR" dirty="0" smtClean="0"/>
              <a:t> </a:t>
            </a:r>
            <a:r>
              <a:rPr lang="tr-TR" dirty="0"/>
              <a:t>adı ile de anılan bir antikor molekülü 2 ağır ve 2 hafif zincirden oluşur. </a:t>
            </a: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Doğal </a:t>
            </a:r>
            <a:r>
              <a:rPr lang="tr-TR" dirty="0" err="1" smtClean="0"/>
              <a:t>İmmünitenin</a:t>
            </a:r>
            <a:r>
              <a:rPr lang="tr-TR" dirty="0" smtClean="0"/>
              <a:t> Genel Özellikleri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052736"/>
            <a:ext cx="8172400" cy="568863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dirty="0" smtClean="0"/>
              <a:t>Spesifik </a:t>
            </a:r>
            <a:r>
              <a:rPr lang="tr-TR" dirty="0"/>
              <a:t>olmayan ilk savunmayı temsil eder ve özgül olmayan yanıt özelliği taşırlar. </a:t>
            </a:r>
            <a:endParaRPr lang="tr-TR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tr-TR" dirty="0" smtClean="0"/>
              <a:t>Deri </a:t>
            </a:r>
            <a:r>
              <a:rPr lang="tr-TR" dirty="0"/>
              <a:t>ve </a:t>
            </a:r>
            <a:r>
              <a:rPr lang="tr-TR" dirty="0" err="1"/>
              <a:t>müköz</a:t>
            </a:r>
            <a:r>
              <a:rPr lang="tr-TR" dirty="0"/>
              <a:t> </a:t>
            </a:r>
            <a:r>
              <a:rPr lang="tr-TR" dirty="0" err="1" smtClean="0"/>
              <a:t>membranların</a:t>
            </a:r>
            <a:r>
              <a:rPr lang="tr-TR" dirty="0" smtClean="0"/>
              <a:t> fiziksel </a:t>
            </a:r>
            <a:r>
              <a:rPr lang="tr-TR" dirty="0"/>
              <a:t>bariyerleri, kan ve dokularda bulunan </a:t>
            </a:r>
            <a:r>
              <a:rPr lang="tr-TR" dirty="0" err="1"/>
              <a:t>fagositik</a:t>
            </a:r>
            <a:r>
              <a:rPr lang="tr-TR" dirty="0"/>
              <a:t> hücreler (</a:t>
            </a:r>
            <a:r>
              <a:rPr lang="tr-TR" dirty="0" err="1"/>
              <a:t>makrofajlar</a:t>
            </a:r>
            <a:r>
              <a:rPr lang="tr-TR" dirty="0"/>
              <a:t>, </a:t>
            </a:r>
            <a:r>
              <a:rPr lang="tr-TR" dirty="0" err="1"/>
              <a:t>nötrofiller,eozinofiller</a:t>
            </a:r>
            <a:r>
              <a:rPr lang="tr-TR" dirty="0"/>
              <a:t>, doğal </a:t>
            </a:r>
            <a:r>
              <a:rPr lang="tr-TR" dirty="0" smtClean="0"/>
              <a:t>öldürücü hücreler </a:t>
            </a:r>
            <a:r>
              <a:rPr lang="tr-TR" dirty="0"/>
              <a:t>(</a:t>
            </a:r>
            <a:r>
              <a:rPr lang="tr-TR" dirty="0" err="1"/>
              <a:t>natural</a:t>
            </a:r>
            <a:r>
              <a:rPr lang="tr-TR" dirty="0"/>
              <a:t> killer hücre=NK), akut faz proteinleri, </a:t>
            </a:r>
            <a:r>
              <a:rPr lang="tr-TR" dirty="0" err="1"/>
              <a:t>sitokinler</a:t>
            </a:r>
            <a:r>
              <a:rPr lang="tr-TR" dirty="0"/>
              <a:t> ve </a:t>
            </a:r>
            <a:r>
              <a:rPr lang="tr-TR" dirty="0" err="1"/>
              <a:t>kompleman</a:t>
            </a:r>
            <a:r>
              <a:rPr lang="tr-TR" dirty="0"/>
              <a:t> sistemi doğal </a:t>
            </a:r>
            <a:r>
              <a:rPr lang="tr-TR" dirty="0" err="1"/>
              <a:t>immün</a:t>
            </a:r>
            <a:r>
              <a:rPr lang="tr-TR" dirty="0"/>
              <a:t> sistemin</a:t>
            </a:r>
          </a:p>
          <a:p>
            <a:pPr marL="0" indent="0">
              <a:buNone/>
            </a:pPr>
            <a:r>
              <a:rPr lang="tr-TR" dirty="0" smtClean="0"/>
              <a:t>    başlıca </a:t>
            </a:r>
            <a:r>
              <a:rPr lang="tr-TR" dirty="0"/>
              <a:t>elemanlarıdır.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0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1014</TotalTime>
  <Words>574</Words>
  <Application>Microsoft Office PowerPoint</Application>
  <PresentationFormat>Ekran Gösterisi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Gündönümü</vt:lpstr>
      <vt:lpstr>İmmünite enflamasyon ve mekanizmaları </vt:lpstr>
      <vt:lpstr>PowerPoint Sunusu</vt:lpstr>
      <vt:lpstr>PowerPoint Sunusu</vt:lpstr>
      <vt:lpstr>PowerPoint Sunusu</vt:lpstr>
      <vt:lpstr>PowerPoint Sunusu</vt:lpstr>
      <vt:lpstr>İmmün Sistemin Organları ve Hücreleri </vt:lpstr>
      <vt:lpstr>PowerPoint Sunusu</vt:lpstr>
      <vt:lpstr>PowerPoint Sunusu</vt:lpstr>
      <vt:lpstr>Doğal İmmünitenin Genel Özellikleri </vt:lpstr>
      <vt:lpstr>PowerPoint Sunusu</vt:lpstr>
      <vt:lpstr>Edinsel İmmünitenin Genel Özellikleri </vt:lpstr>
      <vt:lpstr>PowerPoint Sunusu</vt:lpstr>
      <vt:lpstr>PowerPoint Sunusu</vt:lpstr>
      <vt:lpstr>PowerPoint Sunusu</vt:lpstr>
      <vt:lpstr>Akut ve kronik inflamasyon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İmmünite enflamasyon ve mekanizmaları</dc:title>
  <dc:creator>user</dc:creator>
  <cp:lastModifiedBy>user</cp:lastModifiedBy>
  <cp:revision>14</cp:revision>
  <dcterms:created xsi:type="dcterms:W3CDTF">2018-10-03T06:22:41Z</dcterms:created>
  <dcterms:modified xsi:type="dcterms:W3CDTF">2018-10-03T23:42:56Z</dcterms:modified>
</cp:coreProperties>
</file>