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2" d="100"/>
          <a:sy n="72" d="100"/>
        </p:scale>
        <p:origin x="-1712" y="-464"/>
      </p:cViewPr>
      <p:guideLst>
        <p:guide orient="horz" pos="3691"/>
        <p:guide pos="41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50590-D612-0446-B6E1-F620E913DD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C02EA-3E64-BF4A-9382-DA0CBAFDE911}">
      <dgm:prSet phldrT="[Text]" custT="1"/>
      <dgm:spPr/>
      <dgm:t>
        <a:bodyPr/>
        <a:lstStyle/>
        <a:p>
          <a:r>
            <a:rPr lang="en-US" sz="2800" b="1" dirty="0" smtClean="0"/>
            <a:t>Orbital</a:t>
          </a:r>
          <a:endParaRPr lang="en-US" sz="2800" b="1" dirty="0"/>
        </a:p>
      </dgm:t>
    </dgm:pt>
    <dgm:pt modelId="{11973D8A-4BB6-164E-8464-3C61DFB8DDE8}" type="parTrans" cxnId="{579282DC-ADBF-9348-9EFC-B3A12A250602}">
      <dgm:prSet/>
      <dgm:spPr/>
      <dgm:t>
        <a:bodyPr/>
        <a:lstStyle/>
        <a:p>
          <a:endParaRPr lang="en-US"/>
        </a:p>
      </dgm:t>
    </dgm:pt>
    <dgm:pt modelId="{3BA4C6A3-B2E5-B642-BBBD-662FC66037BE}" type="sibTrans" cxnId="{579282DC-ADBF-9348-9EFC-B3A12A250602}">
      <dgm:prSet/>
      <dgm:spPr/>
      <dgm:t>
        <a:bodyPr/>
        <a:lstStyle/>
        <a:p>
          <a:endParaRPr lang="en-US"/>
        </a:p>
      </dgm:t>
    </dgm:pt>
    <dgm:pt modelId="{FD639282-19D3-4343-8C7C-87329A69C4DA}">
      <dgm:prSet phldrT="[Text]" custT="1"/>
      <dgm:spPr/>
      <dgm:t>
        <a:bodyPr/>
        <a:lstStyle/>
        <a:p>
          <a:r>
            <a:rPr lang="en-US" sz="2400" b="1" dirty="0" err="1" smtClean="0"/>
            <a:t>Preseptal</a:t>
          </a:r>
          <a:r>
            <a:rPr lang="en-US" sz="2400" b="1" dirty="0" smtClean="0"/>
            <a:t> </a:t>
          </a:r>
          <a:r>
            <a:rPr lang="en-US" sz="2400" b="1" dirty="0" err="1" smtClean="0">
              <a:solidFill>
                <a:schemeClr val="tx1"/>
              </a:solidFill>
            </a:rPr>
            <a:t>selülit</a:t>
          </a:r>
          <a:endParaRPr lang="en-US" sz="2400" b="1" dirty="0">
            <a:solidFill>
              <a:schemeClr val="tx1"/>
            </a:solidFill>
          </a:endParaRPr>
        </a:p>
      </dgm:t>
    </dgm:pt>
    <dgm:pt modelId="{F11CC53C-F1DC-0840-B312-455232B695B3}" type="parTrans" cxnId="{067571B3-9470-6044-A003-AF297304285E}">
      <dgm:prSet/>
      <dgm:spPr/>
      <dgm:t>
        <a:bodyPr/>
        <a:lstStyle/>
        <a:p>
          <a:endParaRPr lang="en-US"/>
        </a:p>
      </dgm:t>
    </dgm:pt>
    <dgm:pt modelId="{EEFF3B31-B154-614C-82B6-EBB002594E5B}" type="sibTrans" cxnId="{067571B3-9470-6044-A003-AF297304285E}">
      <dgm:prSet/>
      <dgm:spPr/>
      <dgm:t>
        <a:bodyPr/>
        <a:lstStyle/>
        <a:p>
          <a:endParaRPr lang="en-US"/>
        </a:p>
      </dgm:t>
    </dgm:pt>
    <dgm:pt modelId="{E699DC50-B81B-7944-B68F-382557B4D182}">
      <dgm:prSet phldrT="[Text]" custT="1"/>
      <dgm:spPr/>
      <dgm:t>
        <a:bodyPr/>
        <a:lstStyle/>
        <a:p>
          <a:r>
            <a:rPr lang="en-US" sz="2400" b="1" dirty="0" smtClean="0"/>
            <a:t>Orbital </a:t>
          </a:r>
          <a:r>
            <a:rPr lang="en-US" sz="2400" b="1" dirty="0" err="1" smtClean="0"/>
            <a:t>selülit</a:t>
          </a:r>
          <a:endParaRPr lang="en-US" sz="2400" b="1" dirty="0"/>
        </a:p>
      </dgm:t>
    </dgm:pt>
    <dgm:pt modelId="{F4E6A217-72FF-1C47-B25E-5DB4D5EA06C4}" type="parTrans" cxnId="{2767F8CB-F1C6-BD40-AC27-3781BF0B8933}">
      <dgm:prSet/>
      <dgm:spPr/>
      <dgm:t>
        <a:bodyPr/>
        <a:lstStyle/>
        <a:p>
          <a:endParaRPr lang="en-US"/>
        </a:p>
      </dgm:t>
    </dgm:pt>
    <dgm:pt modelId="{FDD32FC1-DC7D-F345-B303-5631683747C3}" type="sibTrans" cxnId="{2767F8CB-F1C6-BD40-AC27-3781BF0B8933}">
      <dgm:prSet/>
      <dgm:spPr/>
      <dgm:t>
        <a:bodyPr/>
        <a:lstStyle/>
        <a:p>
          <a:endParaRPr lang="en-US"/>
        </a:p>
      </dgm:t>
    </dgm:pt>
    <dgm:pt modelId="{5B4FA381-D2C2-DD48-B81A-4FD76EE3E5E5}">
      <dgm:prSet phldrT="[Text]" custT="1"/>
      <dgm:spPr/>
      <dgm:t>
        <a:bodyPr/>
        <a:lstStyle/>
        <a:p>
          <a:r>
            <a:rPr lang="en-US" sz="2800" b="1" dirty="0" err="1" smtClean="0"/>
            <a:t>İntrakraniyal</a:t>
          </a:r>
          <a:endParaRPr lang="en-US" sz="2800" b="1" dirty="0"/>
        </a:p>
      </dgm:t>
    </dgm:pt>
    <dgm:pt modelId="{AAE37CE8-36B6-2B47-B5A9-1D4C722F13C5}" type="parTrans" cxnId="{59F52B07-12B0-554E-94CD-B8D3CE278906}">
      <dgm:prSet/>
      <dgm:spPr/>
      <dgm:t>
        <a:bodyPr/>
        <a:lstStyle/>
        <a:p>
          <a:endParaRPr lang="en-US"/>
        </a:p>
      </dgm:t>
    </dgm:pt>
    <dgm:pt modelId="{18021304-F531-F64F-8ECB-4137D4233C59}" type="sibTrans" cxnId="{59F52B07-12B0-554E-94CD-B8D3CE278906}">
      <dgm:prSet/>
      <dgm:spPr/>
      <dgm:t>
        <a:bodyPr/>
        <a:lstStyle/>
        <a:p>
          <a:endParaRPr lang="en-US"/>
        </a:p>
      </dgm:t>
    </dgm:pt>
    <dgm:pt modelId="{102DAB2D-6642-2E49-B881-D23FC12769E4}">
      <dgm:prSet phldrT="[Text]" custT="1"/>
      <dgm:spPr/>
      <dgm:t>
        <a:bodyPr/>
        <a:lstStyle/>
        <a:p>
          <a:r>
            <a:rPr lang="en-US" sz="2400" b="1" dirty="0" err="1" smtClean="0"/>
            <a:t>Menenjit</a:t>
          </a:r>
          <a:endParaRPr lang="en-US" sz="2400" b="1" dirty="0"/>
        </a:p>
      </dgm:t>
    </dgm:pt>
    <dgm:pt modelId="{DEE29704-E7AC-D24D-AE15-68A1D34F0AE6}" type="parTrans" cxnId="{BB5AF088-EDE5-004F-B658-0829509FB536}">
      <dgm:prSet/>
      <dgm:spPr/>
      <dgm:t>
        <a:bodyPr/>
        <a:lstStyle/>
        <a:p>
          <a:endParaRPr lang="en-US"/>
        </a:p>
      </dgm:t>
    </dgm:pt>
    <dgm:pt modelId="{95CFD423-6C41-354E-9432-3FDE803DA1D9}" type="sibTrans" cxnId="{BB5AF088-EDE5-004F-B658-0829509FB536}">
      <dgm:prSet/>
      <dgm:spPr/>
      <dgm:t>
        <a:bodyPr/>
        <a:lstStyle/>
        <a:p>
          <a:endParaRPr lang="en-US"/>
        </a:p>
      </dgm:t>
    </dgm:pt>
    <dgm:pt modelId="{DDF21206-4BCA-C848-AC48-3C68D0175BAD}">
      <dgm:prSet phldrT="[Text]" custT="1"/>
      <dgm:spPr/>
      <dgm:t>
        <a:bodyPr/>
        <a:lstStyle/>
        <a:p>
          <a:r>
            <a:rPr lang="en-US" sz="2400" b="1" dirty="0" smtClean="0"/>
            <a:t>Epidural </a:t>
          </a:r>
          <a:r>
            <a:rPr lang="en-US" sz="2400" b="1" dirty="0" err="1" smtClean="0"/>
            <a:t>abse</a:t>
          </a:r>
          <a:endParaRPr lang="en-US" sz="2400" b="1" dirty="0"/>
        </a:p>
      </dgm:t>
    </dgm:pt>
    <dgm:pt modelId="{EE5C7BFD-ECB2-DF4A-B6D9-A1E72338848B}" type="parTrans" cxnId="{1199B977-72FB-8B43-89BE-8ACA8A2837F9}">
      <dgm:prSet/>
      <dgm:spPr/>
      <dgm:t>
        <a:bodyPr/>
        <a:lstStyle/>
        <a:p>
          <a:endParaRPr lang="en-US"/>
        </a:p>
      </dgm:t>
    </dgm:pt>
    <dgm:pt modelId="{BA5C618B-BAFF-0043-80EC-898588C6A481}" type="sibTrans" cxnId="{1199B977-72FB-8B43-89BE-8ACA8A2837F9}">
      <dgm:prSet/>
      <dgm:spPr/>
      <dgm:t>
        <a:bodyPr/>
        <a:lstStyle/>
        <a:p>
          <a:endParaRPr lang="en-US"/>
        </a:p>
      </dgm:t>
    </dgm:pt>
    <dgm:pt modelId="{B499278A-3C9F-F64A-8C1C-EDE48FDE63C1}">
      <dgm:prSet phldrT="[Text]" custT="1"/>
      <dgm:spPr/>
      <dgm:t>
        <a:bodyPr/>
        <a:lstStyle/>
        <a:p>
          <a:r>
            <a:rPr lang="en-US" sz="2400" b="1" dirty="0" smtClean="0"/>
            <a:t>Subdural </a:t>
          </a:r>
          <a:r>
            <a:rPr lang="en-US" sz="2400" b="1" dirty="0" err="1" smtClean="0"/>
            <a:t>ampiyem</a:t>
          </a:r>
          <a:endParaRPr lang="en-US" sz="2400" b="1" dirty="0"/>
        </a:p>
      </dgm:t>
    </dgm:pt>
    <dgm:pt modelId="{C687E7FD-FAC9-C64D-AAF7-DCE722D23D52}" type="parTrans" cxnId="{EA0F3602-DE76-F34E-BF06-EE3E2A905954}">
      <dgm:prSet/>
      <dgm:spPr/>
      <dgm:t>
        <a:bodyPr/>
        <a:lstStyle/>
        <a:p>
          <a:endParaRPr lang="en-US"/>
        </a:p>
      </dgm:t>
    </dgm:pt>
    <dgm:pt modelId="{713B8551-B649-2F4F-803F-9DE9D862D853}" type="sibTrans" cxnId="{EA0F3602-DE76-F34E-BF06-EE3E2A905954}">
      <dgm:prSet/>
      <dgm:spPr/>
      <dgm:t>
        <a:bodyPr/>
        <a:lstStyle/>
        <a:p>
          <a:endParaRPr lang="en-US"/>
        </a:p>
      </dgm:t>
    </dgm:pt>
    <dgm:pt modelId="{F9A15D7F-D18B-8F40-81AF-6C419400665D}">
      <dgm:prSet phldrT="[Text]" custT="1"/>
      <dgm:spPr/>
      <dgm:t>
        <a:bodyPr/>
        <a:lstStyle/>
        <a:p>
          <a:r>
            <a:rPr lang="en-US" sz="2400" b="1" dirty="0" err="1" smtClean="0"/>
            <a:t>Beyin</a:t>
          </a:r>
          <a:r>
            <a:rPr lang="en-US" sz="2400" b="1" dirty="0" smtClean="0"/>
            <a:t> </a:t>
          </a:r>
          <a:r>
            <a:rPr lang="en-US" sz="2400" b="1" dirty="0" err="1" smtClean="0"/>
            <a:t>absesi</a:t>
          </a:r>
          <a:endParaRPr lang="en-US" sz="2400" b="1" dirty="0"/>
        </a:p>
      </dgm:t>
    </dgm:pt>
    <dgm:pt modelId="{164A22D4-891A-7642-86A5-653AD82C485F}" type="parTrans" cxnId="{DC6D9819-CAC4-A948-AC22-F3D1D4D9D608}">
      <dgm:prSet/>
      <dgm:spPr/>
      <dgm:t>
        <a:bodyPr/>
        <a:lstStyle/>
        <a:p>
          <a:endParaRPr lang="en-US"/>
        </a:p>
      </dgm:t>
    </dgm:pt>
    <dgm:pt modelId="{B65058C6-8AA3-9A4D-8383-1955B8C55403}" type="sibTrans" cxnId="{DC6D9819-CAC4-A948-AC22-F3D1D4D9D608}">
      <dgm:prSet/>
      <dgm:spPr/>
      <dgm:t>
        <a:bodyPr/>
        <a:lstStyle/>
        <a:p>
          <a:endParaRPr lang="en-US"/>
        </a:p>
      </dgm:t>
    </dgm:pt>
    <dgm:pt modelId="{065C4BD7-82F3-1446-9A87-C82571FED5BE}">
      <dgm:prSet phldrT="[Text]" custT="1"/>
      <dgm:spPr/>
      <dgm:t>
        <a:bodyPr/>
        <a:lstStyle/>
        <a:p>
          <a:r>
            <a:rPr lang="en-US" sz="2400" b="1" dirty="0" err="1" smtClean="0"/>
            <a:t>Kavernöz</a:t>
          </a:r>
          <a:r>
            <a:rPr lang="en-US" sz="2400" b="1" dirty="0" smtClean="0"/>
            <a:t> </a:t>
          </a:r>
          <a:r>
            <a:rPr lang="en-US" sz="2400" b="1" dirty="0" err="1" smtClean="0"/>
            <a:t>sinüs</a:t>
          </a:r>
          <a:r>
            <a:rPr lang="en-US" sz="2400" b="1" dirty="0" smtClean="0"/>
            <a:t> </a:t>
          </a:r>
          <a:r>
            <a:rPr lang="en-US" sz="2400" b="1" dirty="0" err="1" smtClean="0"/>
            <a:t>trombozu</a:t>
          </a:r>
          <a:endParaRPr lang="en-US" sz="2400" b="1" dirty="0"/>
        </a:p>
      </dgm:t>
    </dgm:pt>
    <dgm:pt modelId="{058DE1FC-63B9-3A49-A2C1-8083699E63F1}" type="parTrans" cxnId="{71B8E3B3-34AF-CE4E-9E01-9BEBCAA85659}">
      <dgm:prSet/>
      <dgm:spPr/>
      <dgm:t>
        <a:bodyPr/>
        <a:lstStyle/>
        <a:p>
          <a:endParaRPr lang="en-US"/>
        </a:p>
      </dgm:t>
    </dgm:pt>
    <dgm:pt modelId="{D6B8DBA3-923B-8A45-AEEF-0AA149AFB4C9}" type="sibTrans" cxnId="{71B8E3B3-34AF-CE4E-9E01-9BEBCAA85659}">
      <dgm:prSet/>
      <dgm:spPr/>
      <dgm:t>
        <a:bodyPr/>
        <a:lstStyle/>
        <a:p>
          <a:endParaRPr lang="en-US"/>
        </a:p>
      </dgm:t>
    </dgm:pt>
    <dgm:pt modelId="{CB7A4033-AEE3-EF46-8F4D-563ECC488847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05D5A2EA-D9E8-254A-BDA2-3D04FF870913}" type="parTrans" cxnId="{75C79FC2-87CC-9D47-9A6E-CCF637D2E07C}">
      <dgm:prSet/>
      <dgm:spPr/>
      <dgm:t>
        <a:bodyPr/>
        <a:lstStyle/>
        <a:p>
          <a:endParaRPr lang="en-US"/>
        </a:p>
      </dgm:t>
    </dgm:pt>
    <dgm:pt modelId="{375563F8-8CDC-1248-BB54-7819A9D9EF13}" type="sibTrans" cxnId="{75C79FC2-87CC-9D47-9A6E-CCF637D2E07C}">
      <dgm:prSet/>
      <dgm:spPr/>
      <dgm:t>
        <a:bodyPr/>
        <a:lstStyle/>
        <a:p>
          <a:endParaRPr lang="en-US"/>
        </a:p>
      </dgm:t>
    </dgm:pt>
    <dgm:pt modelId="{D7CDEE7F-55C5-D849-AA22-DDC48D13DCBF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B9D5E40E-7DC7-3F42-965B-3353431E726F}" type="parTrans" cxnId="{C5D7E875-93B0-864E-B219-4675E36C89C1}">
      <dgm:prSet/>
      <dgm:spPr/>
      <dgm:t>
        <a:bodyPr/>
        <a:lstStyle/>
        <a:p>
          <a:endParaRPr lang="en-US"/>
        </a:p>
      </dgm:t>
    </dgm:pt>
    <dgm:pt modelId="{64F43053-41D7-3B4E-9870-A702ECB4ECE2}" type="sibTrans" cxnId="{C5D7E875-93B0-864E-B219-4675E36C89C1}">
      <dgm:prSet/>
      <dgm:spPr/>
      <dgm:t>
        <a:bodyPr/>
        <a:lstStyle/>
        <a:p>
          <a:endParaRPr lang="en-US"/>
        </a:p>
      </dgm:t>
    </dgm:pt>
    <dgm:pt modelId="{5BCB3AB4-FED3-ED46-8ECA-27CD116CA21C}" type="pres">
      <dgm:prSet presAssocID="{0CC50590-D612-0446-B6E1-F620E913D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29604C-17DF-9F40-8575-715B883A1199}" type="pres">
      <dgm:prSet presAssocID="{723C02EA-3E64-BF4A-9382-DA0CBAFDE911}" presName="composite" presStyleCnt="0"/>
      <dgm:spPr/>
    </dgm:pt>
    <dgm:pt modelId="{0AC06223-D872-484A-9F33-14E644FABA92}" type="pres">
      <dgm:prSet presAssocID="{723C02EA-3E64-BF4A-9382-DA0CBAFDE91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F2432-F4A0-2F45-AF63-8953DA9D9742}" type="pres">
      <dgm:prSet presAssocID="{723C02EA-3E64-BF4A-9382-DA0CBAFDE91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9BA0E-268C-C64D-95C2-0DBD460BDA7F}" type="pres">
      <dgm:prSet presAssocID="{3BA4C6A3-B2E5-B642-BBBD-662FC66037BE}" presName="space" presStyleCnt="0"/>
      <dgm:spPr/>
    </dgm:pt>
    <dgm:pt modelId="{2F63415D-A1F1-9B45-8419-6D45CB18D3A5}" type="pres">
      <dgm:prSet presAssocID="{5B4FA381-D2C2-DD48-B81A-4FD76EE3E5E5}" presName="composite" presStyleCnt="0"/>
      <dgm:spPr/>
    </dgm:pt>
    <dgm:pt modelId="{83AAFA1E-964E-2548-9B58-8E4CA7FFB96C}" type="pres">
      <dgm:prSet presAssocID="{5B4FA381-D2C2-DD48-B81A-4FD76EE3E5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20F35-2B32-914D-A5A5-5197FA26840F}" type="pres">
      <dgm:prSet presAssocID="{5B4FA381-D2C2-DD48-B81A-4FD76EE3E5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510B17-418A-1449-ACB3-4EABCF32D6E9}" type="presOf" srcId="{0CC50590-D612-0446-B6E1-F620E913DD9B}" destId="{5BCB3AB4-FED3-ED46-8ECA-27CD116CA21C}" srcOrd="0" destOrd="0" presId="urn:microsoft.com/office/officeart/2005/8/layout/hList1"/>
    <dgm:cxn modelId="{F4F6DF28-391B-634C-AC33-A98EAF402F22}" type="presOf" srcId="{CB7A4033-AEE3-EF46-8F4D-563ECC488847}" destId="{EA0F2432-F4A0-2F45-AF63-8953DA9D9742}" srcOrd="0" destOrd="0" presId="urn:microsoft.com/office/officeart/2005/8/layout/hList1"/>
    <dgm:cxn modelId="{804B66F5-E7C7-A446-911E-598C66107C6C}" type="presOf" srcId="{B499278A-3C9F-F64A-8C1C-EDE48FDE63C1}" destId="{B5B20F35-2B32-914D-A5A5-5197FA26840F}" srcOrd="0" destOrd="2" presId="urn:microsoft.com/office/officeart/2005/8/layout/hList1"/>
    <dgm:cxn modelId="{9CAFDA2C-25F7-7F45-B07D-4972DC61A7FD}" type="presOf" srcId="{5B4FA381-D2C2-DD48-B81A-4FD76EE3E5E5}" destId="{83AAFA1E-964E-2548-9B58-8E4CA7FFB96C}" srcOrd="0" destOrd="0" presId="urn:microsoft.com/office/officeart/2005/8/layout/hList1"/>
    <dgm:cxn modelId="{1199B977-72FB-8B43-89BE-8ACA8A2837F9}" srcId="{5B4FA381-D2C2-DD48-B81A-4FD76EE3E5E5}" destId="{DDF21206-4BCA-C848-AC48-3C68D0175BAD}" srcOrd="1" destOrd="0" parTransId="{EE5C7BFD-ECB2-DF4A-B6D9-A1E72338848B}" sibTransId="{BA5C618B-BAFF-0043-80EC-898588C6A481}"/>
    <dgm:cxn modelId="{FE11F50F-9225-264A-9174-B4C6F3F15AEB}" type="presOf" srcId="{DDF21206-4BCA-C848-AC48-3C68D0175BAD}" destId="{B5B20F35-2B32-914D-A5A5-5197FA26840F}" srcOrd="0" destOrd="1" presId="urn:microsoft.com/office/officeart/2005/8/layout/hList1"/>
    <dgm:cxn modelId="{C5D7E875-93B0-864E-B219-4675E36C89C1}" srcId="{723C02EA-3E64-BF4A-9382-DA0CBAFDE911}" destId="{D7CDEE7F-55C5-D849-AA22-DDC48D13DCBF}" srcOrd="1" destOrd="0" parTransId="{B9D5E40E-7DC7-3F42-965B-3353431E726F}" sibTransId="{64F43053-41D7-3B4E-9870-A702ECB4ECE2}"/>
    <dgm:cxn modelId="{EA0F3602-DE76-F34E-BF06-EE3E2A905954}" srcId="{5B4FA381-D2C2-DD48-B81A-4FD76EE3E5E5}" destId="{B499278A-3C9F-F64A-8C1C-EDE48FDE63C1}" srcOrd="2" destOrd="0" parTransId="{C687E7FD-FAC9-C64D-AAF7-DCE722D23D52}" sibTransId="{713B8551-B649-2F4F-803F-9DE9D862D853}"/>
    <dgm:cxn modelId="{59F52B07-12B0-554E-94CD-B8D3CE278906}" srcId="{0CC50590-D612-0446-B6E1-F620E913DD9B}" destId="{5B4FA381-D2C2-DD48-B81A-4FD76EE3E5E5}" srcOrd="1" destOrd="0" parTransId="{AAE37CE8-36B6-2B47-B5A9-1D4C722F13C5}" sibTransId="{18021304-F531-F64F-8ECB-4137D4233C59}"/>
    <dgm:cxn modelId="{C8387755-0E3E-134B-8B80-221686E97A09}" type="presOf" srcId="{102DAB2D-6642-2E49-B881-D23FC12769E4}" destId="{B5B20F35-2B32-914D-A5A5-5197FA26840F}" srcOrd="0" destOrd="0" presId="urn:microsoft.com/office/officeart/2005/8/layout/hList1"/>
    <dgm:cxn modelId="{579282DC-ADBF-9348-9EFC-B3A12A250602}" srcId="{0CC50590-D612-0446-B6E1-F620E913DD9B}" destId="{723C02EA-3E64-BF4A-9382-DA0CBAFDE911}" srcOrd="0" destOrd="0" parTransId="{11973D8A-4BB6-164E-8464-3C61DFB8DDE8}" sibTransId="{3BA4C6A3-B2E5-B642-BBBD-662FC66037BE}"/>
    <dgm:cxn modelId="{35D69DF6-8644-764A-A96C-625974CC5ECB}" type="presOf" srcId="{D7CDEE7F-55C5-D849-AA22-DDC48D13DCBF}" destId="{EA0F2432-F4A0-2F45-AF63-8953DA9D9742}" srcOrd="0" destOrd="1" presId="urn:microsoft.com/office/officeart/2005/8/layout/hList1"/>
    <dgm:cxn modelId="{2767F8CB-F1C6-BD40-AC27-3781BF0B8933}" srcId="{723C02EA-3E64-BF4A-9382-DA0CBAFDE911}" destId="{E699DC50-B81B-7944-B68F-382557B4D182}" srcOrd="3" destOrd="0" parTransId="{F4E6A217-72FF-1C47-B25E-5DB4D5EA06C4}" sibTransId="{FDD32FC1-DC7D-F345-B303-5631683747C3}"/>
    <dgm:cxn modelId="{2E97E6CC-87F9-224C-A3BD-9343FE14E999}" type="presOf" srcId="{F9A15D7F-D18B-8F40-81AF-6C419400665D}" destId="{B5B20F35-2B32-914D-A5A5-5197FA26840F}" srcOrd="0" destOrd="3" presId="urn:microsoft.com/office/officeart/2005/8/layout/hList1"/>
    <dgm:cxn modelId="{BB5AF088-EDE5-004F-B658-0829509FB536}" srcId="{5B4FA381-D2C2-DD48-B81A-4FD76EE3E5E5}" destId="{102DAB2D-6642-2E49-B881-D23FC12769E4}" srcOrd="0" destOrd="0" parTransId="{DEE29704-E7AC-D24D-AE15-68A1D34F0AE6}" sibTransId="{95CFD423-6C41-354E-9432-3FDE803DA1D9}"/>
    <dgm:cxn modelId="{053E2D27-F282-244B-A0E4-FCCA2C108596}" type="presOf" srcId="{065C4BD7-82F3-1446-9A87-C82571FED5BE}" destId="{B5B20F35-2B32-914D-A5A5-5197FA26840F}" srcOrd="0" destOrd="4" presId="urn:microsoft.com/office/officeart/2005/8/layout/hList1"/>
    <dgm:cxn modelId="{9E9BB9B6-BF27-3A44-BE3F-CADFD0242BDE}" type="presOf" srcId="{E699DC50-B81B-7944-B68F-382557B4D182}" destId="{EA0F2432-F4A0-2F45-AF63-8953DA9D9742}" srcOrd="0" destOrd="3" presId="urn:microsoft.com/office/officeart/2005/8/layout/hList1"/>
    <dgm:cxn modelId="{067571B3-9470-6044-A003-AF297304285E}" srcId="{723C02EA-3E64-BF4A-9382-DA0CBAFDE911}" destId="{FD639282-19D3-4343-8C7C-87329A69C4DA}" srcOrd="2" destOrd="0" parTransId="{F11CC53C-F1DC-0840-B312-455232B695B3}" sibTransId="{EEFF3B31-B154-614C-82B6-EBB002594E5B}"/>
    <dgm:cxn modelId="{85077D9B-D725-EF4C-8FA3-12C9312D50DB}" type="presOf" srcId="{FD639282-19D3-4343-8C7C-87329A69C4DA}" destId="{EA0F2432-F4A0-2F45-AF63-8953DA9D9742}" srcOrd="0" destOrd="2" presId="urn:microsoft.com/office/officeart/2005/8/layout/hList1"/>
    <dgm:cxn modelId="{71B8E3B3-34AF-CE4E-9E01-9BEBCAA85659}" srcId="{5B4FA381-D2C2-DD48-B81A-4FD76EE3E5E5}" destId="{065C4BD7-82F3-1446-9A87-C82571FED5BE}" srcOrd="4" destOrd="0" parTransId="{058DE1FC-63B9-3A49-A2C1-8083699E63F1}" sibTransId="{D6B8DBA3-923B-8A45-AEEF-0AA149AFB4C9}"/>
    <dgm:cxn modelId="{DC6D9819-CAC4-A948-AC22-F3D1D4D9D608}" srcId="{5B4FA381-D2C2-DD48-B81A-4FD76EE3E5E5}" destId="{F9A15D7F-D18B-8F40-81AF-6C419400665D}" srcOrd="3" destOrd="0" parTransId="{164A22D4-891A-7642-86A5-653AD82C485F}" sibTransId="{B65058C6-8AA3-9A4D-8383-1955B8C55403}"/>
    <dgm:cxn modelId="{56C009E8-1732-BA47-9833-4CD8FC41861E}" type="presOf" srcId="{723C02EA-3E64-BF4A-9382-DA0CBAFDE911}" destId="{0AC06223-D872-484A-9F33-14E644FABA92}" srcOrd="0" destOrd="0" presId="urn:microsoft.com/office/officeart/2005/8/layout/hList1"/>
    <dgm:cxn modelId="{75C79FC2-87CC-9D47-9A6E-CCF637D2E07C}" srcId="{723C02EA-3E64-BF4A-9382-DA0CBAFDE911}" destId="{CB7A4033-AEE3-EF46-8F4D-563ECC488847}" srcOrd="0" destOrd="0" parTransId="{05D5A2EA-D9E8-254A-BDA2-3D04FF870913}" sibTransId="{375563F8-8CDC-1248-BB54-7819A9D9EF13}"/>
    <dgm:cxn modelId="{8602CD42-BAF0-2240-85C5-74437830FA68}" type="presParOf" srcId="{5BCB3AB4-FED3-ED46-8ECA-27CD116CA21C}" destId="{3A29604C-17DF-9F40-8575-715B883A1199}" srcOrd="0" destOrd="0" presId="urn:microsoft.com/office/officeart/2005/8/layout/hList1"/>
    <dgm:cxn modelId="{491D5F60-1437-414A-8BC3-07FA3E36E64A}" type="presParOf" srcId="{3A29604C-17DF-9F40-8575-715B883A1199}" destId="{0AC06223-D872-484A-9F33-14E644FABA92}" srcOrd="0" destOrd="0" presId="urn:microsoft.com/office/officeart/2005/8/layout/hList1"/>
    <dgm:cxn modelId="{B3A2DBDC-3EEC-3F4D-82E2-CC2858B70827}" type="presParOf" srcId="{3A29604C-17DF-9F40-8575-715B883A1199}" destId="{EA0F2432-F4A0-2F45-AF63-8953DA9D9742}" srcOrd="1" destOrd="0" presId="urn:microsoft.com/office/officeart/2005/8/layout/hList1"/>
    <dgm:cxn modelId="{3C64A4DF-530D-0144-A8D8-D2ACE3A3ED23}" type="presParOf" srcId="{5BCB3AB4-FED3-ED46-8ECA-27CD116CA21C}" destId="{7759BA0E-268C-C64D-95C2-0DBD460BDA7F}" srcOrd="1" destOrd="0" presId="urn:microsoft.com/office/officeart/2005/8/layout/hList1"/>
    <dgm:cxn modelId="{C651BC63-D1ED-AF47-8744-E8B093EFD9D9}" type="presParOf" srcId="{5BCB3AB4-FED3-ED46-8ECA-27CD116CA21C}" destId="{2F63415D-A1F1-9B45-8419-6D45CB18D3A5}" srcOrd="2" destOrd="0" presId="urn:microsoft.com/office/officeart/2005/8/layout/hList1"/>
    <dgm:cxn modelId="{87E2B4FE-A180-8D48-9F50-8129BDD0532B}" type="presParOf" srcId="{2F63415D-A1F1-9B45-8419-6D45CB18D3A5}" destId="{83AAFA1E-964E-2548-9B58-8E4CA7FFB96C}" srcOrd="0" destOrd="0" presId="urn:microsoft.com/office/officeart/2005/8/layout/hList1"/>
    <dgm:cxn modelId="{3FCEB6B0-84DF-AA4A-B90C-83958D74B357}" type="presParOf" srcId="{2F63415D-A1F1-9B45-8419-6D45CB18D3A5}" destId="{B5B20F35-2B32-914D-A5A5-5197FA2684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6223-D872-484A-9F33-14E644FABA92}">
      <dsp:nvSpPr>
        <dsp:cNvPr id="0" name=""/>
        <dsp:cNvSpPr/>
      </dsp:nvSpPr>
      <dsp:spPr>
        <a:xfrm>
          <a:off x="29" y="34885"/>
          <a:ext cx="2848570" cy="1139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Orbital</a:t>
          </a:r>
          <a:endParaRPr lang="en-US" sz="2800" b="1" kern="1200" dirty="0"/>
        </a:p>
      </dsp:txBody>
      <dsp:txXfrm>
        <a:off x="29" y="34885"/>
        <a:ext cx="2848570" cy="1139428"/>
      </dsp:txXfrm>
    </dsp:sp>
    <dsp:sp modelId="{EA0F2432-F4A0-2F45-AF63-8953DA9D9742}">
      <dsp:nvSpPr>
        <dsp:cNvPr id="0" name=""/>
        <dsp:cNvSpPr/>
      </dsp:nvSpPr>
      <dsp:spPr>
        <a:xfrm>
          <a:off x="29" y="1174314"/>
          <a:ext cx="284857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Preseptal</a:t>
          </a:r>
          <a:r>
            <a:rPr lang="en-US" sz="2400" b="1" kern="1200" dirty="0" smtClean="0"/>
            <a:t> </a:t>
          </a:r>
          <a:r>
            <a:rPr lang="en-US" sz="2400" b="1" kern="1200" dirty="0" err="1" smtClean="0">
              <a:solidFill>
                <a:schemeClr val="tx1"/>
              </a:solidFill>
            </a:rPr>
            <a:t>selülit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Orbital </a:t>
          </a:r>
          <a:r>
            <a:rPr lang="en-US" sz="2400" b="1" kern="1200" dirty="0" err="1" smtClean="0"/>
            <a:t>selülit</a:t>
          </a:r>
          <a:endParaRPr lang="en-US" sz="2400" b="1" kern="1200" dirty="0"/>
        </a:p>
      </dsp:txBody>
      <dsp:txXfrm>
        <a:off x="29" y="1174314"/>
        <a:ext cx="2848570" cy="2854800"/>
      </dsp:txXfrm>
    </dsp:sp>
    <dsp:sp modelId="{83AAFA1E-964E-2548-9B58-8E4CA7FFB96C}">
      <dsp:nvSpPr>
        <dsp:cNvPr id="0" name=""/>
        <dsp:cNvSpPr/>
      </dsp:nvSpPr>
      <dsp:spPr>
        <a:xfrm>
          <a:off x="3247399" y="34885"/>
          <a:ext cx="2848570" cy="1139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İntrakraniyal</a:t>
          </a:r>
          <a:endParaRPr lang="en-US" sz="2800" b="1" kern="1200" dirty="0"/>
        </a:p>
      </dsp:txBody>
      <dsp:txXfrm>
        <a:off x="3247399" y="34885"/>
        <a:ext cx="2848570" cy="1139428"/>
      </dsp:txXfrm>
    </dsp:sp>
    <dsp:sp modelId="{B5B20F35-2B32-914D-A5A5-5197FA26840F}">
      <dsp:nvSpPr>
        <dsp:cNvPr id="0" name=""/>
        <dsp:cNvSpPr/>
      </dsp:nvSpPr>
      <dsp:spPr>
        <a:xfrm>
          <a:off x="3247399" y="1174314"/>
          <a:ext cx="284857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Menenjit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Epidural </a:t>
          </a:r>
          <a:r>
            <a:rPr lang="en-US" sz="2400" b="1" kern="1200" dirty="0" err="1" smtClean="0"/>
            <a:t>abse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Subdural </a:t>
          </a:r>
          <a:r>
            <a:rPr lang="en-US" sz="2400" b="1" kern="1200" dirty="0" err="1" smtClean="0"/>
            <a:t>ampiyem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Beyin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absesi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Kavernöz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sinüs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trombozu</a:t>
          </a:r>
          <a:endParaRPr lang="en-US" sz="2400" b="1" kern="1200" dirty="0"/>
        </a:p>
      </dsp:txBody>
      <dsp:txXfrm>
        <a:off x="3247399" y="1174314"/>
        <a:ext cx="284857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B0EF-E9E1-8447-B6E9-077AB04B6514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E6699-168A-4845-8141-1FB927563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26.08.18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95" y="3276038"/>
            <a:ext cx="8634148" cy="8119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AKUT SİNÜZİT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9367" y="4955472"/>
            <a:ext cx="7808976" cy="1126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Doç</a:t>
            </a:r>
            <a:r>
              <a:rPr lang="en-US" sz="2000" b="1" dirty="0" smtClean="0">
                <a:solidFill>
                  <a:srgbClr val="FF0000"/>
                </a:solidFill>
              </a:rPr>
              <a:t>. Dr. Halil Özdemir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Ankara </a:t>
            </a:r>
            <a:r>
              <a:rPr lang="en-US" sz="2000" b="1" dirty="0" err="1" smtClean="0">
                <a:solidFill>
                  <a:srgbClr val="FF0000"/>
                </a:solidFill>
              </a:rPr>
              <a:t>Üniversitesi</a:t>
            </a:r>
            <a:r>
              <a:rPr lang="en-US" sz="2000" b="1" dirty="0" smtClean="0">
                <a:solidFill>
                  <a:srgbClr val="FF0000"/>
                </a:solidFill>
              </a:rPr>
              <a:t> Tıp </a:t>
            </a:r>
            <a:r>
              <a:rPr lang="en-US" sz="2000" b="1" dirty="0" err="1" smtClean="0">
                <a:solidFill>
                  <a:srgbClr val="FF0000"/>
                </a:solidFill>
              </a:rPr>
              <a:t>Fakültesi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solidFill>
                  <a:srgbClr val="FF0000"/>
                </a:solidFill>
              </a:rPr>
              <a:t>Çocuk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Enfeksiyon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Hastalıkları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Bilim</a:t>
            </a:r>
            <a:r>
              <a:rPr lang="en-US" sz="2000" b="1" dirty="0" smtClean="0">
                <a:solidFill>
                  <a:srgbClr val="FF0000"/>
                </a:solidFill>
              </a:rPr>
              <a:t> Dalı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9" y="475716"/>
            <a:ext cx="1742570" cy="1448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90" y="475718"/>
            <a:ext cx="1723855" cy="14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 smtClean="0"/>
              <a:t>Bakteriyel</a:t>
            </a:r>
            <a:r>
              <a:rPr lang="en-US" b="1" dirty="0" smtClean="0"/>
              <a:t> </a:t>
            </a:r>
            <a:r>
              <a:rPr lang="en-US" b="1" dirty="0" err="1" smtClean="0"/>
              <a:t>Rinosinüzit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err="1" smtClean="0"/>
              <a:t>Etyoloji</a:t>
            </a:r>
            <a:endParaRPr lang="en-US" sz="3100" b="1" dirty="0"/>
          </a:p>
        </p:txBody>
      </p:sp>
      <p:sp>
        <p:nvSpPr>
          <p:cNvPr id="6" name="Rectangle 5"/>
          <p:cNvSpPr/>
          <p:nvPr/>
        </p:nvSpPr>
        <p:spPr>
          <a:xfrm>
            <a:off x="1930943" y="2593365"/>
            <a:ext cx="5451457" cy="3416320"/>
          </a:xfrm>
          <a:prstGeom prst="rect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Streptococcus</a:t>
            </a:r>
            <a:r>
              <a:rPr lang="tr-TR" sz="3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pneumoniae</a:t>
            </a:r>
            <a:endParaRPr lang="tr-TR" sz="36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Haemophilus</a:t>
            </a:r>
            <a:r>
              <a:rPr lang="tr-TR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influenzae</a:t>
            </a:r>
            <a:endParaRPr lang="tr-TR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Moraxella</a:t>
            </a:r>
            <a:r>
              <a:rPr lang="tr-TR" sz="3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catarrhalis</a:t>
            </a:r>
            <a:endParaRPr lang="tr-TR" sz="36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Streptococcus</a:t>
            </a:r>
            <a:r>
              <a:rPr lang="tr-TR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pyogenes</a:t>
            </a:r>
            <a:endParaRPr lang="tr-TR" sz="3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Staphylococcus</a:t>
            </a:r>
            <a:r>
              <a:rPr lang="tr-TR" sz="3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aureus</a:t>
            </a:r>
            <a:endParaRPr lang="tr-TR" sz="36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r-TR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Anaerob</a:t>
            </a:r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bakteriler</a:t>
            </a:r>
            <a:endParaRPr lang="tr-T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5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 smtClean="0"/>
              <a:t>Bakteriyel</a:t>
            </a:r>
            <a:r>
              <a:rPr lang="en-US" b="1" dirty="0" smtClean="0"/>
              <a:t> </a:t>
            </a:r>
            <a:r>
              <a:rPr lang="en-US" b="1" dirty="0" err="1" smtClean="0"/>
              <a:t>Rinosinüzit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err="1" smtClean="0"/>
              <a:t>Etkenler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ve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Penisilin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Direnci</a:t>
            </a:r>
            <a:endParaRPr lang="en-US" b="1" dirty="0"/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44538" y="5703710"/>
            <a:ext cx="2462212" cy="1092200"/>
          </a:xfrm>
          <a:prstGeom prst="cube">
            <a:avLst>
              <a:gd name="adj" fmla="val 25000"/>
            </a:avLst>
          </a:prstGeom>
          <a:solidFill>
            <a:srgbClr val="CC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 smtClean="0">
                <a:solidFill>
                  <a:srgbClr val="000000"/>
                </a:solidFill>
              </a:rPr>
              <a:t>%50-65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955925" y="5703710"/>
            <a:ext cx="2460625" cy="1092200"/>
          </a:xfrm>
          <a:prstGeom prst="cube">
            <a:avLst>
              <a:gd name="adj" fmla="val 25000"/>
            </a:avLst>
          </a:prstGeom>
          <a:solidFill>
            <a:srgbClr val="CC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 smtClean="0">
                <a:solidFill>
                  <a:srgbClr val="000000"/>
                </a:solidFill>
              </a:rPr>
              <a:t>%40-100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170488" y="5689599"/>
            <a:ext cx="2460625" cy="1092200"/>
          </a:xfrm>
          <a:prstGeom prst="cube">
            <a:avLst>
              <a:gd name="adj" fmla="val 25000"/>
            </a:avLst>
          </a:prstGeom>
          <a:solidFill>
            <a:srgbClr val="CC66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 smtClean="0">
                <a:solidFill>
                  <a:srgbClr val="000000"/>
                </a:solidFill>
              </a:rPr>
              <a:t>%100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038225" y="4622799"/>
            <a:ext cx="2460625" cy="1092200"/>
          </a:xfrm>
          <a:prstGeom prst="cube">
            <a:avLst>
              <a:gd name="adj" fmla="val 25000"/>
            </a:avLst>
          </a:prstGeom>
          <a:solidFill>
            <a:schemeClr val="tx2">
              <a:lumMod val="50000"/>
              <a:lumOff val="50000"/>
            </a:schemeClr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 err="1">
                <a:solidFill>
                  <a:srgbClr val="000000"/>
                </a:solidFill>
              </a:rPr>
              <a:t>ß-laktamaz</a:t>
            </a:r>
            <a:r>
              <a:rPr lang="en-AU" sz="1600" b="1" dirty="0">
                <a:solidFill>
                  <a:srgbClr val="000000"/>
                </a:solidFill>
              </a:rPr>
              <a:t> </a:t>
            </a:r>
            <a:r>
              <a:rPr lang="en-AU" sz="1600" b="1" dirty="0" err="1">
                <a:solidFill>
                  <a:srgbClr val="000000"/>
                </a:solidFill>
              </a:rPr>
              <a:t>üretimi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3249613" y="4622799"/>
            <a:ext cx="2460625" cy="1092200"/>
          </a:xfrm>
          <a:prstGeom prst="cube">
            <a:avLst>
              <a:gd name="adj" fmla="val 25000"/>
            </a:avLst>
          </a:prstGeom>
          <a:solidFill>
            <a:srgbClr val="868BA4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>
                <a:solidFill>
                  <a:srgbClr val="000000"/>
                </a:solidFill>
              </a:rPr>
              <a:t>PBP </a:t>
            </a:r>
            <a:r>
              <a:rPr lang="en-AU" sz="1600" b="1" dirty="0" err="1">
                <a:solidFill>
                  <a:srgbClr val="000000"/>
                </a:solidFill>
              </a:rPr>
              <a:t>değişimi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5464175" y="4622799"/>
            <a:ext cx="2460625" cy="1092200"/>
          </a:xfrm>
          <a:prstGeom prst="cube">
            <a:avLst>
              <a:gd name="adj" fmla="val 25000"/>
            </a:avLst>
          </a:prstGeom>
          <a:solidFill>
            <a:srgbClr val="868BA4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1600" b="1" dirty="0" err="1">
                <a:solidFill>
                  <a:srgbClr val="000000"/>
                </a:solidFill>
              </a:rPr>
              <a:t>ß-laktamaz</a:t>
            </a:r>
            <a:r>
              <a:rPr lang="en-AU" sz="1600" b="1" dirty="0">
                <a:solidFill>
                  <a:srgbClr val="000000"/>
                </a:solidFill>
              </a:rPr>
              <a:t> </a:t>
            </a:r>
            <a:r>
              <a:rPr lang="en-AU" sz="1600" b="1" dirty="0" err="1">
                <a:solidFill>
                  <a:srgbClr val="000000"/>
                </a:solidFill>
              </a:rPr>
              <a:t>üretimi</a:t>
            </a:r>
            <a:endParaRPr lang="en-AU" sz="1600" b="1" dirty="0">
              <a:solidFill>
                <a:srgbClr val="000000"/>
              </a:solidFill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331913" y="3530599"/>
            <a:ext cx="2460625" cy="10922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543300" y="3530599"/>
            <a:ext cx="2460625" cy="10922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757863" y="3530599"/>
            <a:ext cx="2460625" cy="10922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48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331913" y="2906887"/>
            <a:ext cx="2460625" cy="10668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48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543300" y="2792764"/>
            <a:ext cx="2460625" cy="1166812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6434138" y="3251199"/>
            <a:ext cx="1152525" cy="390525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AU" sz="1000" i="1" dirty="0">
                <a:solidFill>
                  <a:schemeClr val="bg1"/>
                </a:solidFill>
              </a:rPr>
              <a:t>M. </a:t>
            </a:r>
            <a:r>
              <a:rPr lang="en-AU" sz="1000" i="1" dirty="0" err="1">
                <a:solidFill>
                  <a:schemeClr val="bg1"/>
                </a:solidFill>
              </a:rPr>
              <a:t>catarrhalis</a:t>
            </a:r>
            <a:endParaRPr lang="en-AU" sz="1000" i="1" dirty="0">
              <a:solidFill>
                <a:schemeClr val="bg1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1897063" y="2555874"/>
            <a:ext cx="1150937" cy="390525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AU" sz="1000" i="1" dirty="0">
                <a:solidFill>
                  <a:schemeClr val="bg1"/>
                </a:solidFill>
              </a:rPr>
              <a:t>H. </a:t>
            </a:r>
            <a:r>
              <a:rPr lang="en-AU" sz="1000" i="1" dirty="0" err="1">
                <a:solidFill>
                  <a:schemeClr val="bg1"/>
                </a:solidFill>
              </a:rPr>
              <a:t>influenzae</a:t>
            </a:r>
            <a:endParaRPr lang="en-AU" sz="1000" i="1" dirty="0">
              <a:solidFill>
                <a:schemeClr val="bg1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543300" y="2026354"/>
            <a:ext cx="2460625" cy="1143000"/>
          </a:xfrm>
          <a:prstGeom prst="cube">
            <a:avLst>
              <a:gd name="adj" fmla="val 25000"/>
            </a:avLst>
          </a:prstGeom>
          <a:solidFill>
            <a:srgbClr val="CC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AU" sz="4800" dirty="0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198938" y="1890886"/>
            <a:ext cx="1152525" cy="390525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AU" sz="1000" i="1">
                <a:solidFill>
                  <a:schemeClr val="bg1"/>
                </a:solidFill>
              </a:rPr>
              <a:t>S. pneumoniae</a:t>
            </a:r>
          </a:p>
        </p:txBody>
      </p:sp>
    </p:spTree>
    <p:extLst>
      <p:ext uri="{BB962C8B-B14F-4D97-AF65-F5344CB8AC3E}">
        <p14:creationId xmlns:p14="http://schemas.microsoft.com/office/powerpoint/2010/main" val="318848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Klinik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163" y="1975814"/>
            <a:ext cx="3857133" cy="3139321"/>
          </a:xfrm>
          <a:prstGeom prst="rect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Nazal</a:t>
            </a:r>
            <a:r>
              <a:rPr lang="en-US" b="1" dirty="0" smtClean="0"/>
              <a:t> </a:t>
            </a:r>
            <a:r>
              <a:rPr lang="en-US" b="1" dirty="0" err="1" smtClean="0"/>
              <a:t>konjesyon</a:t>
            </a:r>
            <a:endParaRPr lang="en-US" b="1" dirty="0" smtClean="0"/>
          </a:p>
          <a:p>
            <a:r>
              <a:rPr lang="en-US" b="1" dirty="0" err="1" smtClean="0"/>
              <a:t>Pürülan</a:t>
            </a:r>
            <a:r>
              <a:rPr lang="en-US" b="1" dirty="0" smtClean="0"/>
              <a:t> </a:t>
            </a:r>
            <a:r>
              <a:rPr lang="en-US" b="1" dirty="0" err="1" smtClean="0"/>
              <a:t>nazal</a:t>
            </a:r>
            <a:r>
              <a:rPr lang="en-US" b="1" dirty="0" smtClean="0"/>
              <a:t> </a:t>
            </a:r>
            <a:r>
              <a:rPr lang="en-US" b="1" dirty="0" err="1" smtClean="0"/>
              <a:t>akıntı</a:t>
            </a:r>
            <a:endParaRPr lang="en-US" b="1" dirty="0" smtClean="0"/>
          </a:p>
          <a:p>
            <a:r>
              <a:rPr lang="en-US" b="1" dirty="0" err="1" smtClean="0"/>
              <a:t>Ateş</a:t>
            </a:r>
            <a:endParaRPr lang="en-US" b="1" dirty="0" smtClean="0"/>
          </a:p>
          <a:p>
            <a:r>
              <a:rPr lang="en-US" b="1" dirty="0" err="1" smtClean="0"/>
              <a:t>Öksürük</a:t>
            </a:r>
            <a:endParaRPr lang="en-US" b="1" dirty="0" smtClean="0"/>
          </a:p>
          <a:p>
            <a:r>
              <a:rPr lang="en-US" b="1" dirty="0" err="1" smtClean="0"/>
              <a:t>Halitozis</a:t>
            </a:r>
            <a:endParaRPr lang="en-US" b="1" dirty="0" smtClean="0"/>
          </a:p>
          <a:p>
            <a:r>
              <a:rPr lang="en-US" b="1" dirty="0" err="1" smtClean="0"/>
              <a:t>Koku</a:t>
            </a:r>
            <a:r>
              <a:rPr lang="en-US" b="1" dirty="0" smtClean="0"/>
              <a:t> </a:t>
            </a:r>
            <a:r>
              <a:rPr lang="en-US" b="1" dirty="0" err="1" smtClean="0"/>
              <a:t>almada</a:t>
            </a:r>
            <a:r>
              <a:rPr lang="en-US" b="1" dirty="0" smtClean="0"/>
              <a:t> </a:t>
            </a:r>
            <a:r>
              <a:rPr lang="en-US" b="1" dirty="0" err="1" smtClean="0"/>
              <a:t>azalma</a:t>
            </a:r>
            <a:endParaRPr lang="en-US" b="1" dirty="0" smtClean="0"/>
          </a:p>
          <a:p>
            <a:r>
              <a:rPr lang="en-US" b="1" dirty="0" err="1" smtClean="0"/>
              <a:t>Periorbital</a:t>
            </a:r>
            <a:r>
              <a:rPr lang="en-US" b="1" dirty="0" smtClean="0"/>
              <a:t> </a:t>
            </a:r>
            <a:r>
              <a:rPr lang="en-US" b="1" dirty="0" err="1" smtClean="0"/>
              <a:t>ödem</a:t>
            </a:r>
            <a:endParaRPr lang="en-US" b="1" dirty="0" smtClean="0"/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Baş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ağrısı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Yüz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ağrısı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Maksiller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dişlerde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ağrı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rahatsızlık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hissi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Öne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eğilmekle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basınç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hissi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62" y="5427104"/>
            <a:ext cx="3857133" cy="1200329"/>
          </a:xfrm>
          <a:prstGeom prst="rect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Nazal</a:t>
            </a:r>
            <a:r>
              <a:rPr lang="en-US" b="1" dirty="0" smtClean="0"/>
              <a:t> </a:t>
            </a:r>
            <a:r>
              <a:rPr lang="en-US" b="1" dirty="0" err="1" smtClean="0"/>
              <a:t>mukozada</a:t>
            </a:r>
            <a:r>
              <a:rPr lang="en-US" b="1" dirty="0" smtClean="0"/>
              <a:t> </a:t>
            </a:r>
            <a:r>
              <a:rPr lang="en-US" b="1" dirty="0" err="1" smtClean="0"/>
              <a:t>eritem</a:t>
            </a:r>
            <a:r>
              <a:rPr lang="en-US" b="1" dirty="0" smtClean="0"/>
              <a:t>, </a:t>
            </a:r>
            <a:r>
              <a:rPr lang="en-US" b="1" dirty="0" err="1" smtClean="0"/>
              <a:t>şişlik</a:t>
            </a:r>
            <a:endParaRPr lang="en-US" b="1" dirty="0"/>
          </a:p>
          <a:p>
            <a:r>
              <a:rPr lang="en-US" b="1" dirty="0" err="1" smtClean="0"/>
              <a:t>Pürülan</a:t>
            </a:r>
            <a:r>
              <a:rPr lang="en-US" b="1" dirty="0" smtClean="0"/>
              <a:t> </a:t>
            </a:r>
            <a:r>
              <a:rPr lang="en-US" b="1" dirty="0" err="1" smtClean="0"/>
              <a:t>nazal</a:t>
            </a:r>
            <a:r>
              <a:rPr lang="en-US" b="1" dirty="0" smtClean="0"/>
              <a:t> </a:t>
            </a:r>
            <a:r>
              <a:rPr lang="en-US" b="1" dirty="0" err="1" smtClean="0"/>
              <a:t>akıntı</a:t>
            </a:r>
            <a:endParaRPr lang="en-US" b="1" dirty="0" smtClean="0"/>
          </a:p>
          <a:p>
            <a:r>
              <a:rPr lang="en-US" b="1" dirty="0" err="1" smtClean="0">
                <a:solidFill>
                  <a:srgbClr val="595959"/>
                </a:solidFill>
              </a:rPr>
              <a:t>Sinüsler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üzerinde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hassasiyet</a:t>
            </a:r>
            <a:endParaRPr lang="en-US" b="1" dirty="0" smtClean="0">
              <a:solidFill>
                <a:srgbClr val="595959"/>
              </a:solidFill>
            </a:endParaRPr>
          </a:p>
          <a:p>
            <a:r>
              <a:rPr lang="en-US" b="1" dirty="0" err="1" smtClean="0">
                <a:solidFill>
                  <a:srgbClr val="595959"/>
                </a:solidFill>
              </a:rPr>
              <a:t>Sinüs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translüminasyonunda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 err="1" smtClean="0">
                <a:solidFill>
                  <a:srgbClr val="595959"/>
                </a:solidFill>
              </a:rPr>
              <a:t>azalma</a:t>
            </a:r>
            <a:endParaRPr lang="en-US" b="1" dirty="0" smtClean="0">
              <a:solidFill>
                <a:srgbClr val="59595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5814"/>
            <a:ext cx="4286250" cy="4651619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0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Klinik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Tanı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1503" y="1764120"/>
            <a:ext cx="7076747" cy="5063012"/>
          </a:xfrm>
        </p:spPr>
        <p:txBody>
          <a:bodyPr>
            <a:noAutofit/>
          </a:bodyPr>
          <a:lstStyle/>
          <a:p>
            <a:r>
              <a:rPr lang="tr-T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Persiste</a:t>
            </a:r>
            <a:r>
              <a:rPr lang="tr-T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eden semptomlar</a:t>
            </a:r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tr-TR" sz="1600" b="1" dirty="0"/>
              <a:t>En sık </a:t>
            </a:r>
            <a:r>
              <a:rPr lang="tr-TR" sz="1600" b="1" dirty="0" smtClean="0"/>
              <a:t>görülen form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Ana </a:t>
            </a:r>
            <a:r>
              <a:rPr lang="tr-TR" sz="1600" b="1" dirty="0"/>
              <a:t>klinik bulgular nazal </a:t>
            </a:r>
            <a:r>
              <a:rPr lang="tr-TR" sz="1600" b="1" dirty="0" smtClean="0"/>
              <a:t>semptomlar, </a:t>
            </a:r>
            <a:r>
              <a:rPr lang="tr-TR" sz="1600" b="1" dirty="0"/>
              <a:t>öksürük veya her ikisinin </a:t>
            </a:r>
            <a:r>
              <a:rPr lang="tr-TR" sz="1600" b="1" dirty="0">
                <a:solidFill>
                  <a:srgbClr val="0000FF"/>
                </a:solidFill>
              </a:rPr>
              <a:t>iyileşmeden</a:t>
            </a:r>
            <a:r>
              <a:rPr lang="tr-TR" sz="1600" b="1" dirty="0"/>
              <a:t> devam ederek 10 günden uzun </a:t>
            </a:r>
            <a:r>
              <a:rPr lang="tr-TR" sz="1600" b="1" dirty="0" smtClean="0"/>
              <a:t>sürmesi</a:t>
            </a:r>
          </a:p>
          <a:p>
            <a:r>
              <a:rPr lang="tr-TR" sz="1800" b="1" dirty="0" smtClean="0">
                <a:solidFill>
                  <a:srgbClr val="FF2929"/>
                </a:solidFill>
              </a:rPr>
              <a:t>Şiddetli semptomlar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/>
              <a:t>B</a:t>
            </a:r>
            <a:r>
              <a:rPr lang="tr-TR" sz="1600" b="1" dirty="0" smtClean="0"/>
              <a:t>aşlangıçta </a:t>
            </a:r>
            <a:r>
              <a:rPr lang="tr-TR" sz="1600" b="1" dirty="0"/>
              <a:t>şiddetli semptomlarla ortaya </a:t>
            </a:r>
            <a:r>
              <a:rPr lang="tr-TR" sz="1600" b="1" dirty="0" smtClean="0"/>
              <a:t>çıkan form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Çocuklar </a:t>
            </a:r>
            <a:r>
              <a:rPr lang="tr-TR" sz="1600" b="1" dirty="0"/>
              <a:t>hasta </a:t>
            </a:r>
            <a:r>
              <a:rPr lang="tr-TR" sz="1600" b="1" dirty="0" smtClean="0"/>
              <a:t>görünümlü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En </a:t>
            </a:r>
            <a:r>
              <a:rPr lang="tr-TR" sz="1600" b="1" dirty="0"/>
              <a:t>az ardışık 3-4 gün boyunca 39 °C ve üzerinde ateş ve </a:t>
            </a:r>
            <a:r>
              <a:rPr lang="tr-TR" sz="1600" b="1" dirty="0" err="1"/>
              <a:t>pürülan</a:t>
            </a:r>
            <a:r>
              <a:rPr lang="tr-TR" sz="1600" b="1" dirty="0"/>
              <a:t> nazal akıntı </a:t>
            </a:r>
            <a:r>
              <a:rPr lang="tr-TR" sz="1600" b="1" dirty="0" smtClean="0"/>
              <a:t>(+)</a:t>
            </a:r>
          </a:p>
          <a:p>
            <a:r>
              <a:rPr lang="tr-TR" sz="1800" b="1" dirty="0" smtClean="0">
                <a:solidFill>
                  <a:srgbClr val="FF2929"/>
                </a:solidFill>
              </a:rPr>
              <a:t>Kötüleşen semptomlar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err="1" smtClean="0"/>
              <a:t>Bifazik</a:t>
            </a:r>
            <a:r>
              <a:rPr lang="tr-TR" sz="1600" b="1" dirty="0" smtClean="0"/>
              <a:t> hastalık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Semptomların kötüleşmesi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Hastalığın </a:t>
            </a:r>
            <a:r>
              <a:rPr lang="tr-TR" sz="1600" b="1" dirty="0"/>
              <a:t>6 veya 7. günlerinde nazal/</a:t>
            </a:r>
            <a:r>
              <a:rPr lang="tr-TR" sz="1600" b="1" dirty="0" err="1"/>
              <a:t>respiratuvar</a:t>
            </a:r>
            <a:r>
              <a:rPr lang="tr-TR" sz="1600" b="1" dirty="0"/>
              <a:t> semptomlarda artış, yeni ortaya çıkan </a:t>
            </a:r>
            <a:r>
              <a:rPr lang="tr-TR" sz="1600" b="1" dirty="0" smtClean="0"/>
              <a:t>baş ağrısı </a:t>
            </a:r>
            <a:r>
              <a:rPr lang="tr-TR" sz="1600" b="1" dirty="0"/>
              <a:t>veya ateş ve başlangıçta olan ve düşen ateşin tekrar ortaya çıkan </a:t>
            </a:r>
            <a:r>
              <a:rPr lang="tr-TR" sz="1600" b="1" dirty="0" smtClean="0"/>
              <a:t>ateş görülmesi</a:t>
            </a:r>
            <a:endParaRPr lang="tr-TR" b="1" dirty="0" smtClean="0"/>
          </a:p>
          <a:p>
            <a:endParaRPr lang="tr-TR" dirty="0"/>
          </a:p>
          <a:p>
            <a:endParaRPr lang="tr-TR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1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Viral ÜSYE</a:t>
            </a:r>
            <a:br>
              <a:rPr lang="en-US" b="1" dirty="0" smtClean="0"/>
            </a:br>
            <a:r>
              <a:rPr lang="en-US" sz="3100" b="1" dirty="0" err="1" smtClean="0"/>
              <a:t>Klinik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Seyir</a:t>
            </a:r>
            <a:endParaRPr lang="en-US" sz="3100" b="1" dirty="0"/>
          </a:p>
        </p:txBody>
      </p:sp>
      <p:sp>
        <p:nvSpPr>
          <p:cNvPr id="4" name="Yuvarlatılmış Dikdörtgen 5"/>
          <p:cNvSpPr/>
          <p:nvPr/>
        </p:nvSpPr>
        <p:spPr>
          <a:xfrm>
            <a:off x="1587586" y="2116940"/>
            <a:ext cx="6085711" cy="4216236"/>
          </a:xfrm>
          <a:prstGeom prst="roundRect">
            <a:avLst/>
          </a:prstGeom>
          <a:blipFill rotWithShape="1">
            <a:blip r:embed="rId2"/>
            <a:srcRect/>
            <a:stretch>
              <a:fillRect l="-19514" t="-1" r="-3106" b="-27859"/>
            </a:stretch>
          </a:blipFill>
          <a:ln w="38100" cmpd="sng">
            <a:solidFill>
              <a:srgbClr val="FF2929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33412" y="3088336"/>
            <a:ext cx="7555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Ateş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3412" y="2573748"/>
            <a:ext cx="3014918" cy="461665"/>
          </a:xfrm>
          <a:prstGeom prst="rect">
            <a:avLst/>
          </a:prstGeom>
          <a:solidFill>
            <a:srgbClr val="FF2929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Solunum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semptomları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7522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Ayırıcı</a:t>
            </a:r>
            <a:r>
              <a:rPr lang="en-US" b="1" dirty="0" smtClean="0"/>
              <a:t> </a:t>
            </a:r>
            <a:r>
              <a:rPr lang="en-US" b="1" dirty="0" err="1" smtClean="0"/>
              <a:t>Tanı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557" y="2398215"/>
            <a:ext cx="5947693" cy="3992563"/>
          </a:xfrm>
        </p:spPr>
        <p:txBody>
          <a:bodyPr/>
          <a:lstStyle/>
          <a:p>
            <a:r>
              <a:rPr lang="en-US" b="1" dirty="0" smtClean="0"/>
              <a:t>Viral ÜSYE</a:t>
            </a:r>
          </a:p>
          <a:p>
            <a:r>
              <a:rPr lang="en-US" b="1" dirty="0" err="1" smtClean="0"/>
              <a:t>Allerjik</a:t>
            </a:r>
            <a:r>
              <a:rPr lang="en-US" b="1" dirty="0" smtClean="0"/>
              <a:t> </a:t>
            </a:r>
            <a:r>
              <a:rPr lang="en-US" b="1" dirty="0" err="1" smtClean="0"/>
              <a:t>rinit</a:t>
            </a:r>
            <a:endParaRPr lang="en-US" b="1" dirty="0" smtClean="0"/>
          </a:p>
          <a:p>
            <a:r>
              <a:rPr lang="en-US" b="1" dirty="0" err="1" smtClean="0"/>
              <a:t>Yabancı</a:t>
            </a:r>
            <a:r>
              <a:rPr lang="en-US" b="1" dirty="0" smtClean="0"/>
              <a:t> </a:t>
            </a:r>
            <a:r>
              <a:rPr lang="en-US" b="1" dirty="0" err="1" smtClean="0"/>
              <a:t>cisim</a:t>
            </a:r>
            <a:endParaRPr lang="en-US" b="1" dirty="0" smtClean="0"/>
          </a:p>
          <a:p>
            <a:r>
              <a:rPr lang="en-US" b="1" dirty="0" err="1" smtClean="0"/>
              <a:t>Enfekte</a:t>
            </a:r>
            <a:r>
              <a:rPr lang="en-US" b="1" dirty="0" smtClean="0"/>
              <a:t> </a:t>
            </a:r>
            <a:r>
              <a:rPr lang="en-US" b="1" dirty="0" err="1" smtClean="0"/>
              <a:t>adenoidler</a:t>
            </a:r>
            <a:endParaRPr lang="en-US" b="1" dirty="0" smtClean="0"/>
          </a:p>
          <a:p>
            <a:r>
              <a:rPr lang="en-US" b="1" dirty="0" err="1" smtClean="0"/>
              <a:t>Sinüs</a:t>
            </a:r>
            <a:r>
              <a:rPr lang="en-US" b="1" dirty="0" smtClean="0"/>
              <a:t> </a:t>
            </a:r>
            <a:r>
              <a:rPr lang="en-US" b="1" dirty="0" err="1" smtClean="0"/>
              <a:t>mukozal</a:t>
            </a:r>
            <a:r>
              <a:rPr lang="en-US" b="1" dirty="0" smtClean="0"/>
              <a:t> </a:t>
            </a:r>
            <a:r>
              <a:rPr lang="en-US" b="1" dirty="0" err="1" smtClean="0"/>
              <a:t>kistleri</a:t>
            </a:r>
            <a:endParaRPr lang="en-US" b="1" dirty="0" smtClean="0"/>
          </a:p>
          <a:p>
            <a:r>
              <a:rPr lang="en-US" b="1" dirty="0" err="1" smtClean="0"/>
              <a:t>Kataral</a:t>
            </a:r>
            <a:r>
              <a:rPr lang="en-US" b="1" dirty="0" smtClean="0"/>
              <a:t> </a:t>
            </a:r>
            <a:r>
              <a:rPr lang="en-US" b="1" dirty="0" err="1" smtClean="0"/>
              <a:t>evredeki</a:t>
            </a:r>
            <a:r>
              <a:rPr lang="en-US" b="1" dirty="0" smtClean="0"/>
              <a:t> </a:t>
            </a:r>
            <a:r>
              <a:rPr lang="en-US" b="1" dirty="0" err="1" smtClean="0"/>
              <a:t>boğmaca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39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Klinik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Tanı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1503" y="1764120"/>
            <a:ext cx="7076747" cy="5063012"/>
          </a:xfrm>
        </p:spPr>
        <p:txBody>
          <a:bodyPr>
            <a:noAutofit/>
          </a:bodyPr>
          <a:lstStyle/>
          <a:p>
            <a:r>
              <a:rPr lang="tr-T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Persiste</a:t>
            </a:r>
            <a:r>
              <a:rPr lang="tr-T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eden semptomlar</a:t>
            </a:r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tr-TR" sz="1600" b="1" dirty="0"/>
              <a:t>En sık </a:t>
            </a:r>
            <a:r>
              <a:rPr lang="tr-TR" sz="1600" b="1" dirty="0" smtClean="0"/>
              <a:t>görülen form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Ana </a:t>
            </a:r>
            <a:r>
              <a:rPr lang="tr-TR" sz="1600" b="1" dirty="0"/>
              <a:t>klinik bulgular nazal </a:t>
            </a:r>
            <a:r>
              <a:rPr lang="tr-TR" sz="1600" b="1" dirty="0" smtClean="0"/>
              <a:t>semptomlar, </a:t>
            </a:r>
            <a:r>
              <a:rPr lang="tr-TR" sz="1600" b="1" dirty="0"/>
              <a:t>öksürük veya her ikisinin </a:t>
            </a:r>
            <a:r>
              <a:rPr lang="tr-TR" sz="1600" b="1" dirty="0">
                <a:solidFill>
                  <a:srgbClr val="0000FF"/>
                </a:solidFill>
              </a:rPr>
              <a:t>iyileşmeden</a:t>
            </a:r>
            <a:r>
              <a:rPr lang="tr-TR" sz="1600" b="1" dirty="0"/>
              <a:t> devam ederek 10 günden uzun </a:t>
            </a:r>
            <a:r>
              <a:rPr lang="tr-TR" sz="1600" b="1" dirty="0" smtClean="0"/>
              <a:t>sürmesi</a:t>
            </a:r>
          </a:p>
          <a:p>
            <a:r>
              <a:rPr lang="tr-TR" sz="1800" b="1" dirty="0" smtClean="0">
                <a:solidFill>
                  <a:srgbClr val="FF2929"/>
                </a:solidFill>
              </a:rPr>
              <a:t>Şiddetli semptomlar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/>
              <a:t>B</a:t>
            </a:r>
            <a:r>
              <a:rPr lang="tr-TR" sz="1600" b="1" dirty="0" smtClean="0"/>
              <a:t>aşlangıçta </a:t>
            </a:r>
            <a:r>
              <a:rPr lang="tr-TR" sz="1600" b="1" dirty="0"/>
              <a:t>şiddetli semptomlarla ortaya </a:t>
            </a:r>
            <a:r>
              <a:rPr lang="tr-TR" sz="1600" b="1" dirty="0" smtClean="0"/>
              <a:t>çıkan form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Çocuklar </a:t>
            </a:r>
            <a:r>
              <a:rPr lang="tr-TR" sz="1600" b="1" dirty="0"/>
              <a:t>hasta </a:t>
            </a:r>
            <a:r>
              <a:rPr lang="tr-TR" sz="1600" b="1" dirty="0" smtClean="0"/>
              <a:t>görünümlü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En </a:t>
            </a:r>
            <a:r>
              <a:rPr lang="tr-TR" sz="1600" b="1" dirty="0"/>
              <a:t>az ardışık 3-4 gün boyunca 39 °C ve üzerinde ateş ve </a:t>
            </a:r>
            <a:r>
              <a:rPr lang="tr-TR" sz="1600" b="1" dirty="0" err="1"/>
              <a:t>pürülan</a:t>
            </a:r>
            <a:r>
              <a:rPr lang="tr-TR" sz="1600" b="1" dirty="0"/>
              <a:t> nazal akıntı </a:t>
            </a:r>
            <a:r>
              <a:rPr lang="tr-TR" sz="1600" b="1" dirty="0" smtClean="0"/>
              <a:t>(+)</a:t>
            </a:r>
          </a:p>
          <a:p>
            <a:r>
              <a:rPr lang="tr-TR" sz="1800" b="1" dirty="0" smtClean="0">
                <a:solidFill>
                  <a:srgbClr val="FF2929"/>
                </a:solidFill>
              </a:rPr>
              <a:t>Kötüleşen semptomlar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err="1" smtClean="0"/>
              <a:t>Bifazik</a:t>
            </a:r>
            <a:r>
              <a:rPr lang="tr-TR" sz="1600" b="1" dirty="0" smtClean="0"/>
              <a:t> hastalık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Semptomların kötüleşmesi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Hastalığın </a:t>
            </a:r>
            <a:r>
              <a:rPr lang="tr-TR" sz="1600" b="1" dirty="0"/>
              <a:t>6 veya 7. günlerinde nazal/</a:t>
            </a:r>
            <a:r>
              <a:rPr lang="tr-TR" sz="1600" b="1" dirty="0" err="1"/>
              <a:t>respiratuvar</a:t>
            </a:r>
            <a:r>
              <a:rPr lang="tr-TR" sz="1600" b="1" dirty="0"/>
              <a:t> semptomlarda artış, yeni ortaya çıkan </a:t>
            </a:r>
            <a:r>
              <a:rPr lang="tr-TR" sz="1600" b="1" dirty="0" smtClean="0"/>
              <a:t>baş ağrısı </a:t>
            </a:r>
            <a:r>
              <a:rPr lang="tr-TR" sz="1600" b="1" dirty="0"/>
              <a:t>veya ateş ve başlangıçta olan ve düşen ateşin tekrar ortaya çıkan </a:t>
            </a:r>
            <a:r>
              <a:rPr lang="tr-TR" sz="1600" b="1" dirty="0" smtClean="0"/>
              <a:t>ateş görülmesi</a:t>
            </a:r>
            <a:endParaRPr lang="tr-TR" b="1" dirty="0" smtClean="0"/>
          </a:p>
          <a:p>
            <a:endParaRPr lang="tr-TR" dirty="0"/>
          </a:p>
          <a:p>
            <a:endParaRPr lang="tr-TR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1154" y="3179027"/>
            <a:ext cx="7607571" cy="1938992"/>
          </a:xfrm>
          <a:prstGeom prst="rect">
            <a:avLst/>
          </a:prstGeom>
          <a:solidFill>
            <a:srgbClr val="0000FF"/>
          </a:solidFill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ABRS tanısı klinik ile konur!</a:t>
            </a:r>
          </a:p>
          <a:p>
            <a:pPr algn="ctr"/>
            <a:r>
              <a:rPr lang="tr-TR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Laboratuvarın tanıda yeri yoktur!</a:t>
            </a:r>
          </a:p>
          <a:p>
            <a:pPr algn="ctr"/>
            <a:r>
              <a:rPr lang="tr-TR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Görüntülemenin tanıda yeri yoktur!</a:t>
            </a:r>
          </a:p>
        </p:txBody>
      </p:sp>
    </p:spTree>
    <p:extLst>
      <p:ext uri="{BB962C8B-B14F-4D97-AF65-F5344CB8AC3E}">
        <p14:creationId xmlns:p14="http://schemas.microsoft.com/office/powerpoint/2010/main" val="192518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Tedavi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345293"/>
            <a:ext cx="7076747" cy="3723264"/>
          </a:xfrm>
        </p:spPr>
        <p:txBody>
          <a:bodyPr>
            <a:normAutofit fontScale="92500" lnSpcReduction="10000"/>
          </a:bodyPr>
          <a:lstStyle/>
          <a:p>
            <a:r>
              <a:rPr lang="tr-TR" sz="2600" b="1" dirty="0" smtClean="0">
                <a:solidFill>
                  <a:srgbClr val="FF2929"/>
                </a:solidFill>
              </a:rPr>
              <a:t>AAP </a:t>
            </a:r>
            <a:r>
              <a:rPr lang="tr-TR" sz="2600" b="1" dirty="0">
                <a:solidFill>
                  <a:srgbClr val="FF2929"/>
                </a:solidFill>
              </a:rPr>
              <a:t>ve </a:t>
            </a:r>
            <a:r>
              <a:rPr lang="tr-TR" sz="2600" b="1" dirty="0" smtClean="0">
                <a:solidFill>
                  <a:srgbClr val="FF2929"/>
                </a:solidFill>
              </a:rPr>
              <a:t>IDSA kılavuzları</a:t>
            </a:r>
          </a:p>
          <a:p>
            <a:pPr lvl="1">
              <a:buFont typeface="Wingdings" charset="2"/>
              <a:buChar char="ü"/>
            </a:pPr>
            <a:r>
              <a:rPr lang="tr-TR" b="1" dirty="0" smtClean="0"/>
              <a:t>Şiddetli </a:t>
            </a:r>
            <a:r>
              <a:rPr lang="tr-TR" b="1" dirty="0"/>
              <a:t>semptomlarla veya kötüleşen semptomlarla ortaya çıkan klinik tabloya sahip hastalara antibiyotik tedavisi başlanması </a:t>
            </a:r>
            <a:r>
              <a:rPr lang="tr-TR" b="1" dirty="0" smtClean="0"/>
              <a:t>önerilmekte</a:t>
            </a:r>
          </a:p>
          <a:p>
            <a:pPr lvl="1">
              <a:buFont typeface="Wingdings" charset="2"/>
              <a:buChar char="ü"/>
            </a:pPr>
            <a:r>
              <a:rPr lang="tr-TR" b="1" dirty="0" err="1" smtClean="0"/>
              <a:t>ABRS’li</a:t>
            </a:r>
            <a:r>
              <a:rPr lang="tr-TR" b="1" dirty="0" smtClean="0"/>
              <a:t> </a:t>
            </a:r>
            <a:r>
              <a:rPr lang="tr-TR" b="1" dirty="0"/>
              <a:t>hastaların %50-60’ının </a:t>
            </a:r>
            <a:r>
              <a:rPr lang="tr-TR" b="1" dirty="0" smtClean="0"/>
              <a:t>AB’siz </a:t>
            </a:r>
            <a:r>
              <a:rPr lang="tr-TR" b="1" dirty="0"/>
              <a:t>iyileşse de bu hastalara </a:t>
            </a:r>
            <a:r>
              <a:rPr lang="tr-TR" b="1" dirty="0" smtClean="0"/>
              <a:t>AB </a:t>
            </a:r>
            <a:r>
              <a:rPr lang="tr-TR" b="1" dirty="0"/>
              <a:t>tedavisi verilmesi ile hastalığın iyileşme süresinin kısaltılması ve </a:t>
            </a:r>
            <a:r>
              <a:rPr lang="tr-TR" b="1" dirty="0" err="1"/>
              <a:t>süpüratif</a:t>
            </a:r>
            <a:r>
              <a:rPr lang="tr-TR" b="1" dirty="0"/>
              <a:t> komplikasyonların önlenmesi </a:t>
            </a:r>
            <a:r>
              <a:rPr lang="tr-TR" b="1" dirty="0" smtClean="0"/>
              <a:t>amaçlanmakta</a:t>
            </a:r>
          </a:p>
          <a:p>
            <a:pPr lvl="1">
              <a:buFont typeface="Wingdings" charset="2"/>
              <a:buChar char="ü"/>
            </a:pPr>
            <a:r>
              <a:rPr lang="tr-TR" b="1" dirty="0" err="1" smtClean="0"/>
              <a:t>Persiste</a:t>
            </a:r>
            <a:r>
              <a:rPr lang="tr-TR" b="1" dirty="0" smtClean="0"/>
              <a:t> </a:t>
            </a:r>
            <a:r>
              <a:rPr lang="tr-TR" b="1" dirty="0"/>
              <a:t>eden semptomlarla başvuran hastalarda ise hemen </a:t>
            </a:r>
            <a:r>
              <a:rPr lang="tr-TR" b="1" dirty="0" smtClean="0"/>
              <a:t>AB </a:t>
            </a:r>
            <a:r>
              <a:rPr lang="tr-TR" b="1" dirty="0"/>
              <a:t>başlanabileceği gibi 3 gün süreyle </a:t>
            </a:r>
            <a:r>
              <a:rPr lang="tr-TR" b="1" dirty="0" smtClean="0"/>
              <a:t>AB’siz </a:t>
            </a:r>
            <a:r>
              <a:rPr lang="tr-TR" b="1" dirty="0"/>
              <a:t>olarak izlem sonucuna göre antibiyotik tedavisine karar verilmesi </a:t>
            </a:r>
            <a:r>
              <a:rPr lang="tr-TR" b="1" dirty="0" smtClean="0"/>
              <a:t>önerilmekte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20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Tedavi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851344"/>
            <a:ext cx="7076747" cy="4958145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Hafif-orta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şiddetli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vakalar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AAP: </a:t>
            </a:r>
            <a:r>
              <a:rPr lang="en-US" sz="1800" b="1" dirty="0" err="1" smtClean="0"/>
              <a:t>Standart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amoksisilin</a:t>
            </a:r>
            <a:r>
              <a:rPr lang="en-US" sz="1800" b="1" dirty="0" smtClean="0"/>
              <a:t> (45 mg/kg/g)</a:t>
            </a:r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IDSA: </a:t>
            </a:r>
            <a:r>
              <a:rPr lang="en-US" sz="1800" b="1" dirty="0" err="1" smtClean="0"/>
              <a:t>Standart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doz</a:t>
            </a:r>
            <a:r>
              <a:rPr lang="en-US" sz="1800" b="1" dirty="0" smtClean="0"/>
              <a:t> AKA (45 mg/kg/g)</a:t>
            </a:r>
          </a:p>
          <a:p>
            <a:r>
              <a:rPr lang="en-US" sz="2000" b="1" dirty="0" err="1" smtClean="0"/>
              <a:t>Şiddetli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vakalar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AAP-IDSA: </a:t>
            </a:r>
            <a:r>
              <a:rPr lang="en-US" sz="1800" b="1" dirty="0" err="1" smtClean="0"/>
              <a:t>Yüksek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doz</a:t>
            </a:r>
            <a:r>
              <a:rPr lang="en-US" sz="1800" b="1" dirty="0"/>
              <a:t> </a:t>
            </a:r>
            <a:r>
              <a:rPr lang="en-US" sz="1800" b="1" dirty="0" smtClean="0"/>
              <a:t>AKA (80-90 mg/kg/g)</a:t>
            </a:r>
          </a:p>
          <a:p>
            <a:r>
              <a:rPr lang="en-US" sz="2000" b="1" dirty="0" err="1" smtClean="0"/>
              <a:t>Dirençli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açısından</a:t>
            </a:r>
            <a:r>
              <a:rPr lang="en-US" sz="2000" b="1" dirty="0" smtClean="0"/>
              <a:t> risk </a:t>
            </a:r>
            <a:r>
              <a:rPr lang="en-US" sz="2000" b="1" dirty="0" err="1" smtClean="0"/>
              <a:t>taşıyan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vakalar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Son 1-3 ay </a:t>
            </a:r>
            <a:r>
              <a:rPr lang="en-US" sz="1800" b="1" dirty="0" err="1" smtClean="0"/>
              <a:t>içerisinde</a:t>
            </a:r>
            <a:r>
              <a:rPr lang="en-US" sz="1800" b="1" dirty="0" smtClean="0"/>
              <a:t> AB </a:t>
            </a:r>
            <a:r>
              <a:rPr lang="en-US" sz="1800" b="1" dirty="0" err="1" smtClean="0"/>
              <a:t>kullanma</a:t>
            </a:r>
            <a:endParaRPr lang="en-US" sz="18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err="1" smtClean="0"/>
              <a:t>Kreşe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gitme</a:t>
            </a:r>
            <a:endParaRPr lang="en-US" sz="18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&lt;2 </a:t>
            </a:r>
            <a:r>
              <a:rPr lang="en-US" sz="1800" b="1" dirty="0" err="1" smtClean="0"/>
              <a:t>yaş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olma</a:t>
            </a:r>
            <a:endParaRPr lang="en-US" sz="18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AAP-IDSA: </a:t>
            </a:r>
            <a:r>
              <a:rPr lang="en-US" sz="1800" b="1" dirty="0" err="1"/>
              <a:t>Yüksek</a:t>
            </a:r>
            <a:r>
              <a:rPr lang="en-US" sz="1800" b="1" dirty="0"/>
              <a:t> </a:t>
            </a:r>
            <a:r>
              <a:rPr lang="en-US" sz="1800" b="1" dirty="0" err="1"/>
              <a:t>doz</a:t>
            </a:r>
            <a:r>
              <a:rPr lang="en-US" sz="1800" b="1" dirty="0"/>
              <a:t> AKA (80-90 mg/kg/g</a:t>
            </a:r>
            <a:r>
              <a:rPr lang="en-US" sz="1800" b="1" dirty="0" smtClean="0"/>
              <a:t>)</a:t>
            </a:r>
          </a:p>
          <a:p>
            <a:r>
              <a:rPr lang="en-US" sz="2000" b="1" dirty="0" smtClean="0"/>
              <a:t>72 </a:t>
            </a:r>
            <a:r>
              <a:rPr lang="en-US" sz="2000" b="1" dirty="0" err="1" smtClean="0"/>
              <a:t>saatte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tedaviye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yanıt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vermeyen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vakalar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err="1" smtClean="0"/>
              <a:t>AAP-IDSA:</a:t>
            </a:r>
            <a:r>
              <a:rPr lang="en-US" sz="1800" b="1" dirty="0" err="1"/>
              <a:t>Yüksek</a:t>
            </a:r>
            <a:r>
              <a:rPr lang="en-US" sz="1800" b="1" dirty="0"/>
              <a:t> </a:t>
            </a:r>
            <a:r>
              <a:rPr lang="en-US" sz="1800" b="1" dirty="0" err="1"/>
              <a:t>doz</a:t>
            </a:r>
            <a:r>
              <a:rPr lang="en-US" sz="1800" b="1" dirty="0"/>
              <a:t> AKA (80-90 mg/kg/g</a:t>
            </a:r>
            <a:r>
              <a:rPr lang="en-US" sz="1800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071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Tedavi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327651"/>
            <a:ext cx="7076747" cy="39925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Tip 1 </a:t>
            </a:r>
            <a:r>
              <a:rPr lang="en-US" b="1" dirty="0" err="1" smtClean="0"/>
              <a:t>anafilaksi</a:t>
            </a:r>
            <a:r>
              <a:rPr lang="en-US" b="1" dirty="0" smtClean="0"/>
              <a:t> </a:t>
            </a:r>
            <a:r>
              <a:rPr lang="en-US" b="1" dirty="0" err="1" smtClean="0"/>
              <a:t>dışı</a:t>
            </a:r>
            <a:r>
              <a:rPr lang="en-US" b="1" dirty="0" smtClean="0"/>
              <a:t> </a:t>
            </a:r>
            <a:r>
              <a:rPr lang="en-US" b="1" dirty="0" err="1" smtClean="0"/>
              <a:t>penisilin</a:t>
            </a:r>
            <a:r>
              <a:rPr lang="en-US" b="1" dirty="0" smtClean="0"/>
              <a:t> </a:t>
            </a:r>
            <a:r>
              <a:rPr lang="en-US" b="1" dirty="0" err="1" smtClean="0"/>
              <a:t>allerjisi</a:t>
            </a:r>
            <a:r>
              <a:rPr lang="en-US" b="1" dirty="0" smtClean="0"/>
              <a:t> </a:t>
            </a:r>
            <a:r>
              <a:rPr lang="en-US" b="1" dirty="0" err="1" smtClean="0"/>
              <a:t>olan</a:t>
            </a:r>
            <a:r>
              <a:rPr lang="en-US" b="1" dirty="0" smtClean="0"/>
              <a:t> </a:t>
            </a:r>
            <a:r>
              <a:rPr lang="en-US" b="1" dirty="0" err="1" smtClean="0"/>
              <a:t>vakalar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err="1" smtClean="0"/>
              <a:t>Sefdinir</a:t>
            </a:r>
            <a:r>
              <a:rPr lang="en-US" b="1" dirty="0" smtClean="0"/>
              <a:t>, </a:t>
            </a:r>
            <a:r>
              <a:rPr lang="en-US" b="1" dirty="0" err="1" smtClean="0"/>
              <a:t>sefuroksim</a:t>
            </a:r>
            <a:r>
              <a:rPr lang="en-US" b="1" dirty="0" smtClean="0"/>
              <a:t>, </a:t>
            </a:r>
            <a:r>
              <a:rPr lang="en-US" b="1" dirty="0" err="1" smtClean="0"/>
              <a:t>sefpodoksim</a:t>
            </a:r>
            <a:r>
              <a:rPr lang="en-US" b="1" dirty="0" smtClean="0"/>
              <a:t>, </a:t>
            </a:r>
            <a:r>
              <a:rPr lang="en-US" b="1" dirty="0" err="1" smtClean="0"/>
              <a:t>sefiksim</a:t>
            </a:r>
            <a:r>
              <a:rPr lang="en-US" b="1" dirty="0" smtClean="0"/>
              <a:t>, </a:t>
            </a:r>
            <a:r>
              <a:rPr lang="en-US" b="1" dirty="0" err="1" smtClean="0"/>
              <a:t>levofloksasin</a:t>
            </a:r>
            <a:endParaRPr lang="en-US" b="1" dirty="0" smtClean="0"/>
          </a:p>
          <a:p>
            <a:r>
              <a:rPr lang="en-US" b="1" dirty="0" smtClean="0"/>
              <a:t>Oral </a:t>
            </a:r>
            <a:r>
              <a:rPr lang="en-US" b="1" dirty="0" err="1" smtClean="0"/>
              <a:t>alamayan</a:t>
            </a:r>
            <a:r>
              <a:rPr lang="en-US" b="1" dirty="0" smtClean="0"/>
              <a:t> </a:t>
            </a:r>
            <a:r>
              <a:rPr lang="en-US" b="1" dirty="0" err="1" smtClean="0"/>
              <a:t>vakalar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err="1" smtClean="0"/>
              <a:t>Seftriakson</a:t>
            </a:r>
            <a:r>
              <a:rPr lang="en-US" b="1" dirty="0" smtClean="0"/>
              <a:t> </a:t>
            </a:r>
            <a:r>
              <a:rPr lang="en-US" b="1" dirty="0" err="1" smtClean="0"/>
              <a:t>ardından</a:t>
            </a:r>
            <a:r>
              <a:rPr lang="en-US" b="1" dirty="0" smtClean="0"/>
              <a:t> oral AB</a:t>
            </a:r>
          </a:p>
          <a:p>
            <a:r>
              <a:rPr lang="en-US" b="1" dirty="0" smtClean="0"/>
              <a:t>Frontal </a:t>
            </a:r>
            <a:r>
              <a:rPr lang="en-US" b="1" dirty="0" err="1" smtClean="0"/>
              <a:t>sinüzit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err="1" smtClean="0"/>
              <a:t>Seftriakson</a:t>
            </a:r>
            <a:endParaRPr lang="en-US" b="1" dirty="0" smtClean="0"/>
          </a:p>
          <a:p>
            <a:r>
              <a:rPr lang="en-US" b="1" dirty="0" err="1" smtClean="0"/>
              <a:t>Tedavi</a:t>
            </a:r>
            <a:r>
              <a:rPr lang="en-US" b="1" dirty="0" smtClean="0"/>
              <a:t> </a:t>
            </a:r>
            <a:r>
              <a:rPr lang="en-US" b="1" dirty="0" err="1" smtClean="0"/>
              <a:t>süresi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smtClean="0"/>
              <a:t>10-14 </a:t>
            </a:r>
            <a:r>
              <a:rPr lang="en-US" b="1" dirty="0" err="1" smtClean="0"/>
              <a:t>gün</a:t>
            </a:r>
            <a:endParaRPr lang="en-US" b="1" dirty="0" smtClean="0"/>
          </a:p>
          <a:p>
            <a:pPr lvl="1">
              <a:buFont typeface="Wingdings" charset="2"/>
              <a:buChar char="ü"/>
            </a:pPr>
            <a:r>
              <a:rPr lang="en-US" b="1" dirty="0" err="1" smtClean="0"/>
              <a:t>Semptomlar</a:t>
            </a:r>
            <a:r>
              <a:rPr lang="en-US" b="1" dirty="0" smtClean="0"/>
              <a:t> </a:t>
            </a:r>
            <a:r>
              <a:rPr lang="en-US" b="1" dirty="0" err="1" smtClean="0"/>
              <a:t>düzeldikten</a:t>
            </a:r>
            <a:r>
              <a:rPr lang="en-US" b="1" dirty="0" smtClean="0"/>
              <a:t> </a:t>
            </a:r>
            <a:r>
              <a:rPr lang="en-US" b="1" dirty="0" err="1" smtClean="0"/>
              <a:t>sonra</a:t>
            </a:r>
            <a:r>
              <a:rPr lang="en-US" b="1" dirty="0" smtClean="0"/>
              <a:t> +7 </a:t>
            </a:r>
            <a:r>
              <a:rPr lang="en-US" b="1" dirty="0" err="1" smtClean="0"/>
              <a:t>gün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24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OLGU-1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2030" y="2698785"/>
            <a:ext cx="7096815" cy="3354765"/>
          </a:xfrm>
          <a:prstGeom prst="rect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7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yaş, erkek</a:t>
            </a: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endParaRPr lang="tr-TR" sz="20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ü"/>
              <a:defRPr/>
            </a:pP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İki 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gündür olan hafif ateş, 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öksürük, burun akıntısı ve baş ağrısı </a:t>
            </a: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ü"/>
              <a:defRPr/>
            </a:pPr>
            <a:endParaRPr lang="tr-TR" sz="20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§"/>
              <a:defRPr/>
            </a:pP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Genel 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durumu 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iyi</a:t>
            </a: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§"/>
              <a:defRPr/>
            </a:pP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Vücut 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sıcaklığı 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37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°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C</a:t>
            </a: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§"/>
              <a:defRPr/>
            </a:pPr>
            <a:r>
              <a:rPr lang="tr-T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Orofarenks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hiperemik</a:t>
            </a:r>
            <a:endParaRPr lang="tr-TR" sz="2000" b="1" dirty="0" smtClean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§"/>
              <a:defRPr/>
            </a:pPr>
            <a:r>
              <a:rPr lang="tr-T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Seröz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burun akıntısı 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(+)</a:t>
            </a:r>
          </a:p>
          <a:p>
            <a:pPr marL="342900" indent="-342900" algn="just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Wingdings" charset="2"/>
              <a:buChar char="§"/>
              <a:defRPr/>
            </a:pPr>
            <a:r>
              <a:rPr lang="tr-T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Seröz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tr-TR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p</a:t>
            </a:r>
            <a:r>
              <a:rPr lang="tr-TR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ostnazal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akıntısı </a:t>
            </a:r>
            <a:r>
              <a:rPr lang="tr-T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(+)</a:t>
            </a:r>
            <a:endParaRPr lang="tr-TR" sz="2000" b="1" dirty="0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8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Hastanede</a:t>
            </a:r>
            <a:r>
              <a:rPr lang="en-US" b="1" dirty="0" smtClean="0"/>
              <a:t> </a:t>
            </a:r>
            <a:r>
              <a:rPr lang="en-US" b="1" dirty="0" err="1" smtClean="0"/>
              <a:t>Tedavi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380574"/>
            <a:ext cx="7076747" cy="3992563"/>
          </a:xfrm>
        </p:spPr>
        <p:txBody>
          <a:bodyPr>
            <a:normAutofit/>
          </a:bodyPr>
          <a:lstStyle/>
          <a:p>
            <a:r>
              <a:rPr lang="tr-TR" b="1" dirty="0" err="1"/>
              <a:t>Toksik</a:t>
            </a:r>
            <a:r>
              <a:rPr lang="tr-TR" b="1" dirty="0"/>
              <a:t>  görünen </a:t>
            </a:r>
            <a:r>
              <a:rPr lang="tr-TR" b="1" dirty="0" smtClean="0"/>
              <a:t>çocuklar</a:t>
            </a:r>
          </a:p>
          <a:p>
            <a:r>
              <a:rPr lang="tr-TR" b="1" dirty="0" smtClean="0"/>
              <a:t>Komplike </a:t>
            </a:r>
            <a:r>
              <a:rPr lang="tr-TR" b="1" dirty="0" err="1"/>
              <a:t>sinüzitli</a:t>
            </a:r>
            <a:r>
              <a:rPr lang="tr-TR" b="1" dirty="0"/>
              <a:t> vakalar veya komplikasyon şüphesi olan </a:t>
            </a:r>
            <a:r>
              <a:rPr lang="tr-TR" b="1" dirty="0" smtClean="0"/>
              <a:t>durumlar</a:t>
            </a:r>
          </a:p>
          <a:p>
            <a:r>
              <a:rPr lang="tr-TR" b="1" dirty="0" smtClean="0"/>
              <a:t>Ayaktan </a:t>
            </a:r>
            <a:r>
              <a:rPr lang="tr-TR" b="1" dirty="0"/>
              <a:t>tedaviye yanıt alınamayan </a:t>
            </a:r>
            <a:r>
              <a:rPr lang="tr-TR" b="1" dirty="0" smtClean="0"/>
              <a:t>hastalar</a:t>
            </a:r>
          </a:p>
          <a:p>
            <a:pPr lvl="1">
              <a:buFont typeface="Wingdings" charset="2"/>
              <a:buChar char="ü"/>
            </a:pPr>
            <a:r>
              <a:rPr lang="tr-TR" b="1" dirty="0" smtClean="0"/>
              <a:t>IV </a:t>
            </a:r>
            <a:r>
              <a:rPr lang="tr-TR" b="1" dirty="0" err="1" smtClean="0"/>
              <a:t>ampisilin</a:t>
            </a:r>
            <a:r>
              <a:rPr lang="tr-TR" b="1" dirty="0" err="1"/>
              <a:t>-</a:t>
            </a:r>
            <a:r>
              <a:rPr lang="tr-TR" b="1" dirty="0" err="1" smtClean="0"/>
              <a:t>sulbaktam</a:t>
            </a:r>
            <a:endParaRPr lang="tr-TR" b="1" dirty="0" smtClean="0"/>
          </a:p>
          <a:p>
            <a:pPr lvl="1">
              <a:buFont typeface="Wingdings" charset="2"/>
              <a:buChar char="ü"/>
            </a:pPr>
            <a:r>
              <a:rPr lang="tr-TR" b="1" dirty="0" smtClean="0"/>
              <a:t>IV </a:t>
            </a:r>
            <a:r>
              <a:rPr lang="tr-TR" b="1" dirty="0" err="1" smtClean="0"/>
              <a:t>sefotaksim</a:t>
            </a:r>
            <a:endParaRPr lang="tr-TR" b="1" dirty="0" smtClean="0"/>
          </a:p>
          <a:p>
            <a:pPr lvl="1">
              <a:buFont typeface="Wingdings" charset="2"/>
              <a:buChar char="ü"/>
            </a:pPr>
            <a:r>
              <a:rPr lang="en-US" b="1" dirty="0" smtClean="0"/>
              <a:t>IV </a:t>
            </a:r>
            <a:r>
              <a:rPr lang="tr-TR" b="1" dirty="0" err="1" smtClean="0"/>
              <a:t>seftriakson</a:t>
            </a:r>
            <a:endParaRPr lang="tr-TR" b="1" dirty="0"/>
          </a:p>
          <a:p>
            <a:pPr lvl="1">
              <a:buFont typeface="Wingdings" charset="2"/>
              <a:buChar char="ü"/>
            </a:pPr>
            <a:r>
              <a:rPr lang="tr-TR" b="1" dirty="0" smtClean="0"/>
              <a:t>IV </a:t>
            </a:r>
            <a:r>
              <a:rPr lang="tr-TR" b="1" dirty="0" err="1" smtClean="0"/>
              <a:t>levofloksasin</a:t>
            </a:r>
            <a:r>
              <a:rPr lang="tr-TR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578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Komplikasyonlar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1559788"/>
              </p:ext>
            </p:extLst>
          </p:nvPr>
        </p:nvGraphicFramePr>
        <p:xfrm>
          <a:off x="1524000" y="21732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5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Preseptal</a:t>
            </a:r>
            <a:r>
              <a:rPr lang="en-US" dirty="0" smtClean="0"/>
              <a:t> </a:t>
            </a:r>
            <a:r>
              <a:rPr lang="en-US" dirty="0" err="1" smtClean="0"/>
              <a:t>Selülit</a:t>
            </a:r>
            <a:endParaRPr lang="en-US" dirty="0"/>
          </a:p>
        </p:txBody>
      </p:sp>
      <p:pic>
        <p:nvPicPr>
          <p:cNvPr id="4" name="Picture 2" descr="pos2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328637"/>
            <a:ext cx="4161052" cy="3724877"/>
          </a:xfrm>
          <a:prstGeom prst="rect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31" y="2328637"/>
            <a:ext cx="4236619" cy="3724877"/>
          </a:xfrm>
          <a:prstGeom prst="rect">
            <a:avLst/>
          </a:prstGeom>
          <a:noFill/>
          <a:ln w="38100" cmpd="sng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3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Korunma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3139138"/>
            <a:ext cx="7076747" cy="1853302"/>
          </a:xfrm>
        </p:spPr>
        <p:txBody>
          <a:bodyPr/>
          <a:lstStyle/>
          <a:p>
            <a:r>
              <a:rPr lang="en-US" b="1" dirty="0" smtClean="0"/>
              <a:t>Viral ÜSYE </a:t>
            </a:r>
            <a:r>
              <a:rPr lang="en-US" b="1" dirty="0" err="1" smtClean="0"/>
              <a:t>geçirenler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</a:t>
            </a:r>
            <a:r>
              <a:rPr lang="en-US" b="1" dirty="0" err="1" smtClean="0"/>
              <a:t>temastan</a:t>
            </a:r>
            <a:r>
              <a:rPr lang="en-US" b="1" dirty="0" smtClean="0"/>
              <a:t> </a:t>
            </a:r>
            <a:r>
              <a:rPr lang="en-US" b="1" dirty="0" err="1" smtClean="0"/>
              <a:t>kaçınma</a:t>
            </a:r>
            <a:endParaRPr lang="en-US" b="1" dirty="0" smtClean="0"/>
          </a:p>
          <a:p>
            <a:r>
              <a:rPr lang="en-US" b="1" dirty="0" smtClean="0"/>
              <a:t>El </a:t>
            </a:r>
            <a:r>
              <a:rPr lang="en-US" b="1" dirty="0" err="1" smtClean="0"/>
              <a:t>yıkama</a:t>
            </a:r>
            <a:endParaRPr lang="en-US" b="1" dirty="0" smtClean="0"/>
          </a:p>
          <a:p>
            <a:r>
              <a:rPr lang="en-US" b="1" dirty="0" smtClean="0"/>
              <a:t>İnfluenza </a:t>
            </a:r>
            <a:r>
              <a:rPr lang="en-US" b="1" dirty="0" err="1" smtClean="0"/>
              <a:t>aşısı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981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OLGU-2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563" y="2699093"/>
            <a:ext cx="8366393" cy="2862323"/>
          </a:xfrm>
          <a:prstGeom prst="rect">
            <a:avLst/>
          </a:prstGeom>
          <a:noFill/>
          <a:ln w="38100" cmpd="sng">
            <a:solidFill>
              <a:srgbClr val="FF2929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charset="0"/>
              <a:buNone/>
            </a:pPr>
            <a:r>
              <a:rPr lang="tr-TR" b="1" dirty="0" smtClean="0">
                <a:latin typeface="Times New Roman" charset="0"/>
              </a:rPr>
              <a:t>12 yaş, erkek</a:t>
            </a:r>
          </a:p>
          <a:p>
            <a:pPr>
              <a:buFont typeface="Wingdings" charset="0"/>
              <a:buNone/>
            </a:pPr>
            <a:endParaRPr lang="tr-TR" b="1" dirty="0" smtClean="0">
              <a:latin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tr-TR" b="1" dirty="0" smtClean="0">
                <a:latin typeface="Times New Roman" charset="0"/>
              </a:rPr>
              <a:t>2 haftadır </a:t>
            </a:r>
            <a:r>
              <a:rPr lang="tr-TR" b="1" dirty="0">
                <a:latin typeface="Times New Roman" charset="0"/>
              </a:rPr>
              <a:t>olan burun tıkanıklığı ve geniz </a:t>
            </a:r>
            <a:r>
              <a:rPr lang="tr-TR" b="1" dirty="0" smtClean="0">
                <a:latin typeface="Times New Roman" charset="0"/>
              </a:rPr>
              <a:t>akıntısı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tr-TR" b="1" dirty="0" err="1" smtClean="0">
                <a:latin typeface="Times New Roman" charset="0"/>
              </a:rPr>
              <a:t>Dekonjestan</a:t>
            </a:r>
            <a:r>
              <a:rPr lang="tr-TR" b="1" dirty="0" smtClean="0">
                <a:latin typeface="Times New Roman" charset="0"/>
              </a:rPr>
              <a:t> </a:t>
            </a:r>
            <a:r>
              <a:rPr lang="tr-TR" b="1" dirty="0">
                <a:latin typeface="Times New Roman" charset="0"/>
              </a:rPr>
              <a:t>ve </a:t>
            </a:r>
            <a:r>
              <a:rPr lang="tr-TR" b="1" smtClean="0">
                <a:latin typeface="Times New Roman" charset="0"/>
              </a:rPr>
              <a:t>asetaminofen</a:t>
            </a:r>
            <a:r>
              <a:rPr lang="tr-TR" b="1" dirty="0" smtClean="0">
                <a:latin typeface="Times New Roman" charset="0"/>
              </a:rPr>
              <a:t> </a:t>
            </a:r>
            <a:r>
              <a:rPr lang="tr-TR" b="1" dirty="0" smtClean="0">
                <a:latin typeface="Times New Roman" charset="0"/>
              </a:rPr>
              <a:t>kullanmasına </a:t>
            </a:r>
            <a:r>
              <a:rPr lang="tr-TR" b="1" dirty="0">
                <a:latin typeface="Times New Roman" charset="0"/>
              </a:rPr>
              <a:t>karşın yakınmalarında düzelme </a:t>
            </a:r>
            <a:r>
              <a:rPr lang="tr-TR" b="1" dirty="0" smtClean="0">
                <a:latin typeface="Times New Roman" charset="0"/>
              </a:rPr>
              <a:t>yok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tr-TR" b="1" dirty="0" smtClean="0">
                <a:latin typeface="Times New Roman" charset="0"/>
              </a:rPr>
              <a:t>Son </a:t>
            </a:r>
            <a:r>
              <a:rPr lang="tr-TR" b="1" dirty="0">
                <a:latin typeface="Times New Roman" charset="0"/>
              </a:rPr>
              <a:t>bir kaç gündür yüzde ağrı ve basınç </a:t>
            </a:r>
            <a:r>
              <a:rPr lang="tr-TR" b="1" dirty="0" smtClean="0">
                <a:latin typeface="Times New Roman" charset="0"/>
              </a:rPr>
              <a:t>hissi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tr-TR" b="1" dirty="0" smtClean="0">
                <a:latin typeface="Times New Roman" charset="0"/>
              </a:rPr>
              <a:t>Burun akıntısının </a:t>
            </a:r>
            <a:r>
              <a:rPr lang="tr-TR" b="1" dirty="0">
                <a:latin typeface="Times New Roman" charset="0"/>
              </a:rPr>
              <a:t>dünden itibaren </a:t>
            </a:r>
            <a:r>
              <a:rPr lang="tr-TR" b="1" dirty="0" smtClean="0">
                <a:latin typeface="Times New Roman" charset="0"/>
              </a:rPr>
              <a:t>yeşil renge dönmesi </a:t>
            </a:r>
            <a:endParaRPr lang="tr-TR" b="1" dirty="0">
              <a:latin typeface="Times New Roman" charset="0"/>
            </a:endParaRPr>
          </a:p>
          <a:p>
            <a:pPr>
              <a:buFont typeface="Wingdings" charset="0"/>
              <a:buNone/>
            </a:pPr>
            <a:endParaRPr lang="tr-TR" b="1" i="1" u="sng" dirty="0">
              <a:latin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tr-TR" b="1" dirty="0" smtClean="0">
                <a:latin typeface="Times New Roman" charset="0"/>
              </a:rPr>
              <a:t>Halsiz </a:t>
            </a:r>
            <a:r>
              <a:rPr lang="tr-TR" b="1" dirty="0">
                <a:latin typeface="Times New Roman" charset="0"/>
              </a:rPr>
              <a:t>görünümde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tr-TR" b="1" dirty="0" smtClean="0">
                <a:latin typeface="Times New Roman" charset="0"/>
              </a:rPr>
              <a:t>Vücut </a:t>
            </a:r>
            <a:r>
              <a:rPr lang="tr-TR" b="1" dirty="0">
                <a:latin typeface="Times New Roman" charset="0"/>
              </a:rPr>
              <a:t>sıcaklığı </a:t>
            </a:r>
            <a:r>
              <a:rPr lang="tr-TR" b="1" dirty="0" smtClean="0">
                <a:latin typeface="Times New Roman" charset="0"/>
              </a:rPr>
              <a:t>37,5 </a:t>
            </a:r>
            <a:r>
              <a:rPr lang="en-US" b="1" dirty="0" smtClean="0">
                <a:latin typeface="Times New Roman" charset="0"/>
              </a:rPr>
              <a:t>º</a:t>
            </a:r>
            <a:r>
              <a:rPr lang="tr-TR" b="1" dirty="0" smtClean="0">
                <a:latin typeface="Times New Roman" charset="0"/>
              </a:rPr>
              <a:t>C</a:t>
            </a:r>
            <a:endParaRPr lang="tr-TR" b="1" baseline="30000" dirty="0">
              <a:latin typeface="Times New Roman" charset="0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tr-TR" b="1" dirty="0" smtClean="0">
                <a:latin typeface="Times New Roman" charset="0"/>
              </a:rPr>
              <a:t>Burunda </a:t>
            </a:r>
            <a:r>
              <a:rPr lang="tr-TR" b="1" dirty="0">
                <a:latin typeface="Times New Roman" charset="0"/>
              </a:rPr>
              <a:t>ve </a:t>
            </a:r>
            <a:r>
              <a:rPr lang="tr-TR" b="1" dirty="0" err="1" smtClean="0">
                <a:latin typeface="Times New Roman" charset="0"/>
              </a:rPr>
              <a:t>postnazal</a:t>
            </a:r>
            <a:r>
              <a:rPr lang="tr-TR" b="1" dirty="0" smtClean="0">
                <a:latin typeface="Times New Roman" charset="0"/>
              </a:rPr>
              <a:t> alanda </a:t>
            </a:r>
            <a:r>
              <a:rPr lang="tr-TR" b="1" dirty="0" err="1" smtClean="0">
                <a:latin typeface="Times New Roman" charset="0"/>
              </a:rPr>
              <a:t>pürülan</a:t>
            </a:r>
            <a:r>
              <a:rPr lang="tr-TR" b="1" dirty="0" smtClean="0">
                <a:latin typeface="Times New Roman" charset="0"/>
              </a:rPr>
              <a:t> </a:t>
            </a:r>
            <a:r>
              <a:rPr lang="tr-TR" b="1" dirty="0">
                <a:latin typeface="Times New Roman" charset="0"/>
              </a:rPr>
              <a:t>akıntısı </a:t>
            </a:r>
            <a:r>
              <a:rPr lang="tr-TR" b="1" dirty="0" smtClean="0">
                <a:latin typeface="Times New Roman" charset="0"/>
              </a:rPr>
              <a:t>(+)</a:t>
            </a:r>
            <a:endParaRPr lang="tr-TR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5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Terminoloji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345292"/>
            <a:ext cx="7076747" cy="3992563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Sinüzit</a:t>
            </a:r>
            <a:endParaRPr lang="en-US" sz="2000" b="1" dirty="0" smtClean="0"/>
          </a:p>
          <a:p>
            <a:r>
              <a:rPr lang="en-US" sz="2000" b="1" dirty="0" err="1" smtClean="0"/>
              <a:t>Rinosinüzit</a:t>
            </a:r>
            <a:endParaRPr lang="en-US" sz="2000" b="1" dirty="0" smtClean="0"/>
          </a:p>
          <a:p>
            <a:r>
              <a:rPr lang="en-US" sz="2000" b="1" dirty="0" smtClean="0"/>
              <a:t>Viral </a:t>
            </a:r>
            <a:r>
              <a:rPr lang="en-US" sz="2000" b="1" dirty="0" err="1" smtClean="0"/>
              <a:t>rinosinüzit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smtClean="0"/>
              <a:t>7-10 </a:t>
            </a:r>
            <a:r>
              <a:rPr lang="en-US" sz="1800" b="1" dirty="0" err="1" smtClean="0"/>
              <a:t>günde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AB’siz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iyileşmekte</a:t>
            </a:r>
            <a:endParaRPr lang="en-US" sz="18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err="1" smtClean="0"/>
              <a:t>Gereksiz</a:t>
            </a:r>
            <a:r>
              <a:rPr lang="en-US" sz="1800" b="1" dirty="0" smtClean="0"/>
              <a:t> AB </a:t>
            </a:r>
            <a:r>
              <a:rPr lang="en-US" sz="1800" b="1" dirty="0" err="1" smtClean="0"/>
              <a:t>kullanımına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neden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olmakta</a:t>
            </a:r>
            <a:endParaRPr lang="en-US" sz="1800" b="1" dirty="0" smtClean="0"/>
          </a:p>
          <a:p>
            <a:r>
              <a:rPr lang="en-US" sz="2000" b="1" dirty="0" err="1" smtClean="0"/>
              <a:t>Akut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bakteriyel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sinüzit</a:t>
            </a:r>
            <a:endParaRPr lang="en-US" sz="20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err="1" smtClean="0"/>
              <a:t>AB’siz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iyileşebilmekte</a:t>
            </a:r>
            <a:endParaRPr lang="en-US" sz="1800" b="1" dirty="0" smtClean="0"/>
          </a:p>
          <a:p>
            <a:pPr lvl="1">
              <a:buFont typeface="Wingdings" charset="2"/>
              <a:buChar char="ü"/>
            </a:pPr>
            <a:r>
              <a:rPr lang="en-US" sz="1800" b="1" dirty="0" err="1" smtClean="0"/>
              <a:t>AB’ler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iyileşmeyi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hızlandırmakta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komplikasyonları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önlemekte</a:t>
            </a:r>
            <a:r>
              <a:rPr lang="en-US" sz="18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709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486421"/>
            <a:ext cx="7076747" cy="3723264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Akut sinüzit:</a:t>
            </a:r>
            <a:r>
              <a:rPr lang="tr-TR" sz="2000" b="1" dirty="0"/>
              <a:t> 30 günden daha kısa süren ve bu süre içerisinde tamamen düzelen olgular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Subakut</a:t>
            </a:r>
            <a:r>
              <a:rPr lang="tr-TR" sz="2000" b="1" dirty="0">
                <a:solidFill>
                  <a:srgbClr val="FF0000"/>
                </a:solidFill>
              </a:rPr>
              <a:t> sinüzit: </a:t>
            </a:r>
            <a:r>
              <a:rPr lang="tr-TR" sz="2000" b="1" dirty="0"/>
              <a:t>1 aydan uzun süren ama en geç 3 ay içerisinde düzelen durumlar</a:t>
            </a:r>
          </a:p>
          <a:p>
            <a:r>
              <a:rPr lang="tr-TR" sz="2000" b="1" dirty="0">
                <a:solidFill>
                  <a:srgbClr val="FF0000"/>
                </a:solidFill>
              </a:rPr>
              <a:t>Kronik sinüzit:</a:t>
            </a:r>
            <a:r>
              <a:rPr lang="tr-TR" sz="2000" b="1" dirty="0"/>
              <a:t> 3 aydan uzun süreli semptom ve bulguların devam ettiği durumlar</a:t>
            </a:r>
          </a:p>
          <a:p>
            <a:r>
              <a:rPr lang="tr-TR" sz="2000" b="1" dirty="0" err="1">
                <a:solidFill>
                  <a:srgbClr val="FF0000"/>
                </a:solidFill>
              </a:rPr>
              <a:t>Rekürrent</a:t>
            </a:r>
            <a:r>
              <a:rPr lang="tr-TR" sz="2000" b="1" dirty="0">
                <a:solidFill>
                  <a:srgbClr val="FF0000"/>
                </a:solidFill>
              </a:rPr>
              <a:t> sinüzit: </a:t>
            </a:r>
            <a:r>
              <a:rPr lang="tr-TR" sz="2000" b="1" dirty="0"/>
              <a:t>Son 1 yıl içerisinde en az 10 günlük </a:t>
            </a:r>
            <a:r>
              <a:rPr lang="tr-TR" sz="2000" b="1" dirty="0" err="1"/>
              <a:t>semptomsuz</a:t>
            </a:r>
            <a:r>
              <a:rPr lang="tr-TR" sz="2000" b="1" dirty="0"/>
              <a:t> dönemlerle ayrılmış ve 30 günden kısa süren en az 4 sinüzit atağının olduğu durum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Terminoloji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75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Anatomik</a:t>
            </a:r>
            <a:r>
              <a:rPr lang="en-US" b="1" dirty="0" smtClean="0"/>
              <a:t> </a:t>
            </a:r>
            <a:r>
              <a:rPr lang="en-US" b="1" dirty="0" err="1" smtClean="0"/>
              <a:t>Gelişim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10134" b="15269"/>
          <a:stretch/>
        </p:blipFill>
        <p:spPr bwMode="auto">
          <a:xfrm>
            <a:off x="284163" y="2064014"/>
            <a:ext cx="8574087" cy="4498496"/>
          </a:xfrm>
          <a:prstGeom prst="rect">
            <a:avLst/>
          </a:prstGeom>
          <a:noFill/>
          <a:ln w="38100" cmpd="sng">
            <a:solidFill>
              <a:srgbClr val="FF292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43206" y="2605266"/>
            <a:ext cx="7187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Frontal</a:t>
            </a:r>
          </a:p>
          <a:p>
            <a:pPr algn="ctr"/>
            <a:r>
              <a:rPr lang="en-US" sz="1400" b="1" dirty="0" err="1" smtClean="0"/>
              <a:t>sinüs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52726" y="3280886"/>
            <a:ext cx="11113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Ön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etmoidal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sinüs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86944" y="4413429"/>
            <a:ext cx="87716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Maksiller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sinüs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08327" y="4419074"/>
            <a:ext cx="7489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Nazal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septum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451" y="3063567"/>
            <a:ext cx="131318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Sfenoidal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sinüs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068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 smtClean="0"/>
              <a:t>Bakteriyel</a:t>
            </a:r>
            <a:r>
              <a:rPr lang="en-US" b="1" dirty="0" smtClean="0"/>
              <a:t> </a:t>
            </a:r>
            <a:r>
              <a:rPr lang="en-US" b="1" dirty="0" err="1" smtClean="0"/>
              <a:t>Rinosinüzit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err="1" smtClean="0"/>
              <a:t>Epidemiyoloji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974831"/>
            <a:ext cx="7076747" cy="4534756"/>
          </a:xfrm>
        </p:spPr>
        <p:txBody>
          <a:bodyPr>
            <a:noAutofit/>
          </a:bodyPr>
          <a:lstStyle/>
          <a:p>
            <a:r>
              <a:rPr lang="tr-TR" sz="1800" b="1" dirty="0"/>
              <a:t>ABRS, çocuklarda yaygın bir </a:t>
            </a:r>
            <a:r>
              <a:rPr lang="tr-TR" sz="1800" b="1" dirty="0" smtClean="0"/>
              <a:t>hastalık</a:t>
            </a:r>
          </a:p>
          <a:p>
            <a:r>
              <a:rPr lang="tr-TR" sz="1800" b="1" dirty="0" err="1" smtClean="0"/>
              <a:t>Viral</a:t>
            </a:r>
            <a:r>
              <a:rPr lang="tr-TR" sz="1800" b="1" dirty="0" smtClean="0"/>
              <a:t> ÜSYE </a:t>
            </a:r>
            <a:r>
              <a:rPr lang="tr-TR" sz="1800" b="1" dirty="0"/>
              <a:t>olan çocukların ortalama %6-9’nda ABRS ile komplike </a:t>
            </a:r>
            <a:r>
              <a:rPr lang="tr-TR" sz="1800" b="1" dirty="0" smtClean="0"/>
              <a:t>olmakta</a:t>
            </a:r>
          </a:p>
          <a:p>
            <a:r>
              <a:rPr lang="tr-TR" sz="1800" b="1" dirty="0" smtClean="0"/>
              <a:t>ABRS</a:t>
            </a:r>
            <a:r>
              <a:rPr lang="tr-TR" sz="1800" b="1" dirty="0"/>
              <a:t>, çocuklarda tipik olarak 4-7 yaş arasında </a:t>
            </a:r>
            <a:r>
              <a:rPr lang="tr-TR" sz="1800" b="1" dirty="0" smtClean="0"/>
              <a:t>görülmekte, </a:t>
            </a:r>
            <a:r>
              <a:rPr lang="tr-TR" sz="1800" b="1" dirty="0"/>
              <a:t>ama süt çocukluğu dönemi dahil her yaşta da </a:t>
            </a:r>
            <a:r>
              <a:rPr lang="tr-TR" sz="1800" b="1" dirty="0" smtClean="0"/>
              <a:t>gelişebilmekte</a:t>
            </a:r>
          </a:p>
          <a:p>
            <a:r>
              <a:rPr lang="tr-TR" sz="1800" b="1" dirty="0" smtClean="0"/>
              <a:t>Süt </a:t>
            </a:r>
            <a:r>
              <a:rPr lang="tr-TR" sz="1800" b="1" dirty="0"/>
              <a:t>çocuklarında daha çok </a:t>
            </a:r>
            <a:r>
              <a:rPr lang="tr-TR" sz="1800" b="1" dirty="0" err="1"/>
              <a:t>etmoidal</a:t>
            </a:r>
            <a:r>
              <a:rPr lang="tr-TR" sz="1800" b="1" dirty="0"/>
              <a:t> </a:t>
            </a:r>
            <a:r>
              <a:rPr lang="tr-TR" sz="1800" b="1" dirty="0" smtClean="0"/>
              <a:t>sinüzit gelişmekte</a:t>
            </a:r>
          </a:p>
          <a:p>
            <a:r>
              <a:rPr lang="tr-TR" sz="1800" b="1" dirty="0" smtClean="0"/>
              <a:t>&lt;2 </a:t>
            </a:r>
            <a:r>
              <a:rPr lang="tr-TR" sz="1800" b="1" dirty="0"/>
              <a:t>yaş </a:t>
            </a:r>
            <a:r>
              <a:rPr lang="tr-TR" sz="1800" b="1" dirty="0" smtClean="0"/>
              <a:t>çocuklarda </a:t>
            </a:r>
            <a:r>
              <a:rPr lang="tr-TR" sz="1800" b="1" dirty="0"/>
              <a:t>daha büyük çocuklara göre ABRS daha az oranda </a:t>
            </a:r>
            <a:r>
              <a:rPr lang="tr-TR" sz="1800" b="1" dirty="0" smtClean="0"/>
              <a:t>görülmekte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err="1" smtClean="0"/>
              <a:t>Viral</a:t>
            </a:r>
            <a:r>
              <a:rPr lang="tr-TR" sz="1600" b="1" dirty="0" smtClean="0"/>
              <a:t> </a:t>
            </a:r>
            <a:r>
              <a:rPr lang="tr-TR" sz="1600" b="1" dirty="0"/>
              <a:t>ÜSYE </a:t>
            </a:r>
            <a:r>
              <a:rPr lang="tr-TR" sz="1600" b="1" dirty="0" err="1" smtClean="0"/>
              <a:t>AOM’ye</a:t>
            </a:r>
            <a:r>
              <a:rPr lang="tr-TR" sz="1600" b="1" dirty="0" smtClean="0"/>
              <a:t> </a:t>
            </a:r>
            <a:r>
              <a:rPr lang="tr-TR" sz="1600" b="1" dirty="0"/>
              <a:t>neden </a:t>
            </a:r>
            <a:r>
              <a:rPr lang="tr-TR" sz="1600" b="1" dirty="0" smtClean="0"/>
              <a:t>olmakta </a:t>
            </a:r>
            <a:r>
              <a:rPr lang="tr-TR" sz="1600" b="1" dirty="0"/>
              <a:t>ve </a:t>
            </a:r>
            <a:r>
              <a:rPr lang="tr-TR" sz="1600" b="1" dirty="0" err="1"/>
              <a:t>AOM’nin</a:t>
            </a:r>
            <a:r>
              <a:rPr lang="tr-TR" sz="1600" b="1" dirty="0"/>
              <a:t> antibiyotiklerle tedavi edilmesi </a:t>
            </a:r>
            <a:r>
              <a:rPr lang="tr-TR" sz="1600" b="1" dirty="0" smtClean="0"/>
              <a:t>ABRS gelişimini önlemekte</a:t>
            </a:r>
          </a:p>
          <a:p>
            <a:pPr lvl="1">
              <a:buFont typeface="Wingdings" charset="2"/>
              <a:buChar char="ü"/>
            </a:pPr>
            <a:r>
              <a:rPr lang="tr-TR" sz="1600" b="1" dirty="0" smtClean="0"/>
              <a:t>Sinüs </a:t>
            </a:r>
            <a:r>
              <a:rPr lang="tr-TR" sz="1600" b="1" dirty="0" err="1"/>
              <a:t>ostiumları</a:t>
            </a:r>
            <a:r>
              <a:rPr lang="tr-TR" sz="1600" b="1" dirty="0"/>
              <a:t> büyük çocuklara göre görece daha geniş olduğu için obstrüksiyonun daha az </a:t>
            </a:r>
            <a:r>
              <a:rPr lang="tr-TR" sz="1600" b="1" dirty="0" smtClean="0"/>
              <a:t>gelişmekte</a:t>
            </a:r>
            <a:r>
              <a:rPr lang="tr-TR" sz="1800" b="1" dirty="0"/>
              <a:t>	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49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68882"/>
            <a:ext cx="7076747" cy="4305421"/>
          </a:xfrm>
        </p:spPr>
        <p:txBody>
          <a:bodyPr>
            <a:noAutofit/>
          </a:bodyPr>
          <a:lstStyle/>
          <a:p>
            <a:r>
              <a:rPr lang="tr-TR" sz="1600" b="1" dirty="0" smtClean="0"/>
              <a:t>ABRS </a:t>
            </a:r>
            <a:r>
              <a:rPr lang="tr-TR" sz="1600" b="1" dirty="0"/>
              <a:t>gelişimine neden olan </a:t>
            </a:r>
            <a:r>
              <a:rPr lang="tr-TR" sz="1600" b="1" dirty="0" smtClean="0"/>
              <a:t>durumlar</a:t>
            </a:r>
          </a:p>
          <a:p>
            <a:pPr lvl="1">
              <a:buFont typeface="Wingdings" charset="2"/>
              <a:buChar char="ü"/>
            </a:pPr>
            <a:r>
              <a:rPr lang="tr-TR" sz="1400" b="1" dirty="0" err="1" smtClean="0"/>
              <a:t>Viral</a:t>
            </a:r>
            <a:r>
              <a:rPr lang="tr-TR" sz="1400" b="1" dirty="0" smtClean="0"/>
              <a:t> </a:t>
            </a:r>
            <a:r>
              <a:rPr lang="tr-TR" sz="1400" b="1" dirty="0"/>
              <a:t>ÜSYE (kreşe gitmek veya okula giden kardeşe sahip </a:t>
            </a:r>
            <a:r>
              <a:rPr lang="tr-TR" sz="1400" b="1" dirty="0" smtClean="0"/>
              <a:t>olma) </a:t>
            </a:r>
          </a:p>
          <a:p>
            <a:pPr lvl="1">
              <a:buFont typeface="Wingdings" charset="2"/>
              <a:buChar char="ü"/>
            </a:pPr>
            <a:r>
              <a:rPr lang="tr-TR" sz="1400" b="1" dirty="0" err="1"/>
              <a:t>A</a:t>
            </a:r>
            <a:r>
              <a:rPr lang="tr-TR" sz="1400" b="1" dirty="0" err="1" smtClean="0"/>
              <a:t>llerjik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rinit</a:t>
            </a:r>
            <a:endParaRPr lang="tr-TR" sz="1400" b="1" dirty="0" smtClean="0"/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Sigara </a:t>
            </a:r>
            <a:r>
              <a:rPr lang="tr-TR" sz="1400" b="1" dirty="0"/>
              <a:t>dumanına </a:t>
            </a:r>
            <a:r>
              <a:rPr lang="tr-TR" sz="1400" b="1" dirty="0" err="1" smtClean="0"/>
              <a:t>maruziyet</a:t>
            </a:r>
            <a:endParaRPr lang="tr-TR" sz="1400" b="1" dirty="0" smtClean="0"/>
          </a:p>
          <a:p>
            <a:r>
              <a:rPr lang="tr-TR" sz="1600" b="1" dirty="0" smtClean="0"/>
              <a:t>Kronik ve </a:t>
            </a:r>
            <a:r>
              <a:rPr lang="tr-TR" sz="1600" b="1" dirty="0" err="1" smtClean="0"/>
              <a:t>rekürrent</a:t>
            </a:r>
            <a:r>
              <a:rPr lang="tr-TR" sz="1600" b="1" dirty="0" smtClean="0"/>
              <a:t> sinüzite neden olan durumlar</a:t>
            </a:r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Özellikle </a:t>
            </a:r>
            <a:r>
              <a:rPr lang="tr-TR" sz="1400" b="1" dirty="0"/>
              <a:t>antikor üretimi eksikliği (</a:t>
            </a:r>
            <a:r>
              <a:rPr lang="tr-TR" sz="1400" b="1" dirty="0" err="1"/>
              <a:t>IgG</a:t>
            </a:r>
            <a:r>
              <a:rPr lang="tr-TR" sz="1400" b="1" dirty="0"/>
              <a:t>, </a:t>
            </a:r>
            <a:r>
              <a:rPr lang="tr-TR" sz="1400" b="1" dirty="0" err="1"/>
              <a:t>IgG</a:t>
            </a:r>
            <a:r>
              <a:rPr lang="tr-TR" sz="1400" b="1" dirty="0"/>
              <a:t> alt grup ve </a:t>
            </a:r>
            <a:r>
              <a:rPr lang="tr-TR" sz="1400" b="1" dirty="0" err="1"/>
              <a:t>IgA</a:t>
            </a:r>
            <a:r>
              <a:rPr lang="tr-TR" sz="1400" b="1" dirty="0"/>
              <a:t>) olan </a:t>
            </a:r>
            <a:r>
              <a:rPr lang="tr-TR" sz="1400" b="1" dirty="0" err="1"/>
              <a:t>immün</a:t>
            </a:r>
            <a:r>
              <a:rPr lang="tr-TR" sz="1400" b="1" dirty="0"/>
              <a:t> </a:t>
            </a:r>
            <a:r>
              <a:rPr lang="tr-TR" sz="1400" b="1" dirty="0" smtClean="0"/>
              <a:t>yetmezlikler</a:t>
            </a:r>
          </a:p>
          <a:p>
            <a:pPr lvl="1">
              <a:buFont typeface="Wingdings" charset="2"/>
              <a:buChar char="ü"/>
            </a:pPr>
            <a:r>
              <a:rPr lang="tr-TR" sz="1400" b="1" dirty="0" err="1" smtClean="0"/>
              <a:t>Kistik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fibrozis</a:t>
            </a:r>
            <a:endParaRPr lang="tr-TR" sz="1400" b="1" dirty="0" smtClean="0"/>
          </a:p>
          <a:p>
            <a:pPr lvl="1">
              <a:buFont typeface="Wingdings" charset="2"/>
              <a:buChar char="ü"/>
            </a:pPr>
            <a:r>
              <a:rPr lang="tr-TR" sz="1400" b="1" dirty="0" err="1" smtClean="0"/>
              <a:t>Siliyer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disfonksiyon</a:t>
            </a:r>
            <a:endParaRPr lang="tr-TR" sz="1400" b="1" dirty="0" smtClean="0"/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Anormal </a:t>
            </a:r>
            <a:r>
              <a:rPr lang="tr-TR" sz="1400" b="1" dirty="0"/>
              <a:t>fagosit </a:t>
            </a:r>
            <a:r>
              <a:rPr lang="tr-TR" sz="1400" b="1" dirty="0" smtClean="0"/>
              <a:t>fonksiyon</a:t>
            </a:r>
            <a:endParaRPr lang="tr-TR" sz="1400" b="1" dirty="0"/>
          </a:p>
          <a:p>
            <a:pPr lvl="1">
              <a:buFont typeface="Wingdings" charset="2"/>
              <a:buChar char="ü"/>
            </a:pPr>
            <a:r>
              <a:rPr lang="tr-TR" sz="1400" b="1" dirty="0" err="1" smtClean="0"/>
              <a:t>Gastroözefageal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reflü</a:t>
            </a:r>
            <a:endParaRPr lang="tr-TR" sz="1400" b="1" dirty="0"/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Anatomik </a:t>
            </a:r>
            <a:r>
              <a:rPr lang="tr-TR" sz="1400" b="1" dirty="0" err="1"/>
              <a:t>defektler</a:t>
            </a:r>
            <a:r>
              <a:rPr lang="tr-TR" sz="1400" b="1" dirty="0"/>
              <a:t> (yarık </a:t>
            </a:r>
            <a:r>
              <a:rPr lang="tr-TR" sz="1400" b="1" dirty="0" smtClean="0"/>
              <a:t>damak </a:t>
            </a:r>
            <a:r>
              <a:rPr lang="tr-TR" sz="1400" b="1" dirty="0" err="1" smtClean="0"/>
              <a:t>vs</a:t>
            </a:r>
            <a:r>
              <a:rPr lang="tr-TR" sz="1400" b="1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Nazal polipler</a:t>
            </a:r>
            <a:endParaRPr lang="tr-TR" sz="1400" b="1" dirty="0"/>
          </a:p>
          <a:p>
            <a:pPr lvl="1">
              <a:buFont typeface="Wingdings" charset="2"/>
              <a:buChar char="ü"/>
            </a:pPr>
            <a:r>
              <a:rPr lang="tr-TR" sz="1400" b="1" dirty="0" smtClean="0"/>
              <a:t>Kokain </a:t>
            </a:r>
            <a:r>
              <a:rPr lang="tr-TR" sz="1400" b="1" dirty="0"/>
              <a:t>kullanımı ve yabancı cisimler (</a:t>
            </a:r>
            <a:r>
              <a:rPr lang="tr-TR" sz="1400" b="1" dirty="0" err="1"/>
              <a:t>nazogastrik</a:t>
            </a:r>
            <a:r>
              <a:rPr lang="tr-TR" sz="1400" b="1" dirty="0"/>
              <a:t> tüpler dahil) </a:t>
            </a:r>
            <a:endParaRPr lang="tr-TR" sz="14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 smtClean="0"/>
              <a:t>Bakteriyel</a:t>
            </a:r>
            <a:r>
              <a:rPr lang="en-US" b="1" dirty="0" smtClean="0"/>
              <a:t> </a:t>
            </a:r>
            <a:r>
              <a:rPr lang="en-US" b="1" dirty="0" err="1" smtClean="0"/>
              <a:t>Rinosinüzit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Risk </a:t>
            </a:r>
            <a:r>
              <a:rPr lang="en-US" sz="3100" b="1" dirty="0" err="1" smtClean="0"/>
              <a:t>Faktörleri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423612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3139137"/>
            <a:ext cx="7076747" cy="2417819"/>
          </a:xfrm>
        </p:spPr>
        <p:txBody>
          <a:bodyPr>
            <a:normAutofit/>
          </a:bodyPr>
          <a:lstStyle/>
          <a:p>
            <a:r>
              <a:rPr lang="tr-TR" sz="2000" b="1" dirty="0"/>
              <a:t>HKHT veya </a:t>
            </a:r>
            <a:r>
              <a:rPr lang="tr-TR" sz="2000" b="1" dirty="0" err="1"/>
              <a:t>malignite</a:t>
            </a:r>
            <a:r>
              <a:rPr lang="tr-TR" sz="2000" b="1" dirty="0"/>
              <a:t> nedeniyle oluşan derin </a:t>
            </a:r>
            <a:r>
              <a:rPr lang="tr-TR" sz="2000" b="1" dirty="0" err="1"/>
              <a:t>nötropeni</a:t>
            </a:r>
            <a:r>
              <a:rPr lang="tr-TR" sz="2000" b="1" dirty="0"/>
              <a:t> veya </a:t>
            </a:r>
            <a:r>
              <a:rPr lang="tr-TR" sz="2000" b="1" dirty="0" err="1"/>
              <a:t>lenfopeni</a:t>
            </a:r>
            <a:r>
              <a:rPr lang="tr-TR" sz="2000" b="1" dirty="0"/>
              <a:t> sıklıkla </a:t>
            </a:r>
            <a:r>
              <a:rPr lang="tr-TR" sz="2000" b="1" dirty="0" err="1"/>
              <a:t>intrakranial</a:t>
            </a:r>
            <a:r>
              <a:rPr lang="tr-TR" sz="2000" b="1" dirty="0"/>
              <a:t> yayılım da gösteren şiddetli </a:t>
            </a:r>
            <a:r>
              <a:rPr lang="tr-TR" sz="2000" b="1" dirty="0" err="1"/>
              <a:t>fungal</a:t>
            </a:r>
            <a:r>
              <a:rPr lang="tr-TR" sz="2000" b="1" dirty="0"/>
              <a:t> (</a:t>
            </a:r>
            <a:r>
              <a:rPr lang="tr-TR" sz="2000" b="1" dirty="0" err="1"/>
              <a:t>aspergillus</a:t>
            </a:r>
            <a:r>
              <a:rPr lang="tr-TR" sz="2000" b="1" dirty="0"/>
              <a:t>, </a:t>
            </a:r>
            <a:r>
              <a:rPr lang="tr-TR" sz="2000" b="1" dirty="0" err="1"/>
              <a:t>mukor</a:t>
            </a:r>
            <a:r>
              <a:rPr lang="tr-TR" sz="2000" b="1" dirty="0"/>
              <a:t>) sinüzit</a:t>
            </a:r>
          </a:p>
          <a:p>
            <a:r>
              <a:rPr lang="tr-TR" sz="2000" b="1" dirty="0" err="1"/>
              <a:t>YBÜ’lerinde</a:t>
            </a:r>
            <a:r>
              <a:rPr lang="tr-TR" sz="2000" b="1" dirty="0"/>
              <a:t> çoklu ilaç dirençli etkenlerin neden olduğu NT </a:t>
            </a:r>
            <a:r>
              <a:rPr lang="tr-TR" sz="2000" b="1" dirty="0" err="1"/>
              <a:t>entübasyon</a:t>
            </a:r>
            <a:r>
              <a:rPr lang="tr-TR" sz="2000" b="1" dirty="0"/>
              <a:t> veya NG tüplerin sinüs </a:t>
            </a:r>
            <a:r>
              <a:rPr lang="tr-TR" sz="2000" b="1" dirty="0" err="1"/>
              <a:t>ostiumlarının</a:t>
            </a:r>
            <a:r>
              <a:rPr lang="tr-TR" sz="2000" b="1" dirty="0"/>
              <a:t> tıkanıklığına neden olmasıyla ortaya çıkan sinüzit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Akut</a:t>
            </a:r>
            <a:r>
              <a:rPr lang="en-US" b="1" dirty="0" smtClean="0"/>
              <a:t> </a:t>
            </a:r>
            <a:r>
              <a:rPr lang="en-US" b="1" dirty="0" err="1" smtClean="0"/>
              <a:t>Bakteriyel</a:t>
            </a:r>
            <a:r>
              <a:rPr lang="en-US" b="1" dirty="0" smtClean="0"/>
              <a:t> </a:t>
            </a:r>
            <a:r>
              <a:rPr lang="en-US" b="1" dirty="0" err="1" smtClean="0"/>
              <a:t>Rinosinüzit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Risk </a:t>
            </a:r>
            <a:r>
              <a:rPr lang="en-US" sz="3100" b="1" dirty="0" err="1" smtClean="0"/>
              <a:t>Faktörleri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4985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921</TotalTime>
  <Words>1033</Words>
  <Application>Microsoft Macintosh PowerPoint</Application>
  <PresentationFormat>On-screen Show (4:3)</PresentationFormat>
  <Paragraphs>202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Spectrum</vt:lpstr>
      <vt:lpstr>AKUT SİNÜZİT</vt:lpstr>
      <vt:lpstr>OLGU-1</vt:lpstr>
      <vt:lpstr>OLGU-2</vt:lpstr>
      <vt:lpstr>Terminoloji</vt:lpstr>
      <vt:lpstr>Terminoloji</vt:lpstr>
      <vt:lpstr>Anatomik Gelişim</vt:lpstr>
      <vt:lpstr>Akut Bakteriyel Rinosinüzit Epidemiyoloji</vt:lpstr>
      <vt:lpstr>Akut Bakteriyel Rinosinüzit Risk Faktörleri</vt:lpstr>
      <vt:lpstr>Akut Bakteriyel Rinosinüzit Risk Faktörleri</vt:lpstr>
      <vt:lpstr>Akut Bakteriyel Rinosinüzit Etyoloji</vt:lpstr>
      <vt:lpstr>Akut Bakteriyel Rinosinüzit Etkenler ve Penisilin Direnci</vt:lpstr>
      <vt:lpstr>Klinik</vt:lpstr>
      <vt:lpstr>Klinik ve Tanı</vt:lpstr>
      <vt:lpstr>Viral ÜSYE Klinik Seyir</vt:lpstr>
      <vt:lpstr>Ayırıcı Tanı</vt:lpstr>
      <vt:lpstr>Klinik ve Tanı</vt:lpstr>
      <vt:lpstr>Tedavi</vt:lpstr>
      <vt:lpstr>Tedavi</vt:lpstr>
      <vt:lpstr>Tedavi</vt:lpstr>
      <vt:lpstr>Hastanede Tedavi</vt:lpstr>
      <vt:lpstr>Komplikasyonlar</vt:lpstr>
      <vt:lpstr>Preseptal Selülit</vt:lpstr>
      <vt:lpstr>Korunma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OTİTİS MEDİA</dc:title>
  <dc:creator>Halil Özdemir</dc:creator>
  <cp:lastModifiedBy>Halil Özdemir</cp:lastModifiedBy>
  <cp:revision>76</cp:revision>
  <dcterms:created xsi:type="dcterms:W3CDTF">2018-07-11T07:18:23Z</dcterms:created>
  <dcterms:modified xsi:type="dcterms:W3CDTF">2018-08-26T12:45:50Z</dcterms:modified>
</cp:coreProperties>
</file>