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3" r:id="rId37"/>
    <p:sldId id="290" r:id="rId38"/>
    <p:sldId id="291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16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03D4D-F3F4-4C16-85A6-F787E1DFC7FD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82B5-3F3C-48F2-97BF-243DA99E60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920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10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184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8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497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703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30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29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4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889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765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6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97B9F-7881-45CD-AF06-00BAD8DF9E56}" type="datetimeFigureOut">
              <a:rPr lang="tr-TR" smtClean="0"/>
              <a:t>9.07.2019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6406-014B-48AB-A801-658F8E38D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06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>
            <a:spLocks noGrp="1"/>
          </p:cNvSpPr>
          <p:nvPr>
            <p:ph type="ctrTitle"/>
          </p:nvPr>
        </p:nvSpPr>
        <p:spPr>
          <a:xfrm>
            <a:off x="1787037" y="2679272"/>
            <a:ext cx="5829300" cy="1102519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tr-TR" dirty="0" smtClean="0"/>
              <a:t>Güneş Sistemi</a:t>
            </a:r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960838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F07-11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73213"/>
            <a:ext cx="7010400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Rectangle 3"/>
          <p:cNvSpPr>
            <a:spLocks noChangeArrowheads="1"/>
          </p:cNvSpPr>
          <p:nvPr/>
        </p:nvSpPr>
        <p:spPr bwMode="auto">
          <a:xfrm>
            <a:off x="0" y="277813"/>
            <a:ext cx="91440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  <a:t>Io’nun yüzeyi volkanik aktiviteler  nedeniyle delik deşik görünür.</a:t>
            </a:r>
            <a:r>
              <a:rPr lang="tr-TR" altLang="tr-TR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1230" y="6581775"/>
            <a:ext cx="1452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351938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0" y="990600"/>
            <a:ext cx="22860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Europa yüzeyini kaplayan 5 km kalınlığındaki buzun altında geniş bir okyanus bulunabilir.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74754" name="Picture 2" descr="http://i1-news.softpedia-static.com/images/news2/Antarctic-Robot-to-Search-for-Life-on-Europa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823" y="86584"/>
            <a:ext cx="6317888" cy="638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8686" y="6473148"/>
            <a:ext cx="1725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https://pics-about-space.com</a:t>
            </a:r>
          </a:p>
        </p:txBody>
      </p:sp>
    </p:spTree>
    <p:extLst>
      <p:ext uri="{BB962C8B-B14F-4D97-AF65-F5344CB8AC3E}">
        <p14:creationId xmlns:p14="http://schemas.microsoft.com/office/powerpoint/2010/main" val="1707470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9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>
                <a:latin typeface="Times New Roman" panose="02020603050405020304" pitchFamily="18" charset="0"/>
                <a:cs typeface="Times New Roman" panose="02020603050405020304" pitchFamily="18" charset="0"/>
              </a:rPr>
              <a:t>Ganymede Merkür’den büyüktür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73730" name="Picture 2" descr="galilean moon ganymed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0" y="1073331"/>
            <a:ext cx="59531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galilean moon ganymede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9" y="3064056"/>
            <a:ext cx="2743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1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342900" y="773113"/>
            <a:ext cx="3594100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000">
                <a:latin typeface="Times New Roman" panose="02020603050405020304" pitchFamily="18" charset="0"/>
                <a:cs typeface="Times New Roman" panose="02020603050405020304" pitchFamily="18" charset="0"/>
              </a:rPr>
              <a:t>Callisto yoğun çarpışmalar sonucu oluşmuş kraterlere sahiptir.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72706" name="Picture 2" descr="galilean moon callist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60" y="1638390"/>
            <a:ext cx="4336688" cy="433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46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WordArt 2"/>
          <p:cNvSpPr>
            <a:spLocks noChangeArrowheads="1" noChangeShapeType="1" noTextEdit="1"/>
          </p:cNvSpPr>
          <p:nvPr/>
        </p:nvSpPr>
        <p:spPr bwMode="auto">
          <a:xfrm>
            <a:off x="685800" y="1358900"/>
            <a:ext cx="222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  <a:alpha val="50195"/>
                  </a:scheme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SATÜRN</a:t>
            </a:r>
          </a:p>
        </p:txBody>
      </p:sp>
      <p:sp>
        <p:nvSpPr>
          <p:cNvPr id="251908" name="Text Box 4"/>
          <p:cNvSpPr txBox="1">
            <a:spLocks noChangeArrowheads="1"/>
          </p:cNvSpPr>
          <p:nvPr/>
        </p:nvSpPr>
        <p:spPr bwMode="auto">
          <a:xfrm>
            <a:off x="609600" y="3035300"/>
            <a:ext cx="7924800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Güneş sisteminin, yoğunluğu en düşük gezegenidir. Kendi çapının 5 katı büyüklüğünde halkası vardır.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Boyutları 10-2600 km arasında değişen 30 kadar uydusu bulunmaktadır. Uydularının yüzeyi krater, dağlar ve vadilerle kaplanmıştır. En büyük uydusu Titan, Güneş sisteminde atmosfere sahip tek uydudur.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226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sa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8753" y="6147356"/>
            <a:ext cx="16498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https://voyager.jpl.nasa.gov</a:t>
            </a:r>
          </a:p>
        </p:txBody>
      </p:sp>
    </p:spTree>
    <p:extLst>
      <p:ext uri="{BB962C8B-B14F-4D97-AF65-F5344CB8AC3E}">
        <p14:creationId xmlns:p14="http://schemas.microsoft.com/office/powerpoint/2010/main" val="148876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F07-2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55" y="1338608"/>
            <a:ext cx="6400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55" name="Rectangle 3"/>
          <p:cNvSpPr>
            <a:spLocks noChangeArrowheads="1"/>
          </p:cNvSpPr>
          <p:nvPr/>
        </p:nvSpPr>
        <p:spPr bwMode="auto">
          <a:xfrm>
            <a:off x="243840" y="301625"/>
            <a:ext cx="8499566" cy="86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Halka buz veya buz kaplı kayalardan oluşmaktadır. </a:t>
            </a:r>
            <a:endParaRPr lang="tr-TR" altLang="tr-TR" sz="2800" dirty="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08934" y="6343915"/>
            <a:ext cx="1713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https://www.livescience.com</a:t>
            </a:r>
          </a:p>
        </p:txBody>
      </p:sp>
    </p:spTree>
    <p:extLst>
      <p:ext uri="{BB962C8B-B14F-4D97-AF65-F5344CB8AC3E}">
        <p14:creationId xmlns:p14="http://schemas.microsoft.com/office/powerpoint/2010/main" val="4038592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aturn rings name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5" y="1039859"/>
            <a:ext cx="6731020" cy="48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235" y="5913121"/>
            <a:ext cx="21836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https://theothersshoe.wordpress.com</a:t>
            </a:r>
          </a:p>
        </p:txBody>
      </p:sp>
    </p:spTree>
    <p:extLst>
      <p:ext uri="{BB962C8B-B14F-4D97-AF65-F5344CB8AC3E}">
        <p14:creationId xmlns:p14="http://schemas.microsoft.com/office/powerpoint/2010/main" val="46281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inside jupiter ring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31" y="3867693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964872"/>
            <a:ext cx="19800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http://www.black-cat-studios.com</a:t>
            </a:r>
          </a:p>
        </p:txBody>
      </p:sp>
      <p:pic>
        <p:nvPicPr>
          <p:cNvPr id="67588" name="Picture 4" descr="http://www.black-cat-studios.com/sevenwonders/Saturns_Rings/IMAG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4" y="167640"/>
            <a:ext cx="4735286" cy="473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53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 descr="ring_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619125"/>
            <a:ext cx="83566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7" name="Metin kutusu 1"/>
          <p:cNvSpPr txBox="1">
            <a:spLocks noChangeArrowheads="1"/>
          </p:cNvSpPr>
          <p:nvPr/>
        </p:nvSpPr>
        <p:spPr bwMode="auto">
          <a:xfrm>
            <a:off x="393700" y="6238875"/>
            <a:ext cx="44021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000" dirty="0">
                <a:latin typeface="Arial" panose="020B0604020202020204" pitchFamily="34" charset="0"/>
              </a:rPr>
              <a:t>http://www.public.asu.edu/~atpcs/atpcs/Univ10e/Images/6268_fig12-17.jpg</a:t>
            </a:r>
          </a:p>
        </p:txBody>
      </p:sp>
    </p:spTree>
    <p:extLst>
      <p:ext uri="{BB962C8B-B14F-4D97-AF65-F5344CB8AC3E}">
        <p14:creationId xmlns:p14="http://schemas.microsoft.com/office/powerpoint/2010/main" val="1390306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WordArt 3"/>
          <p:cNvSpPr>
            <a:spLocks noChangeArrowheads="1" noChangeShapeType="1" noTextEdit="1"/>
          </p:cNvSpPr>
          <p:nvPr/>
        </p:nvSpPr>
        <p:spPr bwMode="auto">
          <a:xfrm>
            <a:off x="1728651" y="861105"/>
            <a:ext cx="5857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6600"/>
              </a:contourClr>
            </a:sp3d>
          </a:bodyPr>
          <a:lstStyle/>
          <a:p>
            <a:pPr algn="ctr"/>
            <a:r>
              <a:rPr lang="tr-TR" sz="3600" kern="10" dirty="0">
                <a:ln w="9525">
                  <a:round/>
                  <a:headEnd/>
                  <a:tailEnd/>
                </a:ln>
                <a:solidFill>
                  <a:schemeClr val="accent1">
                    <a:lumMod val="75000"/>
                    <a:alpha val="50195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Dev Gezegenler</a:t>
            </a:r>
          </a:p>
        </p:txBody>
      </p:sp>
      <p:pic>
        <p:nvPicPr>
          <p:cNvPr id="83970" name="Picture 2" descr="giant planet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5" y="1824627"/>
            <a:ext cx="8315700" cy="350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88" y="5329645"/>
            <a:ext cx="20281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https://courses.lumenlearning.com</a:t>
            </a:r>
          </a:p>
        </p:txBody>
      </p:sp>
    </p:spTree>
    <p:extLst>
      <p:ext uri="{BB962C8B-B14F-4D97-AF65-F5344CB8AC3E}">
        <p14:creationId xmlns:p14="http://schemas.microsoft.com/office/powerpoint/2010/main" val="552852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 descr="saturn-season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41300"/>
            <a:ext cx="84201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0945" y="6553591"/>
            <a:ext cx="1891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https://www.universetoday.com</a:t>
            </a:r>
          </a:p>
        </p:txBody>
      </p:sp>
    </p:spTree>
    <p:extLst>
      <p:ext uri="{BB962C8B-B14F-4D97-AF65-F5344CB8AC3E}">
        <p14:creationId xmlns:p14="http://schemas.microsoft.com/office/powerpoint/2010/main" val="2377573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AutoShape 2"/>
          <p:cNvSpPr>
            <a:spLocks noChangeArrowheads="1"/>
          </p:cNvSpPr>
          <p:nvPr/>
        </p:nvSpPr>
        <p:spPr bwMode="auto">
          <a:xfrm>
            <a:off x="47625" y="265113"/>
            <a:ext cx="3470275" cy="695325"/>
          </a:xfrm>
          <a:prstGeom prst="roundRect">
            <a:avLst>
              <a:gd name="adj" fmla="val 22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176213" y="346075"/>
            <a:ext cx="34734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Sat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rn‘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ün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Uyduları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59076" name="AutoShape 4"/>
          <p:cNvSpPr>
            <a:spLocks noChangeArrowheads="1"/>
          </p:cNvSpPr>
          <p:nvPr/>
        </p:nvSpPr>
        <p:spPr bwMode="auto">
          <a:xfrm>
            <a:off x="206375" y="1260475"/>
            <a:ext cx="3632200" cy="614363"/>
          </a:xfrm>
          <a:prstGeom prst="roundRect">
            <a:avLst>
              <a:gd name="adj" fmla="val 25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333375" y="1425575"/>
            <a:ext cx="2879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Bir büyük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, 6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orta boy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47875"/>
            <a:ext cx="701040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9079" name="AutoShape 7"/>
          <p:cNvSpPr>
            <a:spLocks noChangeArrowheads="1"/>
          </p:cNvSpPr>
          <p:nvPr/>
        </p:nvSpPr>
        <p:spPr bwMode="auto">
          <a:xfrm>
            <a:off x="4098925" y="350838"/>
            <a:ext cx="4818652" cy="1600200"/>
          </a:xfrm>
          <a:prstGeom prst="roundRect">
            <a:avLst>
              <a:gd name="adj" fmla="val 74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4116388" y="376238"/>
            <a:ext cx="47355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Orta boyutda olanların biri hariç tümü Titan dan daha yakın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4159250" y="1131888"/>
            <a:ext cx="4692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 dirty="0" err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Endeladus</a:t>
            </a:r>
            <a:r>
              <a:rPr lang="en-GB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yansıtması ~%100</a:t>
            </a:r>
            <a:r>
              <a:rPr lang="en-GB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, </a:t>
            </a:r>
            <a:r>
              <a:rPr lang="tr-TR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buz</a:t>
            </a:r>
            <a:r>
              <a:rPr lang="en-GB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! 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Iapetus: </a:t>
            </a:r>
            <a:r>
              <a:rPr lang="tr-TR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bakan yarıkürede yansıtma</a:t>
            </a:r>
            <a:r>
              <a:rPr lang="en-GB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%</a:t>
            </a:r>
            <a:r>
              <a:rPr lang="en-GB" altLang="tr-TR" sz="2000" i="1" dirty="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3-5</a:t>
            </a:r>
            <a:endParaRPr lang="en-GB" altLang="tr-TR" sz="1800" dirty="0">
              <a:latin typeface="Arial" panose="020B0604020202020204" pitchFamily="34" charset="0"/>
            </a:endParaRPr>
          </a:p>
        </p:txBody>
      </p:sp>
      <p:sp>
        <p:nvSpPr>
          <p:cNvPr id="259082" name="Dikdörtgen 1"/>
          <p:cNvSpPr>
            <a:spLocks noChangeArrowheads="1"/>
          </p:cNvSpPr>
          <p:nvPr/>
        </p:nvSpPr>
        <p:spPr bwMode="auto">
          <a:xfrm>
            <a:off x="962025" y="6512639"/>
            <a:ext cx="22510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000" dirty="0">
                <a:latin typeface="Arial" panose="020B0604020202020204" pitchFamily="34" charset="0"/>
              </a:rPr>
              <a:t>https://</a:t>
            </a:r>
            <a:r>
              <a:rPr lang="tr-TR" altLang="tr-TR" sz="1000" dirty="0" smtClean="0">
                <a:latin typeface="Arial" panose="020B0604020202020204" pitchFamily="34" charset="0"/>
              </a:rPr>
              <a:t>www.windows2universe.com</a:t>
            </a:r>
            <a:endParaRPr lang="tr-TR" altLang="tr-TR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2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685800" y="22383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  <a:t>En büyük uydusu : Titan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63490" name="Picture 2" descr="saturn's moon tita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64" y="1366838"/>
            <a:ext cx="4206602" cy="420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64858" y="5573440"/>
            <a:ext cx="1452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3097495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0" y="685800"/>
            <a:ext cx="3581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Titan’da azot, metan ve diğer hidrokarbonlarca zengin ince bir atmosfer vardır.</a:t>
            </a:r>
            <a:r>
              <a:rPr lang="tr-TR" altLang="tr-TR" sz="4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62466" name="Picture 2" descr="saturn's moon titan ile ilgili gÃ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9" r="17273"/>
          <a:stretch/>
        </p:blipFill>
        <p:spPr bwMode="auto">
          <a:xfrm>
            <a:off x="3581400" y="1208314"/>
            <a:ext cx="5301343" cy="468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1400" y="5890605"/>
            <a:ext cx="135646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https://www.vice.com</a:t>
            </a:r>
          </a:p>
        </p:txBody>
      </p:sp>
    </p:spTree>
    <p:extLst>
      <p:ext uri="{BB962C8B-B14F-4D97-AF65-F5344CB8AC3E}">
        <p14:creationId xmlns:p14="http://schemas.microsoft.com/office/powerpoint/2010/main" val="1522815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AutoShape 2"/>
          <p:cNvSpPr>
            <a:spLocks noChangeArrowheads="1"/>
          </p:cNvSpPr>
          <p:nvPr/>
        </p:nvSpPr>
        <p:spPr bwMode="auto">
          <a:xfrm>
            <a:off x="80963" y="608013"/>
            <a:ext cx="3262312" cy="711200"/>
          </a:xfrm>
          <a:prstGeom prst="roundRect">
            <a:avLst>
              <a:gd name="adj" fmla="val 22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241300" y="704850"/>
            <a:ext cx="30670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J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piter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ve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Sat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rn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2148" name="AutoShape 4"/>
          <p:cNvSpPr>
            <a:spLocks noChangeArrowheads="1"/>
          </p:cNvSpPr>
          <p:nvPr/>
        </p:nvSpPr>
        <p:spPr bwMode="auto">
          <a:xfrm>
            <a:off x="3863975" y="701675"/>
            <a:ext cx="4046538" cy="617538"/>
          </a:xfrm>
          <a:prstGeom prst="roundRect">
            <a:avLst>
              <a:gd name="adj" fmla="val 25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2149" name="Text Box 5"/>
          <p:cNvSpPr txBox="1">
            <a:spLocks noChangeArrowheads="1"/>
          </p:cNvSpPr>
          <p:nvPr/>
        </p:nvSpPr>
        <p:spPr bwMode="auto">
          <a:xfrm>
            <a:off x="4010025" y="814388"/>
            <a:ext cx="26939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Halka yapıları farklı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!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pic>
        <p:nvPicPr>
          <p:cNvPr id="262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3275013"/>
            <a:ext cx="4640262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2152" name="AutoShape 8"/>
          <p:cNvSpPr>
            <a:spLocks noChangeArrowheads="1"/>
          </p:cNvSpPr>
          <p:nvPr/>
        </p:nvSpPr>
        <p:spPr bwMode="auto">
          <a:xfrm>
            <a:off x="53975" y="1817688"/>
            <a:ext cx="3971925" cy="1609725"/>
          </a:xfrm>
          <a:prstGeom prst="roundRect">
            <a:avLst>
              <a:gd name="adj" fmla="val 6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198438" y="1963738"/>
            <a:ext cx="38385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J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piter: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düşük yoğunluk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,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küçük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kütle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,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yaygın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396875" y="2665413"/>
            <a:ext cx="3335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Satürn den 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10</a:t>
            </a:r>
            <a:r>
              <a:rPr lang="en-GB" altLang="tr-TR" sz="1900" i="1" baseline="4000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6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daha az kütle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Göreli olarak kalın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, 1 km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2155" name="AutoShape 11"/>
          <p:cNvSpPr>
            <a:spLocks noChangeArrowheads="1"/>
          </p:cNvSpPr>
          <p:nvPr/>
        </p:nvSpPr>
        <p:spPr bwMode="auto">
          <a:xfrm>
            <a:off x="4391025" y="1557338"/>
            <a:ext cx="4425950" cy="1489075"/>
          </a:xfrm>
          <a:prstGeom prst="roundRect">
            <a:avLst>
              <a:gd name="adj" fmla="val 69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2156" name="Text Box 12"/>
          <p:cNvSpPr txBox="1">
            <a:spLocks noChangeArrowheads="1"/>
          </p:cNvSpPr>
          <p:nvPr/>
        </p:nvSpPr>
        <p:spPr bwMode="auto">
          <a:xfrm>
            <a:off x="4471988" y="1674813"/>
            <a:ext cx="4746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Sat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rn: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Sistemdeki en kütleli halka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4625975" y="2208213"/>
            <a:ext cx="402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ea typeface="Chancery L"/>
                <a:cs typeface="Times New Roman" panose="02020603050405020304" pitchFamily="18" charset="0"/>
              </a:rPr>
              <a:t>~200 km </a:t>
            </a:r>
            <a:r>
              <a:rPr lang="tr-TR" altLang="tr-TR" sz="2000" i="1">
                <a:solidFill>
                  <a:srgbClr val="008000"/>
                </a:solidFill>
                <a:latin typeface="Times New Roman" panose="02020603050405020304" pitchFamily="18" charset="0"/>
                <a:ea typeface="Chancery L"/>
                <a:cs typeface="Times New Roman" panose="02020603050405020304" pitchFamily="18" charset="0"/>
              </a:rPr>
              <a:t>boyutundaki uydunun kütlesi </a:t>
            </a:r>
            <a:endParaRPr lang="tr-TR" altLang="tr-TR" sz="2400">
              <a:latin typeface="Times New Roman" panose="02020603050405020304" pitchFamily="18" charset="0"/>
              <a:ea typeface="Chancery L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Times New Roman" panose="02020603050405020304" pitchFamily="18" charset="0"/>
                <a:ea typeface="Chancery L"/>
                <a:cs typeface="Times New Roman" panose="02020603050405020304" pitchFamily="18" charset="0"/>
              </a:rPr>
              <a:t>Aşırı ince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ea typeface="Chancery L"/>
                <a:cs typeface="Times New Roman" panose="02020603050405020304" pitchFamily="18" charset="0"/>
              </a:rPr>
              <a:t> ~ 10 m!</a:t>
            </a:r>
            <a:endParaRPr lang="en-GB" altLang="tr-TR" sz="1800">
              <a:latin typeface="Arial" panose="020B0604020202020204" pitchFamily="34" charset="0"/>
              <a:ea typeface="Chancery L"/>
              <a:cs typeface="Times New Roman" panose="02020603050405020304" pitchFamily="18" charset="0"/>
            </a:endParaRPr>
          </a:p>
        </p:txBody>
      </p:sp>
      <p:pic>
        <p:nvPicPr>
          <p:cNvPr id="61442" name="Picture 2" descr="jupiters ring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0" y="3661785"/>
            <a:ext cx="3596730" cy="269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300" y="6361204"/>
            <a:ext cx="13516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https://www.nasa.gov</a:t>
            </a:r>
          </a:p>
        </p:txBody>
      </p:sp>
    </p:spTree>
    <p:extLst>
      <p:ext uri="{BB962C8B-B14F-4D97-AF65-F5344CB8AC3E}">
        <p14:creationId xmlns:p14="http://schemas.microsoft.com/office/powerpoint/2010/main" val="1315666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WordArt 2"/>
          <p:cNvSpPr>
            <a:spLocks noChangeArrowheads="1" noChangeShapeType="1" noTextEdit="1"/>
          </p:cNvSpPr>
          <p:nvPr/>
        </p:nvSpPr>
        <p:spPr bwMode="auto">
          <a:xfrm>
            <a:off x="800100" y="1868488"/>
            <a:ext cx="5638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  <a:alpha val="50195"/>
                  </a:scheme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URANÜS ve NEPTÜN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571500" y="3621088"/>
            <a:ext cx="80010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Uranüs 1781 de, Neptün ise 1846 yılında matematiksel olarak bulunmuşlardır. İkisinde de halka yapı mevcuttur.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Uranüs’de 21+6, Neptün’de ise 13 tane uydu bulunmaktadır.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01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uranus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78" y="907416"/>
            <a:ext cx="79533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7275" y="5879466"/>
            <a:ext cx="127470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https://astroturk.net</a:t>
            </a:r>
          </a:p>
        </p:txBody>
      </p:sp>
    </p:spTree>
    <p:extLst>
      <p:ext uri="{BB962C8B-B14F-4D97-AF65-F5344CB8AC3E}">
        <p14:creationId xmlns:p14="http://schemas.microsoft.com/office/powerpoint/2010/main" val="205356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AutoShape 2"/>
          <p:cNvSpPr>
            <a:spLocks noChangeArrowheads="1"/>
          </p:cNvSpPr>
          <p:nvPr/>
        </p:nvSpPr>
        <p:spPr bwMode="auto">
          <a:xfrm>
            <a:off x="69850" y="220663"/>
            <a:ext cx="3503613" cy="711200"/>
          </a:xfrm>
          <a:prstGeom prst="roundRect">
            <a:avLst>
              <a:gd name="adj" fmla="val 22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98438" y="301625"/>
            <a:ext cx="32702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Uran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s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ve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Nept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n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6283325" y="141288"/>
            <a:ext cx="2659063" cy="1992312"/>
          </a:xfrm>
          <a:prstGeom prst="roundRect">
            <a:avLst>
              <a:gd name="adj" fmla="val 134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410325" y="192088"/>
            <a:ext cx="19653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Gerçek İkizler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!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pic>
        <p:nvPicPr>
          <p:cNvPr id="265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1228725"/>
            <a:ext cx="4319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281113"/>
            <a:ext cx="15621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5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25" y="4845050"/>
            <a:ext cx="32004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5" name="AutoShape 9"/>
          <p:cNvSpPr>
            <a:spLocks noChangeArrowheads="1"/>
          </p:cNvSpPr>
          <p:nvPr/>
        </p:nvSpPr>
        <p:spPr bwMode="auto">
          <a:xfrm>
            <a:off x="-41275" y="5114925"/>
            <a:ext cx="5638800" cy="1404938"/>
          </a:xfrm>
          <a:prstGeom prst="roundRect">
            <a:avLst>
              <a:gd name="adj" fmla="val 111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34925" y="5178425"/>
            <a:ext cx="6019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Uran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s 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yüzeyinde pek özellik yok (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Voyager</a:t>
            </a: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)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187325" y="5665788"/>
            <a:ext cx="3794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Kutup noktası Güneş’e yönlenmiş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HST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bulut oluşumları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5228" name="AutoShape 12"/>
          <p:cNvSpPr>
            <a:spLocks noChangeArrowheads="1"/>
          </p:cNvSpPr>
          <p:nvPr/>
        </p:nvSpPr>
        <p:spPr bwMode="auto">
          <a:xfrm>
            <a:off x="6359525" y="2684463"/>
            <a:ext cx="2751138" cy="1792287"/>
          </a:xfrm>
          <a:prstGeom prst="roundRect">
            <a:avLst>
              <a:gd name="adj" fmla="val 88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5229" name="Text Box 13"/>
          <p:cNvSpPr txBox="1">
            <a:spLocks noChangeArrowheads="1"/>
          </p:cNvSpPr>
          <p:nvPr/>
        </p:nvSpPr>
        <p:spPr bwMode="auto">
          <a:xfrm>
            <a:off x="6456363" y="2797175"/>
            <a:ext cx="27305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Neptün de kuşak ve lekeler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6519863" y="3490913"/>
            <a:ext cx="24971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J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piter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dekine benzer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Büyük Karanlık Leke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6443663" y="4098925"/>
            <a:ext cx="26527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HST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,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BKL nin küçüldüğünü ..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6427788" y="531813"/>
            <a:ext cx="23637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Yarıya kadar çekirdek</a:t>
            </a:r>
            <a:r>
              <a:rPr lang="en-GB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, </a:t>
            </a:r>
            <a:r>
              <a:rPr lang="tr-TR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gerisi </a:t>
            </a:r>
            <a:r>
              <a:rPr lang="en-GB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H</a:t>
            </a:r>
            <a:r>
              <a:rPr lang="en-GB" altLang="tr-TR" sz="1900" b="1" i="1" baseline="-19000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2</a:t>
            </a:r>
            <a:r>
              <a:rPr lang="en-GB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/He </a:t>
            </a:r>
            <a:r>
              <a:rPr lang="tr-TR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zarfı</a:t>
            </a:r>
            <a:r>
              <a:rPr lang="en-GB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Dönme yaklaşık</a:t>
            </a:r>
            <a:r>
              <a:rPr lang="en-GB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17</a:t>
            </a:r>
            <a:r>
              <a:rPr lang="tr-TR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saat</a:t>
            </a:r>
            <a:r>
              <a:rPr lang="en-GB" altLang="tr-TR" sz="2000" b="1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 b="1">
              <a:latin typeface="Arial" panose="020B0604020202020204" pitchFamily="34" charset="0"/>
            </a:endParaRPr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 flipH="1" flipV="1">
            <a:off x="1681163" y="3192463"/>
            <a:ext cx="746125" cy="390525"/>
          </a:xfrm>
          <a:prstGeom prst="line">
            <a:avLst/>
          </a:prstGeom>
          <a:noFill/>
          <a:ln w="35941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265234" name="Line 18"/>
          <p:cNvSpPr>
            <a:spLocks noChangeShapeType="1"/>
          </p:cNvSpPr>
          <p:nvPr/>
        </p:nvSpPr>
        <p:spPr bwMode="auto">
          <a:xfrm>
            <a:off x="5688013" y="4291013"/>
            <a:ext cx="758825" cy="693737"/>
          </a:xfrm>
          <a:prstGeom prst="line">
            <a:avLst/>
          </a:prstGeom>
          <a:noFill/>
          <a:ln w="35941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8565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AutoShape 2"/>
          <p:cNvSpPr>
            <a:spLocks noChangeArrowheads="1"/>
          </p:cNvSpPr>
          <p:nvPr/>
        </p:nvSpPr>
        <p:spPr bwMode="auto">
          <a:xfrm>
            <a:off x="-60325" y="-33338"/>
            <a:ext cx="5240338" cy="711201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53975" y="47625"/>
            <a:ext cx="55483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Uran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s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ve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Nept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n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’ün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Uyduları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838" y="2446338"/>
            <a:ext cx="4319588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167063"/>
            <a:ext cx="4319587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5376863"/>
            <a:ext cx="14398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47" name="AutoShape 7"/>
          <p:cNvSpPr>
            <a:spLocks noChangeArrowheads="1"/>
          </p:cNvSpPr>
          <p:nvPr/>
        </p:nvSpPr>
        <p:spPr bwMode="auto">
          <a:xfrm>
            <a:off x="1588" y="1009650"/>
            <a:ext cx="4132262" cy="1268413"/>
          </a:xfrm>
          <a:prstGeom prst="roundRect">
            <a:avLst>
              <a:gd name="adj" fmla="val 13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6248" name="Text Box 8"/>
          <p:cNvSpPr txBox="1">
            <a:spLocks noChangeArrowheads="1"/>
          </p:cNvSpPr>
          <p:nvPr/>
        </p:nvSpPr>
        <p:spPr bwMode="auto">
          <a:xfrm>
            <a:off x="93663" y="1101725"/>
            <a:ext cx="39433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Uran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s 5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orta büyüklükte, Neptün ise 1 aya sahiptir.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307975" y="1746250"/>
            <a:ext cx="37290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Satürn’ün uydularına benzerler ama yansıtmaları daha azdır.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50" name="AutoShape 10"/>
          <p:cNvSpPr>
            <a:spLocks noChangeArrowheads="1"/>
          </p:cNvSpPr>
          <p:nvPr/>
        </p:nvSpPr>
        <p:spPr bwMode="auto">
          <a:xfrm>
            <a:off x="1503363" y="5224463"/>
            <a:ext cx="3200400" cy="1536700"/>
          </a:xfrm>
          <a:prstGeom prst="roundRect">
            <a:avLst>
              <a:gd name="adj" fmla="val 111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6251" name="Text Box 11"/>
          <p:cNvSpPr txBox="1">
            <a:spLocks noChangeArrowheads="1"/>
          </p:cNvSpPr>
          <p:nvPr/>
        </p:nvSpPr>
        <p:spPr bwMode="auto">
          <a:xfrm>
            <a:off x="1644650" y="5300663"/>
            <a:ext cx="2889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Miranda,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tamamen tahrip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edilmiş en iç uydu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52" name="Text Box 12"/>
          <p:cNvSpPr txBox="1">
            <a:spLocks noChangeArrowheads="1"/>
          </p:cNvSpPr>
          <p:nvPr/>
        </p:nvSpPr>
        <p:spPr bwMode="auto">
          <a:xfrm>
            <a:off x="1579563" y="5913438"/>
            <a:ext cx="29718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Kütle çekimi yörüngede birikmiş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parçaları tutarak yeniden oluşumu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sağladı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53" name="AutoShape 13"/>
          <p:cNvSpPr>
            <a:spLocks noChangeArrowheads="1"/>
          </p:cNvSpPr>
          <p:nvPr/>
        </p:nvSpPr>
        <p:spPr bwMode="auto">
          <a:xfrm>
            <a:off x="4322763" y="685800"/>
            <a:ext cx="4629150" cy="2201863"/>
          </a:xfrm>
          <a:prstGeom prst="roundRect">
            <a:avLst>
              <a:gd name="adj" fmla="val 74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6254" name="Text Box 14"/>
          <p:cNvSpPr txBox="1">
            <a:spLocks noChangeArrowheads="1"/>
          </p:cNvSpPr>
          <p:nvPr/>
        </p:nvSpPr>
        <p:spPr bwMode="auto">
          <a:xfrm>
            <a:off x="4506913" y="747713"/>
            <a:ext cx="47355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Nept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n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’ün bir büyük udusu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: Triton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Alışılmamış yörünge; geri hareket ve eğim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!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55" name="Text Box 15"/>
          <p:cNvSpPr txBox="1">
            <a:spLocks noChangeArrowheads="1"/>
          </p:cNvSpPr>
          <p:nvPr/>
        </p:nvSpPr>
        <p:spPr bwMode="auto">
          <a:xfrm>
            <a:off x="4752975" y="1393825"/>
            <a:ext cx="43894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Diğer büyük aylar</a:t>
            </a:r>
            <a:r>
              <a:rPr lang="en-GB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: </a:t>
            </a:r>
            <a:r>
              <a:rPr lang="tr-TR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doğru har.</a:t>
            </a:r>
            <a:r>
              <a:rPr lang="en-GB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, </a:t>
            </a:r>
            <a:r>
              <a:rPr lang="tr-TR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sıfır eğim</a:t>
            </a:r>
            <a:r>
              <a:rPr lang="en-GB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, </a:t>
            </a:r>
            <a:r>
              <a:rPr lang="tr-TR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çember</a:t>
            </a:r>
            <a:r>
              <a:rPr lang="en-GB" altLang="tr-TR" sz="16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Olasılıkla Kuiper Kuşağından yakalanmış cisim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56" name="Text Box 16"/>
          <p:cNvSpPr txBox="1">
            <a:spLocks noChangeArrowheads="1"/>
          </p:cNvSpPr>
          <p:nvPr/>
        </p:nvSpPr>
        <p:spPr bwMode="auto">
          <a:xfrm>
            <a:off x="4475163" y="1854200"/>
            <a:ext cx="27765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Triton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çok ince atmosfer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6257" name="Text Box 17"/>
          <p:cNvSpPr txBox="1">
            <a:spLocks noChangeArrowheads="1"/>
          </p:cNvSpPr>
          <p:nvPr/>
        </p:nvSpPr>
        <p:spPr bwMode="auto">
          <a:xfrm>
            <a:off x="4799013" y="2192338"/>
            <a:ext cx="276701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10</a:t>
            </a:r>
            <a:r>
              <a:rPr lang="en-GB" altLang="tr-TR" sz="1700" i="1" baseline="330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-6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Bar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Katı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N</a:t>
            </a:r>
            <a:r>
              <a:rPr lang="en-GB" altLang="tr-TR" sz="1700" i="1" baseline="-33000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2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in erimesi ile oluşmuş !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10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AutoShape 2"/>
          <p:cNvSpPr>
            <a:spLocks noChangeArrowheads="1"/>
          </p:cNvSpPr>
          <p:nvPr/>
        </p:nvSpPr>
        <p:spPr bwMode="auto">
          <a:xfrm>
            <a:off x="25400" y="246063"/>
            <a:ext cx="5410200" cy="695325"/>
          </a:xfrm>
          <a:prstGeom prst="roundRect">
            <a:avLst>
              <a:gd name="adj" fmla="val 22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53988" y="311150"/>
            <a:ext cx="50974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Uran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s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ve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Nept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n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Halkaları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7268" name="AutoShape 4"/>
          <p:cNvSpPr>
            <a:spLocks noChangeArrowheads="1"/>
          </p:cNvSpPr>
          <p:nvPr/>
        </p:nvSpPr>
        <p:spPr bwMode="auto">
          <a:xfrm>
            <a:off x="5003800" y="981075"/>
            <a:ext cx="3930650" cy="1614488"/>
          </a:xfrm>
          <a:prstGeom prst="roundRect">
            <a:avLst>
              <a:gd name="adj" fmla="val 97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5364163" y="1196975"/>
            <a:ext cx="2898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Benzer halka sistemi</a:t>
            </a:r>
            <a:r>
              <a:rPr lang="en-GB" altLang="tr-TR" sz="2400" i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5219700" y="1700213"/>
            <a:ext cx="3244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Az, ince halka, çoğunluk boş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7271" name="Text Box 7"/>
          <p:cNvSpPr txBox="1">
            <a:spLocks noChangeArrowheads="1"/>
          </p:cNvSpPr>
          <p:nvPr/>
        </p:nvSpPr>
        <p:spPr bwMode="auto">
          <a:xfrm>
            <a:off x="5148263" y="2060575"/>
            <a:ext cx="3613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Tamamen boş değil çok düşük yoğunluk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pic>
        <p:nvPicPr>
          <p:cNvPr id="267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22350"/>
            <a:ext cx="28797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2492375"/>
            <a:ext cx="2879725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4719638"/>
            <a:ext cx="2879725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3227388"/>
            <a:ext cx="2487613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6" name="AutoShape 12"/>
          <p:cNvSpPr>
            <a:spLocks noChangeArrowheads="1"/>
          </p:cNvSpPr>
          <p:nvPr/>
        </p:nvSpPr>
        <p:spPr bwMode="auto">
          <a:xfrm>
            <a:off x="2689225" y="3094038"/>
            <a:ext cx="2613025" cy="2063750"/>
          </a:xfrm>
          <a:prstGeom prst="roundRect">
            <a:avLst>
              <a:gd name="adj" fmla="val 125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2801938" y="3224213"/>
            <a:ext cx="234791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Uran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s‘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ün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halkaları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HST ile yer yakınından görülebilmekte..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lnSpc>
                <a:spcPct val="108000"/>
              </a:lnSpc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Standard Symbols L"/>
                <a:cs typeface="Times New Roman" panose="02020603050405020304" pitchFamily="18" charset="0"/>
              </a:rPr>
              <a:t>e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halkası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30 km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genişliğinde</a:t>
            </a:r>
            <a:r>
              <a:rPr lang="en-GB" altLang="tr-TR" sz="2000" i="1">
                <a:solidFill>
                  <a:srgbClr val="008000"/>
                </a:solidFill>
                <a:latin typeface="Standard Symbols L"/>
                <a:cs typeface="Times New Roman" panose="02020603050405020304" pitchFamily="18" charset="0"/>
              </a:rPr>
              <a:t>”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7278" name="AutoShape 14"/>
          <p:cNvSpPr>
            <a:spLocks noChangeArrowheads="1"/>
          </p:cNvSpPr>
          <p:nvPr/>
        </p:nvSpPr>
        <p:spPr bwMode="auto">
          <a:xfrm>
            <a:off x="3819525" y="5156200"/>
            <a:ext cx="2325688" cy="1357313"/>
          </a:xfrm>
          <a:prstGeom prst="roundRect">
            <a:avLst>
              <a:gd name="adj" fmla="val 190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67279" name="Text Box 15"/>
          <p:cNvSpPr txBox="1">
            <a:spLocks noChangeArrowheads="1"/>
          </p:cNvSpPr>
          <p:nvPr/>
        </p:nvSpPr>
        <p:spPr bwMode="auto">
          <a:xfrm>
            <a:off x="3867150" y="5430838"/>
            <a:ext cx="2227263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Nept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n “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yay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”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halkalara sahip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Bunun nedeni bilinmiyor !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7280" name="Text Box 16"/>
          <p:cNvSpPr txBox="1">
            <a:spLocks noChangeArrowheads="1"/>
          </p:cNvSpPr>
          <p:nvPr/>
        </p:nvSpPr>
        <p:spPr bwMode="auto">
          <a:xfrm>
            <a:off x="3343275" y="1420813"/>
            <a:ext cx="141288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lnSpc>
                <a:spcPct val="108000"/>
              </a:lnSpc>
              <a:spcBef>
                <a:spcPct val="0"/>
              </a:spcBef>
              <a:buFontTx/>
              <a:buNone/>
            </a:pPr>
            <a:r>
              <a:rPr lang="en-GB" altLang="tr-TR" sz="2000" i="1">
                <a:latin typeface="Standard Symbols L"/>
                <a:cs typeface="Times New Roman" panose="02020603050405020304" pitchFamily="18" charset="0"/>
              </a:rPr>
              <a:t>e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67281" name="Line 17"/>
          <p:cNvSpPr>
            <a:spLocks noChangeShapeType="1"/>
          </p:cNvSpPr>
          <p:nvPr/>
        </p:nvSpPr>
        <p:spPr bwMode="auto">
          <a:xfrm flipH="1" flipV="1">
            <a:off x="2765425" y="1398588"/>
            <a:ext cx="547688" cy="24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2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4288"/>
            <a:ext cx="9139238" cy="684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79375" y="0"/>
            <a:ext cx="8991600" cy="1004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 b="1">
                <a:latin typeface="Comic Sans MS" panose="030F0702030302020204" pitchFamily="66" charset="0"/>
                <a:cs typeface="Times New Roman" panose="02020603050405020304" pitchFamily="18" charset="0"/>
              </a:rPr>
              <a:t>Gezegen Kesitleri</a:t>
            </a:r>
            <a:r>
              <a:rPr lang="tr-TR" altLang="tr-TR" sz="240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Comic Sans MS" panose="030F0702030302020204" pitchFamily="66" charset="0"/>
                <a:cs typeface="Times New Roman" panose="02020603050405020304" pitchFamily="18" charset="0"/>
              </a:rPr>
              <a:t>(Dev Gezgenler)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379413" y="5334000"/>
            <a:ext cx="297180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Katı (demir, kaya) çekirdek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Az yoğun (su) çekirdek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Metalik hidrojen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Hidrojen – Helyum zarfı</a:t>
            </a:r>
            <a:r>
              <a:rPr lang="tr-TR" altLang="tr-TR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0645" name="Oval 5"/>
          <p:cNvSpPr>
            <a:spLocks noChangeArrowheads="1"/>
          </p:cNvSpPr>
          <p:nvPr/>
        </p:nvSpPr>
        <p:spPr bwMode="auto">
          <a:xfrm>
            <a:off x="412750" y="5438775"/>
            <a:ext cx="1524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0646" name="Oval 6"/>
          <p:cNvSpPr>
            <a:spLocks noChangeArrowheads="1"/>
          </p:cNvSpPr>
          <p:nvPr/>
        </p:nvSpPr>
        <p:spPr bwMode="auto">
          <a:xfrm>
            <a:off x="412750" y="5791200"/>
            <a:ext cx="152400" cy="1524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0647" name="Oval 7"/>
          <p:cNvSpPr>
            <a:spLocks noChangeArrowheads="1"/>
          </p:cNvSpPr>
          <p:nvPr/>
        </p:nvSpPr>
        <p:spPr bwMode="auto">
          <a:xfrm>
            <a:off x="407988" y="6172200"/>
            <a:ext cx="152400" cy="1524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0648" name="Oval 8"/>
          <p:cNvSpPr>
            <a:spLocks noChangeArrowheads="1"/>
          </p:cNvSpPr>
          <p:nvPr/>
        </p:nvSpPr>
        <p:spPr bwMode="auto">
          <a:xfrm>
            <a:off x="407988" y="6553200"/>
            <a:ext cx="152400" cy="1524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61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WordArt 2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222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00">
                    <a:alpha val="50195"/>
                  </a:srgb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PLUTO</a:t>
            </a:r>
          </a:p>
        </p:txBody>
      </p:sp>
      <p:sp>
        <p:nvSpPr>
          <p:cNvPr id="268291" name="Text Box 3"/>
          <p:cNvSpPr txBox="1">
            <a:spLocks noChangeArrowheads="1"/>
          </p:cNvSpPr>
          <p:nvPr/>
        </p:nvSpPr>
        <p:spPr bwMode="auto">
          <a:xfrm>
            <a:off x="3170238" y="941388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(Yeraltı Dünyası Tanrısı)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pic>
        <p:nvPicPr>
          <p:cNvPr id="268292" name="Picture 4" descr="8siz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788988"/>
            <a:ext cx="5624512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74638" y="2084388"/>
            <a:ext cx="4572000" cy="3560762"/>
          </a:xfrm>
          <a:prstGeom prst="rect">
            <a:avLst/>
          </a:prstGeom>
          <a:solidFill>
            <a:srgbClr val="CC9900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1930 yılında Neptündeki tedirginlik sonucu hesap ile bulunmuştur. Uydusu Charon ile bir çift gezegen gibi görülmektedir. Yörüngesi bir gezegenden çok, kuyrukluyıldıza benzemektedir.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Güneş etrafında 248 yılda dolanırken kendi etrafında 6 gün içinde dönmektedir.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72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pluto and charo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79" y="1190624"/>
            <a:ext cx="8550368" cy="480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237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611188" y="404813"/>
            <a:ext cx="80645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IAU (International Astronomy Union)’nın 2006 yazındaki 26. toplantısında Güneş sistemindeki “gezegen”lerin tanımı ele alındı. Plüto’nun prototip olarak belirlenen yeni bir tanım oluşturuldu.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Buna göre Güneş sisteminde bulunan “gezegen” ve diğer cisimler (uydular hariç) üç ayrı katagoriye ayrılır: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1- </a:t>
            </a:r>
            <a:r>
              <a:rPr lang="tr-TR" altLang="tr-TR" sz="1300" b="1">
                <a:solidFill>
                  <a:srgbClr val="FF0000"/>
                </a:solidFill>
                <a:latin typeface="Arial" panose="020B0604020202020204" pitchFamily="34" charset="0"/>
              </a:rPr>
              <a:t>“Gezegen” 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tr-TR" altLang="tr-TR" sz="1300" b="1">
                <a:latin typeface="Arial" panose="020B0604020202020204" pitchFamily="34" charset="0"/>
              </a:rPr>
              <a:t>Güneş’in etrafında dolanan bir yörüngeye sahip  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tr-TR" altLang="tr-TR" sz="1300" b="1">
                <a:latin typeface="Arial" panose="020B0604020202020204" pitchFamily="34" charset="0"/>
              </a:rPr>
              <a:t>Hidrostatik dengede (ısısal basınç ile kütle arasındaki dengeyi ifade eder, yıldızların çökmeme veya patlamama nedeninin ifadesidir) durumunda kalabilecek kadar yeterince kütleye sahip ve hemen hemen yuvarlak şekilli</a:t>
            </a:r>
          </a:p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tr-TR" altLang="tr-TR" sz="1300" b="1">
                <a:latin typeface="Arial" panose="020B0604020202020204" pitchFamily="34" charset="0"/>
              </a:rPr>
              <a:t>Gezegen oluşma teorisine göre yörüngesini temizlemiş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      olan gök cismine denir.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8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2- </a:t>
            </a:r>
            <a:r>
              <a:rPr lang="tr-TR" altLang="tr-TR" sz="1300" b="1">
                <a:solidFill>
                  <a:srgbClr val="FF0000"/>
                </a:solidFill>
                <a:latin typeface="Arial" panose="020B0604020202020204" pitchFamily="34" charset="0"/>
              </a:rPr>
              <a:t>“Cüce Gezegen”</a:t>
            </a:r>
            <a:r>
              <a:rPr lang="tr-TR" altLang="tr-TR" sz="1300" b="1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300" b="1">
              <a:solidFill>
                <a:srgbClr val="FFFF66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AutoNum type="alphaLcParenBoth"/>
            </a:pPr>
            <a:r>
              <a:rPr lang="tr-TR" altLang="tr-TR" sz="1300" b="1">
                <a:latin typeface="Arial" panose="020B0604020202020204" pitchFamily="34" charset="0"/>
              </a:rPr>
              <a:t>  Güneş’in etrafında dolanan bir yörüngeye sahip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3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(b)  Hidrostatik dengede durumunda kalabilecek kadar yeterince kütleye sahip ve hemen hemen yuvarlak şekilli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3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(c) Gezegen oluşma teorisine göre yörüngesini temizlememiş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3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(d) Uydu olmayan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3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    bir gök cismine denir.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3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300" b="1">
                <a:latin typeface="Arial" panose="020B0604020202020204" pitchFamily="34" charset="0"/>
              </a:rPr>
              <a:t>3- Güneş etrafında dolanan uydular hariç tüm diğer gök cisimlerine “</a:t>
            </a:r>
            <a:r>
              <a:rPr lang="tr-TR" altLang="tr-TR" sz="1300" b="1">
                <a:solidFill>
                  <a:srgbClr val="FF0000"/>
                </a:solidFill>
                <a:latin typeface="Arial" panose="020B0604020202020204" pitchFamily="34" charset="0"/>
              </a:rPr>
              <a:t>Güneş Sistemin Küçük Cisimleri</a:t>
            </a:r>
            <a:r>
              <a:rPr lang="tr-TR" altLang="tr-TR" sz="1300" b="1">
                <a:latin typeface="Arial" panose="020B0604020202020204" pitchFamily="34" charset="0"/>
              </a:rPr>
              <a:t>” olarak isimlendirilir.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tr-TR" altLang="tr-TR" sz="13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60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ext Box 3"/>
          <p:cNvSpPr txBox="1">
            <a:spLocks noChangeArrowheads="1"/>
          </p:cNvSpPr>
          <p:nvPr/>
        </p:nvSpPr>
        <p:spPr bwMode="auto">
          <a:xfrm>
            <a:off x="1908175" y="836613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4000" b="1">
                <a:latin typeface="Monotype Corsiva" panose="03010101010201010101" pitchFamily="66" charset="0"/>
              </a:rPr>
              <a:t>Cüce Gezegenler’in Özellikleri</a:t>
            </a:r>
          </a:p>
        </p:txBody>
      </p:sp>
      <p:pic>
        <p:nvPicPr>
          <p:cNvPr id="27136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947863"/>
            <a:ext cx="871537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0713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3"/>
          <p:cNvSpPr txBox="1">
            <a:spLocks noChangeArrowheads="1"/>
          </p:cNvSpPr>
          <p:nvPr/>
        </p:nvSpPr>
        <p:spPr bwMode="auto">
          <a:xfrm>
            <a:off x="2339975" y="765175"/>
            <a:ext cx="655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tr-TR" altLang="tr-TR" sz="4000" b="1">
                <a:latin typeface="Monotype Corsiva" panose="03010101010201010101" pitchFamily="66" charset="0"/>
              </a:rPr>
              <a:t>Cüce Gezegen Adayları</a:t>
            </a:r>
          </a:p>
        </p:txBody>
      </p:sp>
      <p:pic>
        <p:nvPicPr>
          <p:cNvPr id="2723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0238"/>
            <a:ext cx="85344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37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https://www.universetoday.com/wp-content/uploads/2015/01/Kuipers_revise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" y="597172"/>
            <a:ext cx="8048625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3255" y="6121672"/>
            <a:ext cx="18918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https://www.universetoday.com</a:t>
            </a:r>
          </a:p>
        </p:txBody>
      </p:sp>
    </p:spTree>
    <p:extLst>
      <p:ext uri="{BB962C8B-B14F-4D97-AF65-F5344CB8AC3E}">
        <p14:creationId xmlns:p14="http://schemas.microsoft.com/office/powerpoint/2010/main" val="3815597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 descr="https://upload.wikimedia.org/wikipedia/commons/thumb/c/c0/TheTransneptunians_73AU.svg/1920px-TheTransneptunians_73AU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53" y="1459197"/>
            <a:ext cx="8594334" cy="42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7653" y="5839489"/>
            <a:ext cx="14526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https://en.wikipedia.org</a:t>
            </a:r>
          </a:p>
        </p:txBody>
      </p:sp>
    </p:spTree>
    <p:extLst>
      <p:ext uri="{BB962C8B-B14F-4D97-AF65-F5344CB8AC3E}">
        <p14:creationId xmlns:p14="http://schemas.microsoft.com/office/powerpoint/2010/main" val="2374360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ChangeArrowheads="1"/>
          </p:cNvSpPr>
          <p:nvPr/>
        </p:nvSpPr>
        <p:spPr bwMode="auto">
          <a:xfrm>
            <a:off x="539750" y="333375"/>
            <a:ext cx="6918325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2066" tIns="41034" rIns="82066" bIns="41034"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tr-TR" sz="4400">
                <a:solidFill>
                  <a:srgbClr val="000000"/>
                </a:solidFill>
                <a:latin typeface="Times New Roman" panose="02020603050405020304" pitchFamily="18" charset="0"/>
                <a:ea typeface="HG Mincho Light J"/>
                <a:cs typeface="HG Mincho Light J"/>
              </a:rPr>
              <a:t>Bode Yasas</a:t>
            </a:r>
            <a:r>
              <a:rPr lang="en-US" altLang="tr-TR" sz="4400">
                <a:solidFill>
                  <a:srgbClr val="000000"/>
                </a:solidFill>
                <a:ea typeface="HG Mincho Light J"/>
                <a:cs typeface="HG Mincho Light J"/>
              </a:rPr>
              <a:t>ı</a:t>
            </a:r>
            <a:r>
              <a:rPr lang="en-US" altLang="tr-TR" sz="4400">
                <a:solidFill>
                  <a:srgbClr val="000000"/>
                </a:solidFill>
                <a:latin typeface="Times New Roman" panose="02020603050405020304" pitchFamily="18" charset="0"/>
                <a:ea typeface="HG Mincho Light J"/>
                <a:cs typeface="HG Mincho Light J"/>
              </a:rPr>
              <a:t> </a:t>
            </a:r>
            <a:endParaRPr lang="en-US" altLang="tr-TR" sz="4400"/>
          </a:p>
        </p:txBody>
      </p:sp>
      <p:sp>
        <p:nvSpPr>
          <p:cNvPr id="273411" name="Rectangle 3"/>
          <p:cNvSpPr>
            <a:spLocks noChangeArrowheads="1"/>
          </p:cNvSpPr>
          <p:nvPr/>
        </p:nvSpPr>
        <p:spPr bwMode="auto">
          <a:xfrm>
            <a:off x="323850" y="1122363"/>
            <a:ext cx="7704138" cy="968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800"/>
              </a:spcBef>
              <a:buFontTx/>
              <a:buChar char="•"/>
            </a:pPr>
            <a:r>
              <a:rPr lang="en-US" altLang="tr-TR">
                <a:solidFill>
                  <a:srgbClr val="000000"/>
                </a:solidFill>
                <a:ea typeface="HG Mincho Light J"/>
                <a:cs typeface="HG Mincho Light J"/>
              </a:rPr>
              <a:t>Gezegenlerin Güne</a:t>
            </a:r>
            <a:r>
              <a:rPr lang="tr-TR" altLang="tr-TR" sz="2800">
                <a:latin typeface="Arial" panose="020B0604020202020204" pitchFamily="34" charset="0"/>
              </a:rPr>
              <a:t>ş</a:t>
            </a:r>
            <a:r>
              <a:rPr lang="en-US" altLang="tr-TR">
                <a:solidFill>
                  <a:srgbClr val="000000"/>
                </a:solidFill>
                <a:ea typeface="HG Mincho Light J"/>
                <a:cs typeface="HG Mincho Light J"/>
              </a:rPr>
              <a:t>’e olan uzaklıkları için basit bir yöntem</a:t>
            </a:r>
          </a:p>
        </p:txBody>
      </p:sp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2987675" y="2205038"/>
          <a:ext cx="3455988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name="Equation" r:id="rId3" imgW="933486" imgH="352399" progId="Equation.3">
                  <p:embed/>
                </p:oleObj>
              </mc:Choice>
              <mc:Fallback>
                <p:oleObj name="Equation" r:id="rId3" imgW="933486" imgH="35239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2205038"/>
                        <a:ext cx="3455988" cy="143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DDDDD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333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611188" y="3789363"/>
            <a:ext cx="7561262" cy="16478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2800">
                <a:latin typeface="Times New Roman" panose="02020603050405020304" pitchFamily="18" charset="0"/>
                <a:cs typeface="Times New Roman" panose="02020603050405020304" pitchFamily="18" charset="0"/>
              </a:rPr>
              <a:t>burada Merkür, Venüs, Dünya, Mars vd için sırasıyla N=0, 3, 6, 12, 24…</a:t>
            </a:r>
            <a:endParaRPr lang="en-US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tr-TR" sz="1800">
              <a:latin typeface="Arial" panose="020B0604020202020204" pitchFamily="34" charset="0"/>
            </a:endParaRPr>
          </a:p>
        </p:txBody>
      </p:sp>
      <p:sp>
        <p:nvSpPr>
          <p:cNvPr id="273414" name="Rectangle 6"/>
          <p:cNvSpPr>
            <a:spLocks noChangeArrowheads="1"/>
          </p:cNvSpPr>
          <p:nvPr/>
        </p:nvSpPr>
        <p:spPr bwMode="auto">
          <a:xfrm>
            <a:off x="-738188" y="1824038"/>
            <a:ext cx="76708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73415" name="Rectangle 7"/>
          <p:cNvSpPr>
            <a:spLocks noChangeArrowheads="1"/>
          </p:cNvSpPr>
          <p:nvPr/>
        </p:nvSpPr>
        <p:spPr bwMode="auto">
          <a:xfrm>
            <a:off x="-738188" y="1824038"/>
            <a:ext cx="7670801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48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4434" name="Object 2"/>
          <p:cNvGraphicFramePr>
            <a:graphicFrameLocks noChangeAspect="1"/>
          </p:cNvGraphicFramePr>
          <p:nvPr/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6" name="Slide" r:id="rId3" imgW="4057560" imgH="3048120" progId="PowerPoint.Slide.8">
                  <p:embed/>
                </p:oleObj>
              </mc:Choice>
              <mc:Fallback>
                <p:oleObj name="Slide" r:id="rId3" imgW="4057560" imgH="3048120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333333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10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WordArt 2"/>
          <p:cNvSpPr>
            <a:spLocks noChangeArrowheads="1" noChangeShapeType="1" noTextEdit="1"/>
          </p:cNvSpPr>
          <p:nvPr/>
        </p:nvSpPr>
        <p:spPr bwMode="auto">
          <a:xfrm>
            <a:off x="762000" y="1647825"/>
            <a:ext cx="2228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  <a:alpha val="50195"/>
                  </a:schemeClr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JÜPİTER</a:t>
            </a: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3352800" y="1876425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(Tanrıların Kralı)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762000" y="3476625"/>
            <a:ext cx="7620000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Gökyüzünün dördüncü parlak cismidir. %86 hidrojen ve %13 helyumdan oluşan yoğun bir atmosfere sahiptir. Kristal amonyum ve metandan oluşan bulutlar bulunmaktadır.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Yarıçapları 2-5300 km arasında olan 63 tane uydusu vardır.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89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2" name="Picture 6" descr="Ä°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74" y="345167"/>
            <a:ext cx="6049010" cy="604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19655" y="6394177"/>
            <a:ext cx="13580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https://evrimagaci.org</a:t>
            </a:r>
          </a:p>
        </p:txBody>
      </p:sp>
    </p:spTree>
    <p:extLst>
      <p:ext uri="{BB962C8B-B14F-4D97-AF65-F5344CB8AC3E}">
        <p14:creationId xmlns:p14="http://schemas.microsoft.com/office/powerpoint/2010/main" val="200154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714" name="Picture 2" descr="090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0050"/>
            <a:ext cx="8077200" cy="605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457200" y="1352550"/>
            <a:ext cx="1295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Bulut Kuşakları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7543800" y="2495550"/>
            <a:ext cx="1143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1800">
                <a:latin typeface="Times New Roman" panose="02020603050405020304" pitchFamily="18" charset="0"/>
                <a:cs typeface="Times New Roman" panose="02020603050405020304" pitchFamily="18" charset="0"/>
              </a:rPr>
              <a:t>Bulut Kuşakları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533400" y="3409950"/>
            <a:ext cx="12192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Büyük Kırmızı Leke </a:t>
            </a: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7543800" y="3486150"/>
            <a:ext cx="990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UydusuIo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9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F07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638"/>
            <a:ext cx="7467600" cy="681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5027" name="Oval 3"/>
          <p:cNvSpPr>
            <a:spLocks noChangeArrowheads="1"/>
          </p:cNvSpPr>
          <p:nvPr/>
        </p:nvSpPr>
        <p:spPr bwMode="auto">
          <a:xfrm>
            <a:off x="3810000" y="858838"/>
            <a:ext cx="4205288" cy="4002087"/>
          </a:xfrm>
          <a:prstGeom prst="ellipse">
            <a:avLst/>
          </a:prstGeom>
          <a:noFill/>
          <a:ln w="762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838200" y="630238"/>
            <a:ext cx="3429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  <a:cs typeface="Times New Roman" panose="02020603050405020304" pitchFamily="18" charset="0"/>
              </a:rPr>
              <a:t>Büyük rüzgarlar sonucu hortumun oluşturduğu “Büyük Kırmızı Leke”. 400 bin km uzunluğunda, 14 bin km genişliğinde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6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2" name="Picture 2" descr="F07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4191000" y="4024313"/>
            <a:ext cx="472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Jüpiter’in diferansiyel dönmesi bol renkli yaygın atmosfer görüntüleri oluşturur.</a:t>
            </a:r>
            <a:r>
              <a:rPr lang="tr-TR" altLang="tr-TR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2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AutoShape 2"/>
          <p:cNvSpPr>
            <a:spLocks noChangeArrowheads="1"/>
          </p:cNvSpPr>
          <p:nvPr/>
        </p:nvSpPr>
        <p:spPr bwMode="auto">
          <a:xfrm>
            <a:off x="152400" y="354013"/>
            <a:ext cx="3394075" cy="614362"/>
          </a:xfrm>
          <a:prstGeom prst="roundRect">
            <a:avLst>
              <a:gd name="adj" fmla="val 255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215900" y="401638"/>
            <a:ext cx="336073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J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ü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piter‘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in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r>
              <a:rPr lang="tr-TR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Uyduları</a:t>
            </a:r>
            <a:r>
              <a:rPr lang="en-GB" altLang="tr-TR" i="1">
                <a:solidFill>
                  <a:srgbClr val="DC2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788" name="AutoShape 4"/>
          <p:cNvSpPr>
            <a:spLocks noChangeArrowheads="1"/>
          </p:cNvSpPr>
          <p:nvPr/>
        </p:nvSpPr>
        <p:spPr bwMode="auto">
          <a:xfrm>
            <a:off x="4038600" y="282575"/>
            <a:ext cx="4376738" cy="1019175"/>
          </a:xfrm>
          <a:prstGeom prst="roundRect">
            <a:avLst>
              <a:gd name="adj" fmla="val 144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4175919" y="622300"/>
            <a:ext cx="4102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400" i="1" dirty="0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4 </a:t>
            </a:r>
            <a:r>
              <a:rPr lang="tr-TR" altLang="tr-TR" sz="2400" i="1" dirty="0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Büyük Uydu; </a:t>
            </a:r>
            <a:r>
              <a:rPr lang="en-GB" altLang="tr-TR" sz="2400" i="1" dirty="0" err="1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Galile</a:t>
            </a:r>
            <a:r>
              <a:rPr lang="tr-TR" altLang="tr-TR" sz="2400" i="1" dirty="0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uyduları</a:t>
            </a:r>
            <a:r>
              <a:rPr lang="en-GB" altLang="tr-TR" sz="2400" i="1" dirty="0">
                <a:solidFill>
                  <a:srgbClr val="000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 dirty="0">
              <a:latin typeface="Arial" panose="020B0604020202020204" pitchFamily="34" charset="0"/>
            </a:endParaRPr>
          </a:p>
        </p:txBody>
      </p:sp>
      <p:pic>
        <p:nvPicPr>
          <p:cNvPr id="2467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1" name="AutoShape 7"/>
          <p:cNvSpPr>
            <a:spLocks noChangeArrowheads="1"/>
          </p:cNvSpPr>
          <p:nvPr/>
        </p:nvSpPr>
        <p:spPr bwMode="auto">
          <a:xfrm>
            <a:off x="103188" y="5235575"/>
            <a:ext cx="1873250" cy="1323975"/>
          </a:xfrm>
          <a:prstGeom prst="roundRect">
            <a:avLst>
              <a:gd name="adj" fmla="val 11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6792" name="AutoShape 8"/>
          <p:cNvSpPr>
            <a:spLocks noChangeArrowheads="1"/>
          </p:cNvSpPr>
          <p:nvPr/>
        </p:nvSpPr>
        <p:spPr bwMode="auto">
          <a:xfrm>
            <a:off x="2065338" y="5235575"/>
            <a:ext cx="2049462" cy="1325563"/>
          </a:xfrm>
          <a:prstGeom prst="roundRect">
            <a:avLst>
              <a:gd name="adj" fmla="val 11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6793" name="AutoShape 9"/>
          <p:cNvSpPr>
            <a:spLocks noChangeArrowheads="1"/>
          </p:cNvSpPr>
          <p:nvPr/>
        </p:nvSpPr>
        <p:spPr bwMode="auto">
          <a:xfrm>
            <a:off x="4343400" y="5235575"/>
            <a:ext cx="2297113" cy="1339850"/>
          </a:xfrm>
          <a:prstGeom prst="roundRect">
            <a:avLst>
              <a:gd name="adj" fmla="val 11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6794" name="AutoShape 10"/>
          <p:cNvSpPr>
            <a:spLocks noChangeArrowheads="1"/>
          </p:cNvSpPr>
          <p:nvPr/>
        </p:nvSpPr>
        <p:spPr bwMode="auto">
          <a:xfrm>
            <a:off x="7077075" y="5235575"/>
            <a:ext cx="1762125" cy="1325563"/>
          </a:xfrm>
          <a:prstGeom prst="roundRect">
            <a:avLst>
              <a:gd name="adj" fmla="val 116"/>
            </a:avLst>
          </a:prstGeom>
          <a:solidFill>
            <a:srgbClr val="E6E6E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1800">
              <a:latin typeface="Arial" panose="020B0604020202020204" pitchFamily="34" charset="0"/>
            </a:endParaRPr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120650" y="5235575"/>
            <a:ext cx="1031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Volkanik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228600" y="5589588"/>
            <a:ext cx="1752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Jüpiter tarafından çekimsel ısıtma ve Europa ile rezonans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.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2098675" y="5284788"/>
            <a:ext cx="2268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100 km </a:t>
            </a: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su tabakası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798" name="Text Box 14"/>
          <p:cNvSpPr txBox="1">
            <a:spLocks noChangeArrowheads="1"/>
          </p:cNvSpPr>
          <p:nvPr/>
        </p:nvSpPr>
        <p:spPr bwMode="auto">
          <a:xfrm>
            <a:off x="2316163" y="5637213"/>
            <a:ext cx="1457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Buzun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km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lerce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altında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“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yaşam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” </a:t>
            </a:r>
            <a:endParaRPr lang="tr-TR" altLang="tr-T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barınakları(!)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4391025" y="5268913"/>
            <a:ext cx="21367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Güneş Sisteminin en büyük uydusu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800" name="Text Box 16"/>
          <p:cNvSpPr txBox="1">
            <a:spLocks noChangeArrowheads="1"/>
          </p:cNvSpPr>
          <p:nvPr/>
        </p:nvSpPr>
        <p:spPr bwMode="auto">
          <a:xfrm>
            <a:off x="4546600" y="5837238"/>
            <a:ext cx="18510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Kendi magnetik alanı ve büyük ölçekli 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“plat</a:t>
            </a:r>
            <a:r>
              <a:rPr lang="tr-TR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olar</a:t>
            </a:r>
            <a:r>
              <a:rPr lang="en-GB" altLang="tr-TR" sz="1600" i="1">
                <a:solidFill>
                  <a:srgbClr val="663300"/>
                </a:solidFill>
                <a:latin typeface="Chancery L"/>
                <a:cs typeface="Times New Roman" panose="02020603050405020304" pitchFamily="18" charset="0"/>
              </a:rPr>
              <a:t>”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46801" name="Text Box 17"/>
          <p:cNvSpPr txBox="1">
            <a:spLocks noChangeArrowheads="1"/>
          </p:cNvSpPr>
          <p:nvPr/>
        </p:nvSpPr>
        <p:spPr bwMode="auto">
          <a:xfrm>
            <a:off x="7142163" y="5300663"/>
            <a:ext cx="1697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  <a:tab pos="14478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>
              <a:spcBef>
                <a:spcPct val="0"/>
              </a:spcBef>
              <a:buFontTx/>
              <a:buNone/>
            </a:pPr>
            <a:r>
              <a:rPr lang="tr-TR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Kraterle dolu yüzey</a:t>
            </a:r>
            <a:r>
              <a:rPr lang="en-GB" altLang="tr-TR" sz="2000" i="1">
                <a:solidFill>
                  <a:srgbClr val="008000"/>
                </a:solidFill>
                <a:latin typeface="Chancery L"/>
                <a:cs typeface="Times New Roman" panose="02020603050405020304" pitchFamily="18" charset="0"/>
              </a:rPr>
              <a:t> </a:t>
            </a:r>
            <a:endParaRPr lang="en-GB" altLang="tr-TR" sz="1800"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873903"/>
            <a:ext cx="15103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00" dirty="0"/>
              <a:t>https://www.jpl.nasa.gov</a:t>
            </a:r>
          </a:p>
        </p:txBody>
      </p:sp>
    </p:spTree>
    <p:extLst>
      <p:ext uri="{BB962C8B-B14F-4D97-AF65-F5344CB8AC3E}">
        <p14:creationId xmlns:p14="http://schemas.microsoft.com/office/powerpoint/2010/main" val="3481689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902</Words>
  <Application>Microsoft Office PowerPoint</Application>
  <PresentationFormat>On-screen Show (4:3)</PresentationFormat>
  <Paragraphs>140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1" baseType="lpstr">
      <vt:lpstr>Arial</vt:lpstr>
      <vt:lpstr>Arial Black</vt:lpstr>
      <vt:lpstr>Calibri</vt:lpstr>
      <vt:lpstr>Calibri Light</vt:lpstr>
      <vt:lpstr>Chancery L</vt:lpstr>
      <vt:lpstr>Comic Sans MS</vt:lpstr>
      <vt:lpstr>HG Mincho Light J</vt:lpstr>
      <vt:lpstr>Monotype Corsiva</vt:lpstr>
      <vt:lpstr>Standard Symbols L</vt:lpstr>
      <vt:lpstr>Times New Roman</vt:lpstr>
      <vt:lpstr>Office Teması</vt:lpstr>
      <vt:lpstr>Microsoft Equation 3.0</vt:lpstr>
      <vt:lpstr>Microsoft PowerPoint Slide</vt:lpstr>
      <vt:lpstr>Güneş Sistemi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user2</dc:creator>
  <cp:lastModifiedBy>HVS</cp:lastModifiedBy>
  <cp:revision>84</cp:revision>
  <dcterms:created xsi:type="dcterms:W3CDTF">2018-01-23T13:28:06Z</dcterms:created>
  <dcterms:modified xsi:type="dcterms:W3CDTF">2019-07-09T15:11:00Z</dcterms:modified>
</cp:coreProperties>
</file>