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09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94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34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97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49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82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24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19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79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00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5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1245-F627-4D55-8F12-4F01288E217F}" type="datetimeFigureOut">
              <a:rPr lang="tr-TR" smtClean="0"/>
              <a:t>12.07.2019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1BE7F-E6C7-413A-AEA5-48090DACB5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55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/>
              <a:t>Имя</a:t>
            </a:r>
            <a:r>
              <a:rPr lang="tr-TR" b="1" dirty="0"/>
              <a:t> </a:t>
            </a:r>
            <a:r>
              <a:rPr lang="tr-TR" b="1" dirty="0" err="1"/>
              <a:t>существительное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Материалы 4-ой недели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1638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20329" y="1009425"/>
            <a:ext cx="8196548" cy="360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среднему роду относятся: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заканчивающие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окончание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племя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бремя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678180" algn="just">
              <a:lnSpc>
                <a:spcPct val="115000"/>
              </a:lnSpc>
              <a:spcAft>
                <a:spcPts val="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иностранного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происхождения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указывающие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неодушевленные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предметы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пальто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метро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кино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бюро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жюри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такси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декольте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бренди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алоэ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какое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жалюзи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т.п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Однако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возможны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исключения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кофе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“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пенальти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 smtClean="0">
              <a:effectLst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31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05926" y="474240"/>
            <a:ext cx="9860097" cy="5670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Контретности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конкретности составляют существительные обозначающие конкретные предметы состоящие из отдельных экземпляров или особей: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бутылка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лампа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карандаш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атегория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одушевленности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неодушевленности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пределах категории конкретных существительных противопоаставляются категория одущевлённости и неодущевлённости.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 этих категорий сводится к разграничению в русском языке названий живых существ и предметов неживой природы. Категория одущевлённости включает названия лиц и животных: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отец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собака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тёща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рабочий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т.д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неодущевленности охватывет предметы, включая сюда и растения: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радио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платье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огонь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глаз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64396" y="643514"/>
            <a:ext cx="8207566" cy="5055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вещественности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вещественности включает имена существительные, обозначающие сплошные, не распадающиеся на отдельные экземпляры вещества: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серебро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золото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снег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молоко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сметана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масло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 т.д.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собирательности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собирательности заключается в том, что группа предметов представляется как единое целое. В этом отношении категория собирательности отличается от множественного числа, которое обозначает несколько предметов, не указывая на их объединенность: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студенчество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крестьянство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человечество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детвора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публика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молодежь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кустарник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обувь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мебель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виноград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бельё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посуда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листва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жемчуг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0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73716" y="460867"/>
            <a:ext cx="7392318" cy="5396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отвлеч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нности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атегория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отвлеч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нности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включет существительные, обозначающие отвлечённые понятия, а не конкретные предметы. Грамматически они характеризуется тем, что они не изменяются по числам и употребляются в единственном числе: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смелость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тяжесть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чистота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прямота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удивление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боязнь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гнев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смех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1104900" algn="l"/>
              </a:tabLs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существительных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числа существительных в основном обладает чётким выражением, и выражает каково количество, или число, предметов, обозначаемых существительным. Современный русский язык выражает два числа 1)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единственное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указывающее, что сообщается об одном предмете и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множественное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число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указывающее, что сообщается о нескольких предметах. 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99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22024" y="704275"/>
            <a:ext cx="8174516" cy="514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Окончания слов, относящихся к мужскому роду: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заканчивающие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согласные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–ы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завод-завод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журнал-журнал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документ-документ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стол-стол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лимон-лимон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нос-нос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почтальон-почтальон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кассиры-кассир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 Исключение: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сосед-сосе</a:t>
            </a:r>
            <a:r>
              <a:rPr lang="tr-TR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чёрт-чер</a:t>
            </a:r>
            <a:r>
              <a:rPr lang="tr-TR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заканчивающие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нчание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музей-музе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герой-геро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бой-бо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чай-ча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слой-сло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трамвай-трамва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заканчивающие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–ь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нчание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словарь-словар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автомобиль-автомобил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стиль-стил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дождь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дожд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корабль-корабл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лагерь-лагер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портфель-портфел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рубль-рубл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которых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заканчиваются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к, г, х, ж, ч, ш, щ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имеют окончание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мальчи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-мальчик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вени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-веник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-предлог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нало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-налог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-враги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-грех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оре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-орех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-нож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-сторож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пасту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-пастух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чертё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-чертеж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-мячи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каранда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-карандаш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-плащ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41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62311" y="1095311"/>
            <a:ext cx="7199600" cy="357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окончания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множественного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имеющие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а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–я</a:t>
            </a:r>
            <a:r>
              <a:rPr lang="tr-T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389879"/>
              </p:ext>
            </p:extLst>
          </p:nvPr>
        </p:nvGraphicFramePr>
        <p:xfrm>
          <a:off x="2707541" y="1822291"/>
          <a:ext cx="5754370" cy="4283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/>
                <a:gridCol w="1918335"/>
                <a:gridCol w="191833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однослоговые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двусловые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трехслоговые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бок-бока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век-века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глаз-глаза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дом-дома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край-края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лес-леса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луг-луга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снег-снега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рог-рога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сорт-сорта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берег-берега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вечер-вечера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голос-голоса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город-города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доктор-доктора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мастер-мастера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номер-номера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остров-острова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отпуск-отпуска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погреб-погреба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пояс-пояса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парус-паруса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поезд-поезда</a:t>
                      </a:r>
                      <a:endParaRPr lang="tr-T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повар-повара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профессор-профессора</a:t>
                      </a:r>
                      <a:endParaRPr lang="tr-TR" sz="1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учитель-учителя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18815" y="20868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59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96598" y="1334453"/>
            <a:ext cx="7447402" cy="3551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Окончания слов, относящихся к женскому роду: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заканчивающие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-а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–ы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женщин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-женщин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ламп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-ламп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машин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-машин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-картин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газет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-газет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-виз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которых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заканчиваются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к, г, х,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 окончание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r>
              <a:rPr lang="tr-TR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а-сумк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бутыл</a:t>
            </a:r>
            <a:r>
              <a:rPr lang="tr-TR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а-бутылк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</a:t>
            </a:r>
            <a:r>
              <a:rPr lang="tr-TR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а-книг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</a:t>
            </a:r>
            <a:r>
              <a:rPr lang="tr-TR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а-дорог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стару</a:t>
            </a:r>
            <a:r>
              <a:rPr lang="tr-TR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а-старух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tr-TR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а-мух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заканчивающие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-ы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тетрадь-тетради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площадь-площади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медаль-медали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боль-боли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соль-соли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кровать-кровати, ладонь-ладони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81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32193" y="874565"/>
            <a:ext cx="8670274" cy="4826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Окончания слов, относящихся к среднему роду: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заканчивающие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имеют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окончание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ло-дел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во-прав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рство-госуд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рства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хоз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йство-хоз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йства,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кольц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льца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стекл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яйц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йца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заканчивающие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-е и ё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имеют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окончание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ре-мор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ле-пол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ружь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-р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копь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пья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исключения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ухо-ухи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яблоко-яблоки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колено-колени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веко-веки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Разные типы склонений: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небо-небеса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чудо-чудеса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заканчивающие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имеют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множественном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время-времена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знамя-знамена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племя-племена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имя-имена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семя-семена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стремя-стемена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бремя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пламя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я’nın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используются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единственном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заканчивающие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имеющие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суффиесы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ение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имеют окончание 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ние-зд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собр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ние-собр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впечатл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ние-впечатл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4436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94911" y="182689"/>
            <a:ext cx="9760944" cy="594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Другие случаи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анин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-гражд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англич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анин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-англич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кресть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янин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-кресть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мусульм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анин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-мусульм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христи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анин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-христи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египт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янин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-египт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яне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горож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анин-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горож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янин-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 smtClean="0">
              <a:effectLst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хозя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-хозяева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-господа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 smtClean="0">
              <a:effectLst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татарин-татары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болгарин-болгары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грузин-грузины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ёнок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-кот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волч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онок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-волч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щен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-щен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цыпл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ёнок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-цыпл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ёнок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-тел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брат-брат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лист-лист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прут-прут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муж-муж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сын-сынов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стул-стул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перо-пер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крыло-крыл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звено-звен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дерево-дерев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-дру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-су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человек-люди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Слова, которые всегда употребляются в единственном числе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народ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публика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молодежь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студенчество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человечество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бельё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посуда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мебель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обувь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листва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железо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золото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серебро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ртут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известь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мясо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сахар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мука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мёд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масло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картофель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марковь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лук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рожь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лён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малина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Турция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северг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юг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восток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запад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янверь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февраль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д.</a:t>
            </a:r>
            <a:endParaRPr lang="tr-TR" dirty="0" smtClean="0">
              <a:effectLst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Слова, которые всегда употребляются в множественном числе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брюки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штаны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шорты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трусы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трусики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ножницы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щипцы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ворота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перила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коньки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кавычки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чернила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сливки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дрожжи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дрова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отруби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помои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очистки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подонки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выжимки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опилки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сумерки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потемки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заморозки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каникулы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будни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хлопоты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похороны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именины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прятки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горелки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жмурки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шашки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городки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шахматы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т.д.</a:t>
            </a:r>
            <a:endParaRPr lang="tr-TR" dirty="0" smtClean="0">
              <a:effectLst/>
            </a:endParaRPr>
          </a:p>
          <a:p>
            <a:pPr marL="457200" algn="just">
              <a:spcAft>
                <a:spcPts val="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076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7619" y="775262"/>
            <a:ext cx="923213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Имя существительное - часть речи, выражающая предметность. Синтаксически существительные характеризуется тем, что, оно может выстпупать в предложении подлежащим и дополнением, а также другими членами предложения (сказуемым, определением, обстоятельстом).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подлежащее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лежит на столе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дополнение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купила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книгу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сказуемое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читала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интересную книгу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обстоятельство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книге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описывается последние дни Императора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Существительное согласуется с прилагательным и глаголом. Оно обладает категориями рода, падежа, числа, конкретности, вещественности, собирательности, отвлечённости, неодушевлённости, одушевленности, субъективной оценки.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7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479" y="1278189"/>
            <a:ext cx="8284684" cy="334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3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58467" y="149477"/>
            <a:ext cx="1028975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 предметности у существительных выражается прежде всего в том, что только существительные служат обозначением конкретных предметов: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кирпич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лампа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карандаш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т.п..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этих случаях и лексическое и грамматическое значения выражают предметность. Кроме того, существительные также могут указать на отвлечённые понятия: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темнота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светлость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борьба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смелость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покупка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т.п.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Самостоятельность этиъ понятий, их сближение с названиями конкретных предметов легче всего раскрываются при сравнении этих существительных с прилагательными и глаголами, обозначающими соответствующие качества и действия. Когда мы говорим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мелый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смелые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солдаты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тёмный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костюм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темное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платье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 то данные качества представляются приладлежащими каким-ито лицам или предметами, а существительные как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темнота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смелость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 ыражают эти качества без связи с предметами, как нечто самостоятельное.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Среди синтаксических признаков существительного первое место занимает его употребление в роли подлежащего и дополнение. Когда же существительное употребляется как сказуемое и приложение, оно за немногими искочениями, обозначают общие понятия. Например, в предложении 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осмотрел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больного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подлежащее «врач» обозначет конкретное лицо с разнообразными признаками внешности, одежды, речи, характерных дестов и т.п., а в предложении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сказуемое только указывает на профессию и не обозначает конкретного лица. То же самое наблюдается при употреблении существительных в качестве приложения: 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пришел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Василий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Николаевич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9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13552" y="475317"/>
            <a:ext cx="9959248" cy="5177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рода существительного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07000"/>
              </a:lnSpc>
              <a:spcAft>
                <a:spcPts val="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Выражение категория рожа в русском языке осуществляется четрымя способами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способ  - использование морфологических средств: окончания 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–a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женского рода 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книга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лампа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земля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вишня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; окончания 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среднего рода 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окно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дело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копьё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и нулевой суффикс для мужского рода 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пилот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шахтёр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способ – использование синтаксических средств: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Наш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местоимение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/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маленьк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прилагательное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/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собак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существительное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)/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играл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сказуемое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)/ с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соседск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собак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выражении слов, относящихся к общему роду используются указательные местоимения: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обжора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(Eril cins için) /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обжора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(Dişi cins için)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Третий способ – использование лексико-семантических средств: сюда относятся слова, которые имеют биологический пол: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отец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брат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сестра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петух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курица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бык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корова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пап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дяд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дедушк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юнош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т.д.</a:t>
            </a:r>
            <a:endParaRPr lang="tr-TR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Четвёртый способ – использование лексико- словообразовательных средств</a:t>
            </a:r>
            <a:endParaRPr lang="tr-TR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9847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8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06097"/>
              </p:ext>
            </p:extLst>
          </p:nvPr>
        </p:nvGraphicFramePr>
        <p:xfrm>
          <a:off x="2159306" y="1019656"/>
          <a:ext cx="6092328" cy="4482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0920"/>
                <a:gridCol w="276140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Окончание м.р.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Окончание ж.р.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-щик, -чик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cортировщик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буфетчик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переводчик 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-щица, -чица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сортировщица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буфетчица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переводчица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-ец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красавец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певец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-ица 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красавица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певица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-ец, -анин, -ин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немец 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англичанин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хозяин 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-ка </a:t>
                      </a:r>
                      <a:endParaRPr lang="tr-TR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немка</a:t>
                      </a:r>
                      <a:endParaRPr lang="tr-TR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англичанка </a:t>
                      </a:r>
                      <a:endParaRPr lang="tr-TR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хозяйка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-тель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учитель 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писатель 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-ница 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учительница, писательница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-р, рь 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секретарь </a:t>
                      </a:r>
                      <a:endParaRPr lang="tr-TR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кондуктор 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-ша</a:t>
                      </a:r>
                      <a:endParaRPr lang="tr-TR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секретарша кондукторша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11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34876"/>
              </p:ext>
            </p:extLst>
          </p:nvPr>
        </p:nvGraphicFramePr>
        <p:xfrm>
          <a:off x="3567289" y="1196621"/>
          <a:ext cx="5723467" cy="4196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9249"/>
                <a:gridCol w="2594218"/>
              </a:tblGrid>
              <a:tr h="8973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-</a:t>
                      </a:r>
                      <a:r>
                        <a:rPr lang="tr-TR" sz="1600" dirty="0" err="1">
                          <a:effectLst/>
                        </a:rPr>
                        <a:t>ник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школьник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умник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-ица 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школьница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умница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73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r>
                        <a:rPr lang="ru-RU" sz="1600">
                          <a:effectLst/>
                        </a:rPr>
                        <a:t>р 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пионер 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пенсионер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-ка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пионерка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пенсионерка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73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-ист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футболист 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гитарист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-ка 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футболистка гитаристка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044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Слова, заканчивающиеся на согласные буквы </a:t>
                      </a:r>
                      <a:endParaRPr lang="tr-TR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москвич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студент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сосед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-</a:t>
                      </a:r>
                      <a:r>
                        <a:rPr lang="tr-TR" sz="1600" dirty="0" err="1">
                          <a:effectLst/>
                        </a:rPr>
                        <a:t>ка</a:t>
                      </a:r>
                      <a:endParaRPr lang="tr-TR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москвичка</a:t>
                      </a:r>
                      <a:r>
                        <a:rPr lang="tr-TR" sz="1600" dirty="0">
                          <a:effectLst/>
                        </a:rPr>
                        <a:t>, </a:t>
                      </a:r>
                      <a:r>
                        <a:rPr lang="tr-TR" sz="1600" dirty="0" err="1">
                          <a:effectLst/>
                        </a:rPr>
                        <a:t>студентка</a:t>
                      </a:r>
                      <a:r>
                        <a:rPr lang="tr-TR" sz="1600" dirty="0">
                          <a:effectLst/>
                        </a:rPr>
                        <a:t>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соседка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3548909" y="5796852"/>
            <a:ext cx="2018192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tr-T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</a:t>
            </a:r>
            <a:r>
              <a:rPr kumimoji="0" lang="tr-TR" altLang="tr-T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tr-T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9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2368" y="225533"/>
            <a:ext cx="9551624" cy="6372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мужскому роду относятся: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 указывающие на биологический пол лица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пап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дедушк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дяд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мальчишк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парнишк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т.д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Сокращенные мужские имена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Саша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Александр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Никит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Николой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Валентин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Владимир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Иван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Жен</a:t>
            </a:r>
            <a:r>
              <a:rPr lang="tr-TR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Евгений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Название месяцев: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январь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февраль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март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апрель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июнь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июль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август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сентябрь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октябрь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ноябрь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декабрь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автомобиль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ансамбль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бинокль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гвоздь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госпиталь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дождь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картофель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кашель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Кремль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корабль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лагерь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ливень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локоть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монастырь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ноготь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пароль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полдень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портфель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пузырь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путь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ремень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рояль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рубль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спекталь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ставень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стержень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сухарь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тополь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туннель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фонарь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циркуль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штемпель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ячмень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суффиксы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тель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-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арь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преподаватель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писатель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включатель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выключатель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громкоговоритель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пекарь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библиотекарь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аптекарь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заканчивающие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щипящие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ж, ш, щ, ц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нож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плащ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tr-TR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карандаш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врач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отец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немец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луч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иностранного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происхождения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указывающие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одушевленные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предметы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кенгуру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какаду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шимпанзе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боа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фламинго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зебу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эму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динго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гну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vb.</a:t>
            </a:r>
            <a:endParaRPr lang="tr-TR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Иные слова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иностранного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происхождения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денди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маэстро</a:t>
            </a:r>
            <a:r>
              <a:rPr lang="tr-T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портье</a:t>
            </a: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060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25417" y="12343"/>
            <a:ext cx="9276202" cy="684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женскому роду относятся: 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Dişi Cins</a:t>
            </a:r>
            <a:endParaRPr lang="tr-T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Сокращенные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женские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имена</a:t>
            </a:r>
            <a:r>
              <a:rPr lang="tr-T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Саша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Александра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Женя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Евгения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Валя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Валентина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Аня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Анна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Таня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Татьяна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tr-TR" sz="1600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имеющие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суффиксы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ость- есть</a:t>
            </a:r>
            <a:r>
              <a:rPr lang="tr-T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новость, радость, промышленность, смелость, жалость, трусость, свежесть, тяжесть, горесть</a:t>
            </a:r>
            <a:endParaRPr lang="tr-TR" sz="1600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заканчивающие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щипящие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ж, ш, щ, ц с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мягким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знаком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–ь</a:t>
            </a:r>
            <a:r>
              <a:rPr lang="tr-T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рожь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глушь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ночь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вещь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дочь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мышь</a:t>
            </a:r>
            <a:endParaRPr lang="tr-TR" sz="1600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заканчивающие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-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-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-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-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бь</a:t>
            </a:r>
            <a:r>
              <a:rPr lang="tr-T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,- </a:t>
            </a:r>
            <a:r>
              <a:rPr lang="tr-TR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пь</a:t>
            </a:r>
            <a:r>
              <a:rPr lang="tr-T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tr-TR" sz="1600" dirty="0" smtClean="0">
              <a:effectLst/>
            </a:endParaRPr>
          </a:p>
          <a:p>
            <a:pPr marL="678180" algn="just">
              <a:lnSpc>
                <a:spcPct val="115000"/>
              </a:lnSpc>
              <a:spcAft>
                <a:spcPts val="0"/>
              </a:spcAft>
            </a:pPr>
            <a:r>
              <a:rPr lang="tr-T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знь =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жи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ка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знь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tr-TR" sz="1600" dirty="0" smtClean="0">
              <a:effectLst/>
            </a:endParaRPr>
          </a:p>
          <a:p>
            <a:pPr marL="6781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-сть =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вла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гор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гру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зави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ненави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пропа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сове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ча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че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шер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tr-T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tr-TR" sz="1600" dirty="0" smtClean="0">
              <a:effectLst/>
            </a:endParaRPr>
          </a:p>
          <a:p>
            <a:pPr marL="67818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летопи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подпи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рукопи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роспи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tr-TR" sz="1600" dirty="0" smtClean="0">
              <a:effectLst/>
            </a:endParaRPr>
          </a:p>
          <a:p>
            <a:pPr marL="67818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вь =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бро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кро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любо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морко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,обу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вь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tr-TR" sz="1600" dirty="0" smtClean="0">
              <a:effectLst/>
            </a:endParaRPr>
          </a:p>
          <a:p>
            <a:pPr marL="67818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бь =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прору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скор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бь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tr-TR" sz="1600" dirty="0" smtClean="0">
              <a:effectLst/>
            </a:endParaRPr>
          </a:p>
          <a:p>
            <a:pPr marL="67818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пь =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пь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це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пь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sz="1600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артель, боль, брань, быль, гавань, гармонь, гарь, гибель, грань, грудь, гортань, грязь, даль, дверь, дробь, ель, колыбель, копоть, корь, кровать, ладонь, лень, мазь, медаль, медь, мель, мораль, мысль, нефть, нить, осень, ось, отрасль, оттепель, очередь, память, мечаль, печать, печень, плеть, площадь, постель, прибыль, пристань, прорубь, пыль, роль, ртуть, связь, сеть, сирень, скатерть, смерть, соль, сталь, степень, ступень, степь, суть, тень, тетрадь, ткань, треть, цель, шинель, ширь, щель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sz="1600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иностранного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происхождения</a:t>
            </a:r>
            <a:r>
              <a:rPr lang="tr-T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tr-T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мисс, фрау, леди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918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393</Words>
  <Application>Microsoft Office PowerPoint</Application>
  <PresentationFormat>Geniş ekran</PresentationFormat>
  <Paragraphs>206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Teması</vt:lpstr>
      <vt:lpstr>Имя существительное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 </dc:title>
  <dc:creator>çiğdemhoca</dc:creator>
  <cp:lastModifiedBy>çiğdemhoca</cp:lastModifiedBy>
  <cp:revision>21</cp:revision>
  <dcterms:created xsi:type="dcterms:W3CDTF">2019-07-12T10:14:19Z</dcterms:created>
  <dcterms:modified xsi:type="dcterms:W3CDTF">2019-07-12T10:26:06Z</dcterms:modified>
</cp:coreProperties>
</file>