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1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2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3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  <p:sldMasterId id="2147483712" r:id="rId6"/>
    <p:sldMasterId id="2147483725" r:id="rId7"/>
    <p:sldMasterId id="2147483738" r:id="rId8"/>
    <p:sldMasterId id="2147483751" r:id="rId9"/>
    <p:sldMasterId id="2147483764" r:id="rId10"/>
    <p:sldMasterId id="2147483777" r:id="rId11"/>
    <p:sldMasterId id="2147483790" r:id="rId12"/>
    <p:sldMasterId id="2147483802" r:id="rId13"/>
    <p:sldMasterId id="2147483814" r:id="rId14"/>
    <p:sldMasterId id="2147483826" r:id="rId15"/>
  </p:sldMasterIdLst>
  <p:notesMasterIdLst>
    <p:notesMasterId r:id="rId30"/>
  </p:notesMasterIdLst>
  <p:sldIdLst>
    <p:sldId id="269" r:id="rId16"/>
    <p:sldId id="256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944FF-2CA6-4B82-AC7A-C6476371CD97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B5FC7-7D5C-48DB-9C96-74C00EEC83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62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24313"/>
          </a:xfrm>
          <a:noFill/>
          <a:ln/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0975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24313"/>
          </a:xfrm>
          <a:noFill/>
          <a:ln/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199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86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24313"/>
          </a:xfrm>
          <a:noFill/>
          <a:ln/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96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708-12BD-4278-9A82-B2BE320D621E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0C9-9F79-49ED-9A0D-3EEEA2D4D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463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708-12BD-4278-9A82-B2BE320D621E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0C9-9F79-49ED-9A0D-3EEEA2D4D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90741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5077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6056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99363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3900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60577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5505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57930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34584" y="214314"/>
            <a:ext cx="10388600" cy="1462087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77883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858000" y="2017713"/>
            <a:ext cx="5080000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72D0D-D736-48E6-8EB0-B4EDA185CDFF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41630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51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22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708-12BD-4278-9A82-B2BE320D621E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0C9-9F79-49ED-9A0D-3EEEA2D4D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29151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494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81245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12870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66261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015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48964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00471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4894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0867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34584" y="214314"/>
            <a:ext cx="10388600" cy="1462087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77883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858000" y="2017713"/>
            <a:ext cx="5080000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72D0D-D736-48E6-8EB0-B4EDA185CDFF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5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852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10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37835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271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9465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00851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96524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34474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62420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079440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462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481667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8766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34584" y="214314"/>
            <a:ext cx="10388600" cy="1462087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77883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858000" y="2017713"/>
            <a:ext cx="5080000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72D0D-D736-48E6-8EB0-B4EDA185CDFF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1582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264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387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014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2906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22095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40745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7748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943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4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08762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5236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06814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71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87135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92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34102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573129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7056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216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1988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98127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2000323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1125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66541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76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68862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45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71506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39517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175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9619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0280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15185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047760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64975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875974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172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825774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325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4597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637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36570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78851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859073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24449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695054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331553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783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649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5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708-12BD-4278-9A82-B2BE320D621E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0C9-9F79-49ED-9A0D-3EEEA2D4D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67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75145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8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083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34584" y="214314"/>
            <a:ext cx="10388600" cy="1462087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77883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858000" y="2017713"/>
            <a:ext cx="5080000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72D0D-D736-48E6-8EB0-B4EDA185CDFF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6693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98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3523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376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7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4541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36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708-12BD-4278-9A82-B2BE320D621E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0C9-9F79-49ED-9A0D-3EEEA2D4D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0871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183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074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43412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998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060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34584" y="214314"/>
            <a:ext cx="10388600" cy="1462087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77883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858000" y="2017713"/>
            <a:ext cx="5080000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72D0D-D736-48E6-8EB0-B4EDA185CDFF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383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4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920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15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0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708-12BD-4278-9A82-B2BE320D621E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0C9-9F79-49ED-9A0D-3EEEA2D4D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7078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728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763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973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2975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778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7871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340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34584" y="214314"/>
            <a:ext cx="10388600" cy="1462087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77883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858000" y="2017713"/>
            <a:ext cx="5080000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72D0D-D736-48E6-8EB0-B4EDA185CDFF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516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78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54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708-12BD-4278-9A82-B2BE320D621E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0C9-9F79-49ED-9A0D-3EEEA2D4D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683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6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848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5851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653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3602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6698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8397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458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07518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34584" y="214314"/>
            <a:ext cx="10388600" cy="1462087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77883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858000" y="2017713"/>
            <a:ext cx="5080000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72D0D-D736-48E6-8EB0-B4EDA185CDFF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57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708-12BD-4278-9A82-B2BE320D621E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0C9-9F79-49ED-9A0D-3EEEA2D4D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02666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920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3549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580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9310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96294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4981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24334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47179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08775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42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708-12BD-4278-9A82-B2BE320D621E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0C9-9F79-49ED-9A0D-3EEEA2D4D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4554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7878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34584" y="214314"/>
            <a:ext cx="10388600" cy="1462087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77883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858000" y="2017713"/>
            <a:ext cx="5080000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72D0D-D736-48E6-8EB0-B4EDA185CDFF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59108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394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17576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35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4515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691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2959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8054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4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708-12BD-4278-9A82-B2BE320D621E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0C9-9F79-49ED-9A0D-3EEEA2D4D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63840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75680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54401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3537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34584" y="214314"/>
            <a:ext cx="10388600" cy="1462087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77883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858000" y="2017713"/>
            <a:ext cx="5080000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72D0D-D736-48E6-8EB0-B4EDA185CDFF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40015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389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99408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41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5004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8849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10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708-12BD-4278-9A82-B2BE320D621E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0C9-9F79-49ED-9A0D-3EEEA2D4D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05744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6752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43659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370302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86340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91205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34584" y="214314"/>
            <a:ext cx="10388600" cy="1462087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77883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858000" y="2017713"/>
            <a:ext cx="5080000" cy="423386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72D0D-D736-48E6-8EB0-B4EDA185CDFF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5223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90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33764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491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55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11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41.xml"/><Relationship Id="rId4" Type="http://schemas.openxmlformats.org/officeDocument/2006/relationships/slideLayout" Target="../slideLayouts/slideLayout135.xml"/><Relationship Id="rId9" Type="http://schemas.openxmlformats.org/officeDocument/2006/relationships/slideLayout" Target="../slideLayouts/slideLayout14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59708-12BD-4278-9A82-B2BE320D621E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20C9-9F79-49ED-9A0D-3EEEA2D4D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06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076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3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991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282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55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798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853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889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114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346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576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083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117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2D14E-6122-481E-A339-7DC33815269E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69D04-800A-4F65-8B1B-0A875F229DB9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626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EGZERSİZİN SİSTEMLER </a:t>
            </a:r>
            <a:r>
              <a:rPr lang="tr-TR"/>
              <a:t>ÜZERİNE </a:t>
            </a:r>
            <a:r>
              <a:rPr lang="tr-TR" smtClean="0"/>
              <a:t>ETKİLERİ (DEVAMI)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7090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tr-TR" sz="3600" dirty="0">
                <a:latin typeface="Comic Sans MS" pitchFamily="66" charset="0"/>
              </a:rPr>
              <a:t>Aerobik ve dirençli egzersizler için rölatif </a:t>
            </a:r>
            <a:r>
              <a:rPr lang="tr-TR" sz="3600" dirty="0" err="1">
                <a:latin typeface="Comic Sans MS" pitchFamily="66" charset="0"/>
              </a:rPr>
              <a:t>kontrendikasyonlar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317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sz="2800" dirty="0">
              <a:latin typeface="Comic Sans MS" pitchFamily="66" charset="0"/>
            </a:endParaRPr>
          </a:p>
          <a:p>
            <a:pPr eaLnBrk="1" hangingPunct="1"/>
            <a:r>
              <a:rPr lang="tr-TR" sz="2800" dirty="0" err="1">
                <a:latin typeface="Comic Sans MS" pitchFamily="66" charset="0"/>
              </a:rPr>
              <a:t>Kardiyomyopati</a:t>
            </a:r>
            <a:endParaRPr lang="tr-TR" sz="2800" dirty="0">
              <a:latin typeface="Comic Sans MS" pitchFamily="66" charset="0"/>
            </a:endParaRPr>
          </a:p>
          <a:p>
            <a:pPr eaLnBrk="1" hangingPunct="1"/>
            <a:endParaRPr lang="tr-TR" sz="2800" dirty="0">
              <a:latin typeface="Comic Sans MS" pitchFamily="66" charset="0"/>
            </a:endParaRPr>
          </a:p>
          <a:p>
            <a:pPr eaLnBrk="1" hangingPunct="1"/>
            <a:r>
              <a:rPr lang="tr-TR" sz="2800" dirty="0" err="1">
                <a:latin typeface="Comic Sans MS" pitchFamily="66" charset="0"/>
              </a:rPr>
              <a:t>Valvüler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>
                <a:latin typeface="Comic Sans MS" pitchFamily="66" charset="0"/>
              </a:rPr>
              <a:t>kalp hastalığı</a:t>
            </a:r>
          </a:p>
          <a:p>
            <a:pPr eaLnBrk="1" hangingPunct="1"/>
            <a:endParaRPr lang="tr-TR" sz="2800" dirty="0">
              <a:latin typeface="Comic Sans MS" pitchFamily="66" charset="0"/>
            </a:endParaRPr>
          </a:p>
          <a:p>
            <a:pPr eaLnBrk="1" hangingPunct="1"/>
            <a:r>
              <a:rPr lang="tr-TR" sz="2800" dirty="0">
                <a:latin typeface="Comic Sans MS" pitchFamily="66" charset="0"/>
              </a:rPr>
              <a:t>Kompleks </a:t>
            </a:r>
            <a:r>
              <a:rPr lang="tr-TR" sz="2800" dirty="0" err="1">
                <a:latin typeface="Comic Sans MS" pitchFamily="66" charset="0"/>
              </a:rPr>
              <a:t>ventriküler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ektopi</a:t>
            </a:r>
            <a:endParaRPr lang="tr-TR" sz="2800" dirty="0">
              <a:latin typeface="Comic Sans MS" pitchFamily="66" charset="0"/>
            </a:endParaRPr>
          </a:p>
          <a:p>
            <a:pPr eaLnBrk="1" hangingPunct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541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>
                <a:solidFill>
                  <a:srgbClr val="0000FF"/>
                </a:solidFill>
                <a:latin typeface="Comic Sans MS" pitchFamily="66" charset="0"/>
              </a:rPr>
              <a:t>Egzersize Katılım Öncesi Klinik Egzersiz Testi ve Tıbbi Muayene için Öneriler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5914" y="5157788"/>
            <a:ext cx="6911975" cy="1439862"/>
          </a:xfrm>
        </p:spPr>
        <p:txBody>
          <a:bodyPr/>
          <a:lstStyle/>
          <a:p>
            <a:pPr marL="342900" indent="-342900">
              <a:lnSpc>
                <a:spcPct val="81000"/>
              </a:lnSpc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tr-TR" sz="2400">
                <a:latin typeface="Comic Sans MS" pitchFamily="66" charset="0"/>
              </a:rPr>
              <a:t>American College of Sports Medicine. ACSM’s guidelines for exercise testing and prescription, 6 th ed. Philadelphia: Lipincott, Williams&amp;Wilkins</a:t>
            </a:r>
          </a:p>
          <a:p>
            <a:pPr marL="342900" indent="-342900">
              <a:lnSpc>
                <a:spcPct val="81000"/>
              </a:lnSpc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lang="tr-TR" sz="900">
              <a:latin typeface="Times New Roman" pitchFamily="18" charset="0"/>
            </a:endParaRPr>
          </a:p>
        </p:txBody>
      </p:sp>
      <p:graphicFrame>
        <p:nvGraphicFramePr>
          <p:cNvPr id="73769" name="Group 41"/>
          <p:cNvGraphicFramePr>
            <a:graphicFrameLocks noGrp="1"/>
          </p:cNvGraphicFramePr>
          <p:nvPr>
            <p:ph sz="half" idx="2"/>
          </p:nvPr>
        </p:nvGraphicFramePr>
        <p:xfrm>
          <a:off x="2495551" y="2276475"/>
          <a:ext cx="7561263" cy="2208340"/>
        </p:xfrm>
        <a:graphic>
          <a:graphicData uri="http://schemas.openxmlformats.org/drawingml/2006/table">
            <a:tbl>
              <a:tblPr/>
              <a:tblGrid>
                <a:gridCol w="189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8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Düşük Risk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Orta Risk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Yüksek Risk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Orta Egzersiz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Gerek Yok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Gerek Yok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Önerilir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Ağır Egzersiz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Gerek Yok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Önerilir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Önerilir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764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EGZERSİZİN OLUMSUZ ETKİLERİ VE RİSKLERİ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Koşu, ağırlık kaldırma, yürüme, bisiklet, tenis, yüzme, kürek gibi egzersizlerde başlangıçta yumuşak doku sorunları olabilir. Bunlar görülme sıklığına göre </a:t>
            </a:r>
            <a:r>
              <a:rPr lang="tr-TR" dirty="0" err="1"/>
              <a:t>strain</a:t>
            </a:r>
            <a:r>
              <a:rPr lang="tr-TR" dirty="0"/>
              <a:t> (kas), </a:t>
            </a:r>
            <a:r>
              <a:rPr lang="tr-TR" dirty="0" err="1"/>
              <a:t>tendinit</a:t>
            </a:r>
            <a:r>
              <a:rPr lang="tr-TR" dirty="0"/>
              <a:t>, </a:t>
            </a:r>
            <a:r>
              <a:rPr lang="tr-TR" dirty="0" err="1"/>
              <a:t>sprain</a:t>
            </a:r>
            <a:r>
              <a:rPr lang="tr-TR" dirty="0"/>
              <a:t> (</a:t>
            </a:r>
            <a:r>
              <a:rPr lang="tr-TR" dirty="0" err="1"/>
              <a:t>ligaman</a:t>
            </a:r>
            <a:r>
              <a:rPr lang="tr-TR" dirty="0"/>
              <a:t>), </a:t>
            </a:r>
            <a:r>
              <a:rPr lang="tr-TR" dirty="0" err="1"/>
              <a:t>inflamasyon</a:t>
            </a:r>
            <a:r>
              <a:rPr lang="tr-TR" dirty="0"/>
              <a:t>, </a:t>
            </a:r>
            <a:r>
              <a:rPr lang="tr-TR" dirty="0" err="1"/>
              <a:t>kontüzyon</a:t>
            </a:r>
            <a:r>
              <a:rPr lang="tr-TR" dirty="0"/>
              <a:t>, </a:t>
            </a:r>
            <a:r>
              <a:rPr lang="tr-TR" dirty="0" err="1"/>
              <a:t>bursit</a:t>
            </a:r>
            <a:r>
              <a:rPr lang="tr-TR" dirty="0"/>
              <a:t>, </a:t>
            </a:r>
            <a:r>
              <a:rPr lang="tr-TR" dirty="0" err="1"/>
              <a:t>laserasyon</a:t>
            </a:r>
            <a:r>
              <a:rPr lang="tr-TR" dirty="0"/>
              <a:t> ve kıkırdak hasarı şeklinde sıralanabilir.   </a:t>
            </a:r>
          </a:p>
        </p:txBody>
      </p:sp>
    </p:spTree>
    <p:extLst>
      <p:ext uri="{BB962C8B-B14F-4D97-AF65-F5344CB8AC3E}">
        <p14:creationId xmlns:p14="http://schemas.microsoft.com/office/powerpoint/2010/main" val="1994680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Patellar</a:t>
            </a:r>
            <a:r>
              <a:rPr lang="tr-TR" dirty="0"/>
              <a:t> </a:t>
            </a:r>
            <a:r>
              <a:rPr lang="tr-TR" dirty="0" err="1"/>
              <a:t>tendinit</a:t>
            </a:r>
            <a:r>
              <a:rPr lang="tr-TR" dirty="0"/>
              <a:t>, </a:t>
            </a:r>
            <a:r>
              <a:rPr lang="tr-TR" dirty="0" err="1"/>
              <a:t>lateral</a:t>
            </a:r>
            <a:r>
              <a:rPr lang="tr-TR" dirty="0"/>
              <a:t> </a:t>
            </a:r>
            <a:r>
              <a:rPr lang="tr-TR" dirty="0" err="1"/>
              <a:t>epikondilit</a:t>
            </a:r>
            <a:r>
              <a:rPr lang="tr-TR" dirty="0"/>
              <a:t> gibi yaralanmalar daha çok kas </a:t>
            </a:r>
            <a:r>
              <a:rPr lang="tr-TR" dirty="0" err="1"/>
              <a:t>imbalansına</a:t>
            </a:r>
            <a:r>
              <a:rPr lang="tr-TR" dirty="0"/>
              <a:t> bağlıdır. Bu nedenle kaslar antagonistleri ile birlikte güçlendirilmelidir. </a:t>
            </a:r>
          </a:p>
          <a:p>
            <a:endParaRPr lang="tr-TR" dirty="0"/>
          </a:p>
          <a:p>
            <a:r>
              <a:rPr lang="tr-TR" dirty="0"/>
              <a:t>Gergin </a:t>
            </a:r>
            <a:r>
              <a:rPr lang="tr-TR" dirty="0"/>
              <a:t>ve ağrılı kasların antagonistleri daha önce çalıştırılmalıdır. </a:t>
            </a:r>
          </a:p>
          <a:p>
            <a:endParaRPr lang="tr-TR" dirty="0"/>
          </a:p>
          <a:p>
            <a:r>
              <a:rPr lang="tr-TR" dirty="0"/>
              <a:t>Normal </a:t>
            </a:r>
            <a:r>
              <a:rPr lang="tr-TR" dirty="0"/>
              <a:t>antrenmanlarda eklemin, kasın ortaya çıkabilecek zararlı etkilerden korunması gerekir.  Bunun için egzersize ısınmadan ve germe egzersizleri yapmadan başlamamak gerekir.</a:t>
            </a:r>
          </a:p>
        </p:txBody>
      </p:sp>
    </p:spTree>
    <p:extLst>
      <p:ext uri="{BB962C8B-B14F-4D97-AF65-F5344CB8AC3E}">
        <p14:creationId xmlns:p14="http://schemas.microsoft.com/office/powerpoint/2010/main" val="1161253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 err="1"/>
              <a:t>Rezistif</a:t>
            </a:r>
            <a:r>
              <a:rPr lang="tr-TR" dirty="0"/>
              <a:t> egzersizlerde ağırlık kaldırırken </a:t>
            </a:r>
            <a:r>
              <a:rPr lang="tr-TR" dirty="0" err="1"/>
              <a:t>valsalva</a:t>
            </a:r>
            <a:r>
              <a:rPr lang="tr-TR" dirty="0"/>
              <a:t> manevrası ile hava yolu kapanır, kalbe dönen kan miktarı artar, kan basıncı yükselir. Bu şekilde kalp ve damarlara aşırı yük biner. O nedenle hastaya ağırlık kaldırırken nefes vermesini, ağırlığı indirirken nefes alması öğretilmelidir.</a:t>
            </a:r>
          </a:p>
          <a:p>
            <a:pPr>
              <a:lnSpc>
                <a:spcPct val="90000"/>
              </a:lnSpc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b="1" dirty="0" smtClean="0"/>
              <a:t>NEFES HİÇBİR </a:t>
            </a:r>
            <a:r>
              <a:rPr lang="tr-TR" b="1" smtClean="0"/>
              <a:t>ZAMAN TUTULMAMALIDIR!!!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2010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2674939" y="214314"/>
            <a:ext cx="7793037" cy="1463675"/>
          </a:xfrm>
        </p:spPr>
        <p:txBody>
          <a:bodyPr vert="horz" lIns="0" tIns="0" rIns="0" bIns="0" anchor="ctr">
            <a:normAutofit/>
          </a:bodyPr>
          <a:lstStyle/>
          <a:p>
            <a:pPr marL="342900" indent="-342900" algn="ctr">
              <a:lnSpc>
                <a:spcPct val="117000"/>
              </a:lnSpc>
              <a:tabLst>
                <a:tab pos="741363" algn="l"/>
                <a:tab pos="1655763" algn="l"/>
                <a:tab pos="2570163" algn="l"/>
                <a:tab pos="3484563" algn="l"/>
                <a:tab pos="4398963" algn="l"/>
                <a:tab pos="5313363" algn="l"/>
                <a:tab pos="6227763" algn="l"/>
                <a:tab pos="7142163" algn="l"/>
                <a:tab pos="8056563" algn="l"/>
                <a:tab pos="8970963" algn="l"/>
                <a:tab pos="9885363" algn="l"/>
                <a:tab pos="10799763" algn="l"/>
              </a:tabLst>
            </a:pPr>
            <a:r>
              <a:rPr lang="en-GB" sz="3600" dirty="0" err="1">
                <a:solidFill>
                  <a:srgbClr val="3333FF"/>
                </a:solidFill>
                <a:latin typeface="Comic Sans MS" pitchFamily="66" charset="0"/>
              </a:rPr>
              <a:t>Düzenli</a:t>
            </a:r>
            <a:r>
              <a:rPr lang="en-GB" sz="3600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GB" sz="3600" dirty="0" err="1">
                <a:solidFill>
                  <a:srgbClr val="3333FF"/>
                </a:solidFill>
                <a:latin typeface="Comic Sans MS" pitchFamily="66" charset="0"/>
              </a:rPr>
              <a:t>egzersiz</a:t>
            </a:r>
            <a:r>
              <a:rPr lang="en-GB" sz="3600" dirty="0">
                <a:solidFill>
                  <a:srgbClr val="3333FF"/>
                </a:solidFill>
                <a:latin typeface="Comic Sans MS" pitchFamily="66" charset="0"/>
              </a:rPr>
              <a:t> pro</a:t>
            </a:r>
            <a:r>
              <a:rPr lang="tr-TR" sz="3600" dirty="0">
                <a:solidFill>
                  <a:srgbClr val="3333FF"/>
                </a:solidFill>
                <a:latin typeface="Comic Sans MS" pitchFamily="66" charset="0"/>
              </a:rPr>
              <a:t>g</a:t>
            </a:r>
            <a:r>
              <a:rPr lang="en-GB" sz="3600" dirty="0" err="1">
                <a:solidFill>
                  <a:srgbClr val="3333FF"/>
                </a:solidFill>
                <a:latin typeface="Comic Sans MS" pitchFamily="66" charset="0"/>
              </a:rPr>
              <a:t>ramının</a:t>
            </a:r>
            <a:r>
              <a:rPr lang="en-GB" sz="3600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GB" sz="3600" dirty="0" err="1">
                <a:solidFill>
                  <a:srgbClr val="3333FF"/>
                </a:solidFill>
                <a:latin typeface="Comic Sans MS" pitchFamily="66" charset="0"/>
              </a:rPr>
              <a:t>faydaları</a:t>
            </a:r>
            <a:endParaRPr lang="en-GB" sz="3600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2640014" y="1844675"/>
            <a:ext cx="7839075" cy="4408488"/>
          </a:xfrm>
        </p:spPr>
        <p:txBody>
          <a:bodyPr vert="horz" lIns="0" tIns="0" rIns="0" bIns="0">
            <a:normAutofit lnSpcReduction="10000"/>
          </a:bodyPr>
          <a:lstStyle/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sz="2800" dirty="0">
              <a:latin typeface="Comic Sans MS" pitchFamily="66" charset="0"/>
            </a:endParaRP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dirty="0">
                <a:latin typeface="Comic Sans MS" pitchFamily="66" charset="0"/>
              </a:rPr>
              <a:t>Kas </a:t>
            </a:r>
            <a:r>
              <a:rPr lang="tr-TR" sz="2800" dirty="0">
                <a:latin typeface="Comic Sans MS" pitchFamily="66" charset="0"/>
              </a:rPr>
              <a:t>kaybı azalır</a:t>
            </a: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sz="2800" dirty="0">
              <a:latin typeface="Comic Sans MS" pitchFamily="66" charset="0"/>
            </a:endParaRP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dirty="0">
                <a:latin typeface="Comic Sans MS" pitchFamily="66" charset="0"/>
              </a:rPr>
              <a:t>Denge </a:t>
            </a:r>
            <a:r>
              <a:rPr lang="tr-TR" sz="2800" dirty="0">
                <a:latin typeface="Comic Sans MS" pitchFamily="66" charset="0"/>
              </a:rPr>
              <a:t>üzerine olumlu etki ve düşmeler önlenir</a:t>
            </a: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sz="2800" dirty="0">
              <a:latin typeface="Comic Sans MS" pitchFamily="66" charset="0"/>
            </a:endParaRP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>
                <a:latin typeface="Comic Sans MS" pitchFamily="66" charset="0"/>
              </a:rPr>
              <a:t>Tüm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err="1">
                <a:latin typeface="Comic Sans MS" pitchFamily="66" charset="0"/>
              </a:rPr>
              <a:t>nedenlere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err="1">
                <a:latin typeface="Comic Sans MS" pitchFamily="66" charset="0"/>
              </a:rPr>
              <a:t>bağlı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err="1">
                <a:latin typeface="Comic Sans MS" pitchFamily="66" charset="0"/>
              </a:rPr>
              <a:t>mortalitede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err="1">
                <a:latin typeface="Comic Sans MS" pitchFamily="66" charset="0"/>
              </a:rPr>
              <a:t>azalma</a:t>
            </a:r>
            <a:endParaRPr lang="en-GB" sz="2800" dirty="0">
              <a:latin typeface="Comic Sans MS" pitchFamily="66" charset="0"/>
            </a:endParaRP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sz="2800" dirty="0">
              <a:latin typeface="Comic Sans MS" pitchFamily="66" charset="0"/>
            </a:endParaRP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>
                <a:latin typeface="Comic Sans MS" pitchFamily="66" charset="0"/>
              </a:rPr>
              <a:t>Kardiyovasküler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err="1">
                <a:latin typeface="Comic Sans MS" pitchFamily="66" charset="0"/>
              </a:rPr>
              <a:t>hastalık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err="1">
                <a:latin typeface="Comic Sans MS" pitchFamily="66" charset="0"/>
              </a:rPr>
              <a:t>riskinde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err="1">
                <a:latin typeface="Comic Sans MS" pitchFamily="66" charset="0"/>
              </a:rPr>
              <a:t>azalma</a:t>
            </a: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6819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latin typeface="Comic Sans MS" pitchFamily="66" charset="0"/>
              </a:rPr>
              <a:t>Kan </a:t>
            </a:r>
            <a:r>
              <a:rPr lang="en-GB" sz="2800" dirty="0" err="1">
                <a:latin typeface="Comic Sans MS" pitchFamily="66" charset="0"/>
              </a:rPr>
              <a:t>basıncı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err="1">
                <a:latin typeface="Comic Sans MS" pitchFamily="66" charset="0"/>
              </a:rPr>
              <a:t>regülasyonu</a:t>
            </a:r>
            <a:endParaRPr lang="en-GB" sz="2800" dirty="0">
              <a:latin typeface="Comic Sans MS" pitchFamily="66" charset="0"/>
            </a:endParaRP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sz="2800" dirty="0">
              <a:latin typeface="Comic Sans MS" pitchFamily="66" charset="0"/>
            </a:endParaRP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>
                <a:latin typeface="Comic Sans MS" pitchFamily="66" charset="0"/>
              </a:rPr>
              <a:t>Lipidler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err="1">
                <a:latin typeface="Comic Sans MS" pitchFamily="66" charset="0"/>
              </a:rPr>
              <a:t>üzerine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err="1">
                <a:latin typeface="Comic Sans MS" pitchFamily="66" charset="0"/>
              </a:rPr>
              <a:t>etkileri</a:t>
            </a:r>
            <a:endParaRPr lang="en-GB" sz="2800" dirty="0">
              <a:latin typeface="Comic Sans MS" pitchFamily="66" charset="0"/>
            </a:endParaRPr>
          </a:p>
          <a:p>
            <a:pPr lvl="1"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latin typeface="Comic Sans MS" pitchFamily="66" charset="0"/>
              </a:rPr>
              <a:t>Trigliserid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tr-TR" dirty="0">
                <a:latin typeface="Comic Sans MS" pitchFamily="66" charset="0"/>
              </a:rPr>
              <a:t> ve düşük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dansiteli</a:t>
            </a:r>
            <a:r>
              <a:rPr lang="en-GB" dirty="0">
                <a:latin typeface="Comic Sans MS" pitchFamily="66" charset="0"/>
              </a:rPr>
              <a:t> lipoprotein </a:t>
            </a:r>
            <a:r>
              <a:rPr lang="en-GB" dirty="0" err="1">
                <a:latin typeface="Comic Sans MS" pitchFamily="66" charset="0"/>
              </a:rPr>
              <a:t>kolesterol</a:t>
            </a:r>
            <a:r>
              <a:rPr lang="tr-TR" dirty="0">
                <a:latin typeface="Comic Sans MS" pitchFamily="66" charset="0"/>
              </a:rPr>
              <a:t> azalır</a:t>
            </a:r>
            <a:endParaRPr lang="en-GB" dirty="0">
              <a:latin typeface="Comic Sans MS" pitchFamily="66" charset="0"/>
            </a:endParaRPr>
          </a:p>
          <a:p>
            <a:pPr lvl="1"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latin typeface="Comic Sans MS" pitchFamily="66" charset="0"/>
              </a:rPr>
              <a:t>Yüksek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dansiteli</a:t>
            </a:r>
            <a:r>
              <a:rPr lang="en-GB" dirty="0">
                <a:latin typeface="Comic Sans MS" pitchFamily="66" charset="0"/>
              </a:rPr>
              <a:t> lipoprotein </a:t>
            </a:r>
            <a:r>
              <a:rPr lang="en-GB" dirty="0" err="1">
                <a:latin typeface="Comic Sans MS" pitchFamily="66" charset="0"/>
              </a:rPr>
              <a:t>kolesterol</a:t>
            </a:r>
            <a:r>
              <a:rPr lang="tr-TR" dirty="0">
                <a:latin typeface="Comic Sans MS" pitchFamily="66" charset="0"/>
              </a:rPr>
              <a:t> artar</a:t>
            </a:r>
            <a:endParaRPr lang="en-GB" dirty="0">
              <a:latin typeface="Comic Sans MS" pitchFamily="66" charset="0"/>
            </a:endParaRP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sz="2800" dirty="0">
              <a:latin typeface="Comic Sans MS" pitchFamily="66" charset="0"/>
            </a:endParaRP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>
                <a:latin typeface="Comic Sans MS" pitchFamily="66" charset="0"/>
              </a:rPr>
              <a:t>Ağırlık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err="1">
                <a:latin typeface="Comic Sans MS" pitchFamily="66" charset="0"/>
              </a:rPr>
              <a:t>kontrolü</a:t>
            </a:r>
            <a:endParaRPr lang="en-GB" sz="2800" dirty="0">
              <a:latin typeface="Comic Sans MS" pitchFamily="66" charset="0"/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038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2238349" y="214314"/>
            <a:ext cx="8229627" cy="1463675"/>
          </a:xfrm>
        </p:spPr>
        <p:txBody>
          <a:bodyPr vert="horz" lIns="0" tIns="0" rIns="0" bIns="0" anchor="ctr">
            <a:normAutofit/>
          </a:bodyPr>
          <a:lstStyle/>
          <a:p>
            <a:pPr marL="342900" indent="-342900" algn="ctr">
              <a:lnSpc>
                <a:spcPct val="117000"/>
              </a:lnSpc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3600" dirty="0" err="1">
                <a:solidFill>
                  <a:srgbClr val="3333FF"/>
                </a:solidFill>
                <a:latin typeface="Comic Sans MS" pitchFamily="66" charset="0"/>
              </a:rPr>
              <a:t>Düzenli</a:t>
            </a:r>
            <a:r>
              <a:rPr lang="en-GB" sz="3600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GB" sz="3600" dirty="0" err="1">
                <a:solidFill>
                  <a:srgbClr val="3333FF"/>
                </a:solidFill>
                <a:latin typeface="Comic Sans MS" pitchFamily="66" charset="0"/>
              </a:rPr>
              <a:t>egzersiz</a:t>
            </a:r>
            <a:r>
              <a:rPr lang="en-GB" sz="3600" dirty="0">
                <a:solidFill>
                  <a:srgbClr val="3333FF"/>
                </a:solidFill>
                <a:latin typeface="Comic Sans MS" pitchFamily="66" charset="0"/>
              </a:rPr>
              <a:t> pro</a:t>
            </a:r>
            <a:r>
              <a:rPr lang="tr-TR" sz="3600" dirty="0">
                <a:solidFill>
                  <a:srgbClr val="3333FF"/>
                </a:solidFill>
                <a:latin typeface="Comic Sans MS" pitchFamily="66" charset="0"/>
              </a:rPr>
              <a:t>g</a:t>
            </a:r>
            <a:r>
              <a:rPr lang="en-GB" sz="3600" dirty="0" err="1">
                <a:solidFill>
                  <a:srgbClr val="3333FF"/>
                </a:solidFill>
                <a:latin typeface="Comic Sans MS" pitchFamily="66" charset="0"/>
              </a:rPr>
              <a:t>ramının</a:t>
            </a:r>
            <a:r>
              <a:rPr lang="en-GB" sz="3600" dirty="0">
                <a:solidFill>
                  <a:srgbClr val="3333FF"/>
                </a:solidFill>
                <a:latin typeface="Comic Sans MS" pitchFamily="66" charset="0"/>
              </a:rPr>
              <a:t>  </a:t>
            </a:r>
            <a:r>
              <a:rPr lang="en-GB" sz="3600" dirty="0" err="1">
                <a:solidFill>
                  <a:srgbClr val="3333FF"/>
                </a:solidFill>
                <a:latin typeface="Comic Sans MS" pitchFamily="66" charset="0"/>
              </a:rPr>
              <a:t>faydaları</a:t>
            </a:r>
            <a:endParaRPr lang="en-GB" sz="3600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2063750" y="1979613"/>
            <a:ext cx="8604250" cy="4545012"/>
          </a:xfrm>
        </p:spPr>
        <p:txBody>
          <a:bodyPr vert="horz" lIns="0" tIns="0" rIns="0" bIns="0">
            <a:normAutofit/>
          </a:bodyPr>
          <a:lstStyle/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latin typeface="Comic Sans MS" pitchFamily="66" charset="0"/>
              </a:rPr>
              <a:t>Tip 2 DM riskinde</a:t>
            </a:r>
            <a:r>
              <a:rPr lang="tr-TR" sz="2800">
                <a:latin typeface="Comic Sans MS" pitchFamily="66" charset="0"/>
              </a:rPr>
              <a:t> </a:t>
            </a:r>
            <a:r>
              <a:rPr lang="en-GB" sz="2800">
                <a:latin typeface="Comic Sans MS" pitchFamily="66" charset="0"/>
              </a:rPr>
              <a:t>, mevcut DM daha iyi kontrolü</a:t>
            </a: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latin typeface="Comic Sans MS" pitchFamily="66" charset="0"/>
              </a:rPr>
              <a:t>Psikososyal durum ve hayat kalitesinin düzelmesi</a:t>
            </a: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latin typeface="Comic Sans MS" pitchFamily="66" charset="0"/>
              </a:rPr>
              <a:t>Kemik yoğunluğunda artış-yaşa bağlı kayıp riskinde azalma</a:t>
            </a: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latin typeface="Comic Sans MS" pitchFamily="66" charset="0"/>
              </a:rPr>
              <a:t>Trombotik olayların gelişim riskinde azalma (fibrinojen seviyesi</a:t>
            </a:r>
            <a:r>
              <a:rPr lang="tr-TR" sz="2800">
                <a:latin typeface="Comic Sans MS" pitchFamily="66" charset="0"/>
              </a:rPr>
              <a:t> </a:t>
            </a:r>
            <a:r>
              <a:rPr lang="en-GB" sz="2800">
                <a:latin typeface="Comic Sans MS" pitchFamily="66" charset="0"/>
              </a:rPr>
              <a:t>, plazma inhibitör 1</a:t>
            </a:r>
            <a:r>
              <a:rPr lang="tr-TR" sz="2800">
                <a:latin typeface="Comic Sans MS" pitchFamily="66" charset="0"/>
              </a:rPr>
              <a:t> </a:t>
            </a:r>
            <a:r>
              <a:rPr lang="en-GB" sz="2800">
                <a:latin typeface="Comic Sans MS" pitchFamily="66" charset="0"/>
              </a:rPr>
              <a:t>, </a:t>
            </a:r>
            <a:endParaRPr lang="tr-TR" sz="2800">
              <a:latin typeface="Comic Sans MS" pitchFamily="66" charset="0"/>
            </a:endParaRPr>
          </a:p>
          <a:p>
            <a:pPr>
              <a:lnSpc>
                <a:spcPct val="117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latin typeface="Comic Sans MS" pitchFamily="66" charset="0"/>
              </a:rPr>
              <a:t>	</a:t>
            </a:r>
            <a:r>
              <a:rPr lang="en-GB" sz="2800">
                <a:latin typeface="Comic Sans MS" pitchFamily="66" charset="0"/>
              </a:rPr>
              <a:t>platelet agregasyonu</a:t>
            </a:r>
            <a:r>
              <a:rPr lang="tr-TR" sz="2800">
                <a:latin typeface="Comic Sans MS" pitchFamily="66" charset="0"/>
              </a:rPr>
              <a:t> </a:t>
            </a:r>
            <a:r>
              <a:rPr lang="en-GB" sz="2800">
                <a:latin typeface="Comic Sans MS" pitchFamily="66" charset="0"/>
              </a:rPr>
              <a:t>, doku plazminojen aktivatör seviyesi</a:t>
            </a:r>
            <a:r>
              <a:rPr lang="tr-TR" sz="2800">
                <a:latin typeface="Comic Sans MS" pitchFamily="66" charset="0"/>
              </a:rPr>
              <a:t>  </a:t>
            </a:r>
            <a:r>
              <a:rPr lang="en-GB" sz="2800">
                <a:latin typeface="Comic Sans MS" pitchFamily="66" charset="0"/>
              </a:rPr>
              <a:t>)</a:t>
            </a:r>
            <a:r>
              <a:rPr lang="ar-SA" sz="2800">
                <a:latin typeface="Comic Sans MS" pitchFamily="66" charset="0"/>
                <a:cs typeface="Arial" charset="0"/>
              </a:rPr>
              <a:t>‏</a:t>
            </a:r>
            <a:endParaRPr lang="en-GB" sz="2800">
              <a:latin typeface="Comic Sans MS" pitchFamily="66" charset="0"/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448300" y="20605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5664200" y="48688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5951538" y="55165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8904288" y="48688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 flipV="1">
            <a:off x="3863975" y="59499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2251400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2381225" y="214314"/>
            <a:ext cx="8086751" cy="1463675"/>
          </a:xfrm>
        </p:spPr>
        <p:txBody>
          <a:bodyPr vert="horz" lIns="0" tIns="0" rIns="0" bIns="0" anchor="ctr">
            <a:normAutofit/>
          </a:bodyPr>
          <a:lstStyle/>
          <a:p>
            <a:pPr marL="342900" indent="-342900" algn="ctr">
              <a:lnSpc>
                <a:spcPct val="117000"/>
              </a:lnSpc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3600" dirty="0" err="1">
                <a:solidFill>
                  <a:srgbClr val="3333FF"/>
                </a:solidFill>
                <a:latin typeface="Comic Sans MS" pitchFamily="66" charset="0"/>
              </a:rPr>
              <a:t>Düzenli</a:t>
            </a:r>
            <a:r>
              <a:rPr lang="en-GB" sz="3600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GB" sz="3600" dirty="0" err="1">
                <a:solidFill>
                  <a:srgbClr val="3333FF"/>
                </a:solidFill>
                <a:latin typeface="Comic Sans MS" pitchFamily="66" charset="0"/>
              </a:rPr>
              <a:t>egzersiz</a:t>
            </a:r>
            <a:r>
              <a:rPr lang="en-GB" sz="3600" dirty="0">
                <a:solidFill>
                  <a:srgbClr val="3333FF"/>
                </a:solidFill>
                <a:latin typeface="Comic Sans MS" pitchFamily="66" charset="0"/>
              </a:rPr>
              <a:t> pro</a:t>
            </a:r>
            <a:r>
              <a:rPr lang="tr-TR" sz="3600" dirty="0">
                <a:solidFill>
                  <a:srgbClr val="3333FF"/>
                </a:solidFill>
                <a:latin typeface="Comic Sans MS" pitchFamily="66" charset="0"/>
              </a:rPr>
              <a:t>g</a:t>
            </a:r>
            <a:r>
              <a:rPr lang="en-GB" sz="3600" dirty="0" err="1">
                <a:solidFill>
                  <a:srgbClr val="3333FF"/>
                </a:solidFill>
                <a:latin typeface="Comic Sans MS" pitchFamily="66" charset="0"/>
              </a:rPr>
              <a:t>ramının</a:t>
            </a:r>
            <a:r>
              <a:rPr lang="en-GB" sz="3600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GB" sz="3600" dirty="0" err="1">
                <a:solidFill>
                  <a:srgbClr val="3333FF"/>
                </a:solidFill>
                <a:latin typeface="Comic Sans MS" pitchFamily="66" charset="0"/>
              </a:rPr>
              <a:t>faydaları</a:t>
            </a:r>
            <a:endParaRPr lang="en-GB" sz="3600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2706688" y="2017713"/>
            <a:ext cx="7772400" cy="4235450"/>
          </a:xfrm>
        </p:spPr>
        <p:txBody>
          <a:bodyPr vert="horz" lIns="0" tIns="0" rIns="0" bIns="0">
            <a:normAutofit/>
          </a:bodyPr>
          <a:lstStyle/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latin typeface="Comic Sans MS" pitchFamily="66" charset="0"/>
              </a:rPr>
              <a:t>İnflamatuar belirteçlerde azalma (CRP</a:t>
            </a:r>
            <a:r>
              <a:rPr lang="tr-TR" sz="2800">
                <a:latin typeface="Comic Sans MS" pitchFamily="66" charset="0"/>
              </a:rPr>
              <a:t> </a:t>
            </a:r>
            <a:r>
              <a:rPr lang="en-GB" sz="2800">
                <a:latin typeface="Comic Sans MS" pitchFamily="66" charset="0"/>
              </a:rPr>
              <a:t>)</a:t>
            </a:r>
            <a:r>
              <a:rPr lang="ar-SA" sz="2800">
                <a:latin typeface="Comic Sans MS" pitchFamily="66" charset="0"/>
                <a:cs typeface="Arial" charset="0"/>
              </a:rPr>
              <a:t>‏</a:t>
            </a:r>
            <a:endParaRPr lang="en-GB" sz="2800">
              <a:latin typeface="Comic Sans MS" pitchFamily="66" charset="0"/>
            </a:endParaRP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latin typeface="Comic Sans MS" pitchFamily="66" charset="0"/>
              </a:rPr>
              <a:t>Endotel fonksiyonlarında düzelme</a:t>
            </a: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latin typeface="Comic Sans MS" pitchFamily="66" charset="0"/>
              </a:rPr>
              <a:t>Antiaritmik etki (va</a:t>
            </a:r>
            <a:r>
              <a:rPr lang="tr-TR" sz="2800">
                <a:latin typeface="Comic Sans MS" pitchFamily="66" charset="0"/>
              </a:rPr>
              <a:t>g</a:t>
            </a:r>
            <a:r>
              <a:rPr lang="en-GB" sz="2800">
                <a:latin typeface="Comic Sans MS" pitchFamily="66" charset="0"/>
              </a:rPr>
              <a:t>al tonus</a:t>
            </a:r>
            <a:r>
              <a:rPr lang="tr-TR" sz="2800">
                <a:latin typeface="Comic Sans MS" pitchFamily="66" charset="0"/>
              </a:rPr>
              <a:t> </a:t>
            </a:r>
            <a:r>
              <a:rPr lang="en-GB" sz="2800">
                <a:latin typeface="Comic Sans MS" pitchFamily="66" charset="0"/>
              </a:rPr>
              <a:t>, sempatik aktivite</a:t>
            </a:r>
            <a:r>
              <a:rPr lang="tr-TR" sz="2800">
                <a:latin typeface="Comic Sans MS" pitchFamily="66" charset="0"/>
              </a:rPr>
              <a:t>  </a:t>
            </a:r>
            <a:r>
              <a:rPr lang="en-GB" sz="2800">
                <a:latin typeface="Comic Sans MS" pitchFamily="66" charset="0"/>
              </a:rPr>
              <a:t>)</a:t>
            </a:r>
            <a:r>
              <a:rPr lang="ar-SA" sz="2800">
                <a:latin typeface="Comic Sans MS" pitchFamily="66" charset="0"/>
                <a:cs typeface="Arial" charset="0"/>
              </a:rPr>
              <a:t>‏</a:t>
            </a:r>
            <a:endParaRPr lang="en-GB" sz="2800">
              <a:latin typeface="Comic Sans MS" pitchFamily="66" charset="0"/>
            </a:endParaRP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latin typeface="Comic Sans MS" pitchFamily="66" charset="0"/>
              </a:rPr>
              <a:t>Uyku düzenlemesi</a:t>
            </a:r>
          </a:p>
          <a:p>
            <a:pPr>
              <a:lnSpc>
                <a:spcPct val="11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latin typeface="Comic Sans MS" pitchFamily="66" charset="0"/>
              </a:rPr>
              <a:t>Kanser riskinde azalma (kolon, meme, prostat, akciğer)</a:t>
            </a:r>
            <a:r>
              <a:rPr lang="ar-SA" sz="2800">
                <a:latin typeface="Comic Sans MS" pitchFamily="66" charset="0"/>
                <a:cs typeface="Arial" charset="0"/>
              </a:rPr>
              <a:t>‏</a:t>
            </a:r>
            <a:endParaRPr lang="en-GB" sz="2800">
              <a:latin typeface="Comic Sans MS" pitchFamily="66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9409113" y="2060576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440238" y="37893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 flipV="1">
            <a:off x="7896225" y="3284539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600779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z="4000" dirty="0">
                <a:solidFill>
                  <a:srgbClr val="0000FF"/>
                </a:solidFill>
                <a:latin typeface="Comic Sans MS" pitchFamily="66" charset="0"/>
              </a:rPr>
              <a:t>Risk Faktörleri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1000"/>
              </a:lnSpc>
            </a:pPr>
            <a:r>
              <a:rPr lang="tr-TR" sz="2400">
                <a:latin typeface="Comic Sans MS" pitchFamily="66" charset="0"/>
              </a:rPr>
              <a:t>Orta-ileri yaştaki egzersiz önerilen  kişilerde ortaya çıkabilecek sorun; ani kardiyak ölüm ve diğer kardiyak komplikasyonlar riskidir. </a:t>
            </a:r>
          </a:p>
          <a:p>
            <a:pPr eaLnBrk="1" hangingPunct="1">
              <a:lnSpc>
                <a:spcPct val="91000"/>
              </a:lnSpc>
            </a:pPr>
            <a:r>
              <a:rPr lang="tr-TR" sz="2400">
                <a:latin typeface="Comic Sans MS" pitchFamily="66" charset="0"/>
              </a:rPr>
              <a:t>Risk belirlenmesi egzersiz programının oluşturulmasında yol göstericidir.</a:t>
            </a:r>
          </a:p>
          <a:p>
            <a:pPr lvl="1" eaLnBrk="1" hangingPunct="1">
              <a:lnSpc>
                <a:spcPct val="91000"/>
              </a:lnSpc>
            </a:pPr>
            <a:r>
              <a:rPr lang="tr-TR" sz="2000">
                <a:latin typeface="Comic Sans MS" pitchFamily="66" charset="0"/>
              </a:rPr>
              <a:t>Erkek&lt;45yaş, Kadın&lt;55 yaş, semptomsuz, 1 risk faktörü</a:t>
            </a:r>
          </a:p>
          <a:p>
            <a:pPr lvl="1" eaLnBrk="1" hangingPunct="1">
              <a:lnSpc>
                <a:spcPct val="91000"/>
              </a:lnSpc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					</a:t>
            </a:r>
            <a:r>
              <a:rPr lang="tr-TR" sz="2000">
                <a:solidFill>
                  <a:srgbClr val="FF0000"/>
                </a:solidFill>
                <a:latin typeface="Comic Sans MS" pitchFamily="66" charset="0"/>
              </a:rPr>
              <a:t>= </a:t>
            </a:r>
            <a:r>
              <a:rPr lang="tr-TR" sz="2000" b="1">
                <a:solidFill>
                  <a:srgbClr val="FF0000"/>
                </a:solidFill>
                <a:latin typeface="Comic Sans MS" pitchFamily="66" charset="0"/>
              </a:rPr>
              <a:t>DÜŞÜK RİSK</a:t>
            </a:r>
          </a:p>
          <a:p>
            <a:pPr lvl="1" eaLnBrk="1" hangingPunct="1">
              <a:lnSpc>
                <a:spcPct val="91000"/>
              </a:lnSpc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	</a:t>
            </a:r>
          </a:p>
          <a:p>
            <a:pPr lvl="1" eaLnBrk="1" hangingPunct="1">
              <a:lnSpc>
                <a:spcPct val="91000"/>
              </a:lnSpc>
            </a:pPr>
            <a:r>
              <a:rPr lang="tr-TR" sz="2000">
                <a:latin typeface="Comic Sans MS" pitchFamily="66" charset="0"/>
              </a:rPr>
              <a:t>Erkek≥45yaş, Kadın ≥55yaş veya ≥2 risk faktörü</a:t>
            </a:r>
          </a:p>
          <a:p>
            <a:pPr lvl="1" eaLnBrk="1" hangingPunct="1">
              <a:lnSpc>
                <a:spcPct val="91000"/>
              </a:lnSpc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					</a:t>
            </a:r>
            <a:r>
              <a:rPr lang="tr-TR" sz="2000">
                <a:solidFill>
                  <a:srgbClr val="FF0000"/>
                </a:solidFill>
                <a:latin typeface="Comic Sans MS" pitchFamily="66" charset="0"/>
              </a:rPr>
              <a:t>= </a:t>
            </a:r>
            <a:r>
              <a:rPr lang="tr-TR" sz="2000" b="1">
                <a:solidFill>
                  <a:srgbClr val="FF0000"/>
                </a:solidFill>
                <a:latin typeface="Comic Sans MS" pitchFamily="66" charset="0"/>
              </a:rPr>
              <a:t>ORTA RİSK</a:t>
            </a:r>
          </a:p>
          <a:p>
            <a:pPr lvl="1" eaLnBrk="1" hangingPunct="1">
              <a:lnSpc>
                <a:spcPct val="91000"/>
              </a:lnSpc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2462014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>
                <a:solidFill>
                  <a:srgbClr val="0000FF"/>
                </a:solidFill>
                <a:latin typeface="Comic Sans MS" pitchFamily="66" charset="0"/>
              </a:rPr>
              <a:t>Risk Faktörleri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1773238"/>
            <a:ext cx="8413750" cy="4622800"/>
          </a:xfrm>
        </p:spPr>
        <p:txBody>
          <a:bodyPr/>
          <a:lstStyle/>
          <a:p>
            <a:pPr eaLnBrk="1" hangingPunct="1"/>
            <a:r>
              <a:rPr lang="tr-TR" sz="2000">
                <a:latin typeface="Comic Sans MS" pitchFamily="66" charset="0"/>
              </a:rPr>
              <a:t>≥2 Kardiyovasküler veya Pulmoner Hastalığı Düşündüren Major Semptom, Bulguların Olması, veya,</a:t>
            </a:r>
          </a:p>
          <a:p>
            <a:pPr lvl="1" eaLnBrk="1" hangingPunct="1"/>
            <a:r>
              <a:rPr lang="tr-TR" sz="1600">
                <a:latin typeface="Comic Sans MS" pitchFamily="66" charset="0"/>
              </a:rPr>
              <a:t>Ağrı, rahatsızlık verici boyutta göğüs, boyun, çene, kollar veya iskemiye bağlı olduğunu düşündürebilen diğer alanlar</a:t>
            </a:r>
          </a:p>
          <a:p>
            <a:pPr lvl="1" eaLnBrk="1" hangingPunct="1"/>
            <a:r>
              <a:rPr lang="tr-TR" sz="1600">
                <a:latin typeface="Comic Sans MS" pitchFamily="66" charset="0"/>
              </a:rPr>
              <a:t>Dinlenme sırasında veya orta derece eforla kesikli solunum</a:t>
            </a:r>
          </a:p>
          <a:p>
            <a:pPr lvl="1" eaLnBrk="1" hangingPunct="1"/>
            <a:r>
              <a:rPr lang="tr-TR" sz="1600">
                <a:latin typeface="Comic Sans MS" pitchFamily="66" charset="0"/>
              </a:rPr>
              <a:t>Baş dönmesi veya baygınlık</a:t>
            </a:r>
          </a:p>
          <a:p>
            <a:pPr lvl="1" eaLnBrk="1" hangingPunct="1"/>
            <a:r>
              <a:rPr lang="tr-TR" sz="1600">
                <a:latin typeface="Comic Sans MS" pitchFamily="66" charset="0"/>
              </a:rPr>
              <a:t>Ortopne veya paroksismal nokturnal dispne</a:t>
            </a:r>
          </a:p>
          <a:p>
            <a:pPr lvl="1" eaLnBrk="1" hangingPunct="1"/>
            <a:r>
              <a:rPr lang="tr-TR" sz="1600">
                <a:latin typeface="Comic Sans MS" pitchFamily="66" charset="0"/>
              </a:rPr>
              <a:t>Ayak-bileği ödemi</a:t>
            </a:r>
          </a:p>
          <a:p>
            <a:pPr lvl="1" eaLnBrk="1" hangingPunct="1"/>
            <a:r>
              <a:rPr lang="tr-TR" sz="1600">
                <a:latin typeface="Comic Sans MS" pitchFamily="66" charset="0"/>
              </a:rPr>
              <a:t>Çarpıntı veya taşikardi</a:t>
            </a:r>
          </a:p>
          <a:p>
            <a:pPr lvl="1" eaLnBrk="1" hangingPunct="1"/>
            <a:r>
              <a:rPr lang="tr-TR" sz="1600">
                <a:latin typeface="Comic Sans MS" pitchFamily="66" charset="0"/>
              </a:rPr>
              <a:t>İntermittent kladikasyo</a:t>
            </a:r>
          </a:p>
          <a:p>
            <a:pPr lvl="1" eaLnBrk="1" hangingPunct="1"/>
            <a:r>
              <a:rPr lang="tr-TR" sz="1600">
                <a:latin typeface="Comic Sans MS" pitchFamily="66" charset="0"/>
              </a:rPr>
              <a:t>Kalpte  üfürüm olduğunun bilinmesi</a:t>
            </a:r>
          </a:p>
          <a:p>
            <a:pPr lvl="1" eaLnBrk="1" hangingPunct="1"/>
            <a:r>
              <a:rPr lang="tr-TR" sz="1600">
                <a:latin typeface="Comic Sans MS" pitchFamily="66" charset="0"/>
              </a:rPr>
              <a:t>Alışılagelmiş aktiviteler ile alışılmamış boyutta yorgunluk ve kesik solunum</a:t>
            </a:r>
          </a:p>
          <a:p>
            <a:pPr eaLnBrk="1" hangingPunct="1"/>
            <a:r>
              <a:rPr lang="tr-TR" sz="2000">
                <a:latin typeface="Comic Sans MS" pitchFamily="66" charset="0"/>
              </a:rPr>
              <a:t>Bilinen Kardiyovasküler, Pulmoner, Metabolik Hastalık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							</a:t>
            </a:r>
            <a:r>
              <a:rPr lang="tr-TR" sz="2000">
                <a:solidFill>
                  <a:srgbClr val="FF0000"/>
                </a:solidFill>
                <a:latin typeface="Comic Sans MS" pitchFamily="66" charset="0"/>
              </a:rPr>
              <a:t>= </a:t>
            </a:r>
            <a:r>
              <a:rPr lang="tr-TR" sz="2000" b="1">
                <a:solidFill>
                  <a:srgbClr val="FF0000"/>
                </a:solidFill>
                <a:latin typeface="Comic Sans MS" pitchFamily="66" charset="0"/>
              </a:rPr>
              <a:t>YÜKSEK RİSK</a:t>
            </a:r>
          </a:p>
          <a:p>
            <a:pPr eaLnBrk="1" hangingPunct="1"/>
            <a:endParaRPr lang="tr-TR" sz="2000">
              <a:latin typeface="Comic Sans MS" pitchFamily="66" charset="0"/>
            </a:endParaRPr>
          </a:p>
          <a:p>
            <a:pPr eaLnBrk="1" hangingPunct="1"/>
            <a:endParaRPr lang="tr-TR" sz="20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3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>
                <a:latin typeface="Comic Sans MS" pitchFamily="66" charset="0"/>
              </a:rPr>
              <a:t>Orta ve yüksek risk grubundaki hastalara egzersiz tolerans testi yapılarak, egzersize kontrendikasyon oluşturabilecek durumlar açısından değerlendirilmeli ve aerobik kapasiteleri saptanarak buna göre egzersiz programına alınmalıdırlar</a:t>
            </a:r>
          </a:p>
        </p:txBody>
      </p:sp>
    </p:spTree>
    <p:extLst>
      <p:ext uri="{BB962C8B-B14F-4D97-AF65-F5344CB8AC3E}">
        <p14:creationId xmlns:p14="http://schemas.microsoft.com/office/powerpoint/2010/main" val="3017249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tr-TR" sz="3600" dirty="0">
                <a:latin typeface="Comic Sans MS" pitchFamily="66" charset="0"/>
              </a:rPr>
              <a:t>Aerobik ve dirençli egzersizler için mutlak </a:t>
            </a:r>
            <a:r>
              <a:rPr lang="tr-TR" sz="3600" dirty="0" err="1">
                <a:latin typeface="Comic Sans MS" pitchFamily="66" charset="0"/>
              </a:rPr>
              <a:t>kontrendikasyonlar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3072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tr-TR" sz="2800" dirty="0">
                <a:latin typeface="Comic Sans MS" pitchFamily="66" charset="0"/>
              </a:rPr>
              <a:t>Yakın dönemde EKG değişikliği ya da </a:t>
            </a:r>
            <a:r>
              <a:rPr lang="tr-TR" sz="2800" dirty="0" err="1">
                <a:latin typeface="Comic Sans MS" pitchFamily="66" charset="0"/>
              </a:rPr>
              <a:t>myokardiyal</a:t>
            </a:r>
            <a:r>
              <a:rPr lang="tr-TR" sz="2800" dirty="0">
                <a:latin typeface="Comic Sans MS" pitchFamily="66" charset="0"/>
              </a:rPr>
              <a:t> enfarktüs </a:t>
            </a:r>
          </a:p>
          <a:p>
            <a:pPr eaLnBrk="1" hangingPunct="1"/>
            <a:endParaRPr lang="tr-TR" sz="2800" dirty="0">
              <a:latin typeface="Comic Sans MS" pitchFamily="66" charset="0"/>
            </a:endParaRPr>
          </a:p>
          <a:p>
            <a:pPr eaLnBrk="1" hangingPunct="1"/>
            <a:r>
              <a:rPr lang="tr-TR" sz="2800" dirty="0" err="1">
                <a:latin typeface="Comic Sans MS" pitchFamily="66" charset="0"/>
              </a:rPr>
              <a:t>Unstabil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anjina</a:t>
            </a:r>
            <a:endParaRPr lang="tr-TR" sz="2800" dirty="0">
              <a:latin typeface="Comic Sans MS" pitchFamily="66" charset="0"/>
            </a:endParaRPr>
          </a:p>
          <a:p>
            <a:pPr eaLnBrk="1" hangingPunct="1"/>
            <a:endParaRPr lang="tr-TR" sz="2800" dirty="0">
              <a:latin typeface="Comic Sans MS" pitchFamily="66" charset="0"/>
            </a:endParaRPr>
          </a:p>
          <a:p>
            <a:pPr eaLnBrk="1" hangingPunct="1"/>
            <a:r>
              <a:rPr lang="tr-TR" sz="2800" dirty="0">
                <a:latin typeface="Comic Sans MS" pitchFamily="66" charset="0"/>
              </a:rPr>
              <a:t>Üçüncü </a:t>
            </a:r>
            <a:r>
              <a:rPr lang="tr-TR" sz="2800" dirty="0">
                <a:latin typeface="Comic Sans MS" pitchFamily="66" charset="0"/>
              </a:rPr>
              <a:t>derece kalp bloğu</a:t>
            </a:r>
          </a:p>
          <a:p>
            <a:pPr eaLnBrk="1" hangingPunct="1"/>
            <a:endParaRPr lang="tr-TR" sz="2800" dirty="0">
              <a:latin typeface="Comic Sans MS" pitchFamily="66" charset="0"/>
            </a:endParaRPr>
          </a:p>
          <a:p>
            <a:pPr eaLnBrk="1" hangingPunct="1"/>
            <a:r>
              <a:rPr lang="tr-TR" sz="2800" dirty="0">
                <a:latin typeface="Comic Sans MS" pitchFamily="66" charset="0"/>
              </a:rPr>
              <a:t>Akut </a:t>
            </a:r>
            <a:r>
              <a:rPr lang="tr-TR" sz="2800" dirty="0" err="1">
                <a:latin typeface="Comic Sans MS" pitchFamily="66" charset="0"/>
              </a:rPr>
              <a:t>konjestif</a:t>
            </a:r>
            <a:r>
              <a:rPr lang="tr-TR" sz="2800" dirty="0">
                <a:latin typeface="Comic Sans MS" pitchFamily="66" charset="0"/>
              </a:rPr>
              <a:t> kalp yetmezliği</a:t>
            </a:r>
          </a:p>
          <a:p>
            <a:pPr eaLnBrk="1" hangingPunct="1"/>
            <a:endParaRPr lang="tr-TR" sz="2800" dirty="0">
              <a:latin typeface="Comic Sans MS" pitchFamily="66" charset="0"/>
            </a:endParaRPr>
          </a:p>
          <a:p>
            <a:pPr eaLnBrk="1" hangingPunct="1"/>
            <a:r>
              <a:rPr lang="tr-TR" sz="2800" dirty="0">
                <a:latin typeface="Comic Sans MS" pitchFamily="66" charset="0"/>
              </a:rPr>
              <a:t>Kontrol </a:t>
            </a:r>
            <a:r>
              <a:rPr lang="tr-TR" sz="2800" dirty="0">
                <a:latin typeface="Comic Sans MS" pitchFamily="66" charset="0"/>
              </a:rPr>
              <a:t>edilemeyen hipertansiyon</a:t>
            </a:r>
          </a:p>
          <a:p>
            <a:pPr eaLnBrk="1" hangingPunct="1"/>
            <a:endParaRPr lang="tr-TR" sz="2800" dirty="0">
              <a:latin typeface="Comic Sans MS" pitchFamily="66" charset="0"/>
            </a:endParaRPr>
          </a:p>
          <a:p>
            <a:pPr eaLnBrk="1" hangingPunct="1"/>
            <a:r>
              <a:rPr lang="tr-TR" sz="2800" dirty="0">
                <a:latin typeface="Comic Sans MS" pitchFamily="66" charset="0"/>
              </a:rPr>
              <a:t>Kontrol </a:t>
            </a:r>
            <a:r>
              <a:rPr lang="tr-TR" sz="2800" dirty="0">
                <a:latin typeface="Comic Sans MS" pitchFamily="66" charset="0"/>
              </a:rPr>
              <a:t>edilemeyen </a:t>
            </a:r>
            <a:r>
              <a:rPr lang="tr-TR" sz="2800" dirty="0" err="1">
                <a:latin typeface="Comic Sans MS" pitchFamily="66" charset="0"/>
              </a:rPr>
              <a:t>metabolik</a:t>
            </a:r>
            <a:r>
              <a:rPr lang="tr-TR" sz="2800" dirty="0">
                <a:latin typeface="Comic Sans MS" pitchFamily="66" charset="0"/>
              </a:rPr>
              <a:t> hastalık</a:t>
            </a:r>
          </a:p>
        </p:txBody>
      </p:sp>
    </p:spTree>
    <p:extLst>
      <p:ext uri="{BB962C8B-B14F-4D97-AF65-F5344CB8AC3E}">
        <p14:creationId xmlns:p14="http://schemas.microsoft.com/office/powerpoint/2010/main" val="140132814"/>
      </p:ext>
    </p:extLst>
  </p:cSld>
  <p:clrMapOvr>
    <a:masterClrMapping/>
  </p:clrMapOvr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8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2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3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536</Words>
  <Application>Microsoft Office PowerPoint</Application>
  <PresentationFormat>Geniş ekran</PresentationFormat>
  <Paragraphs>94</Paragraphs>
  <Slides>14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15</vt:i4>
      </vt:variant>
      <vt:variant>
        <vt:lpstr>Slayt Başlıkları</vt:lpstr>
      </vt:variant>
      <vt:variant>
        <vt:i4>14</vt:i4>
      </vt:variant>
    </vt:vector>
  </HeadingPairs>
  <TitlesOfParts>
    <vt:vector size="38" baseType="lpstr">
      <vt:lpstr>Arial</vt:lpstr>
      <vt:lpstr>Calibri</vt:lpstr>
      <vt:lpstr>Calibri Light</vt:lpstr>
      <vt:lpstr>Comic Sans MS</vt:lpstr>
      <vt:lpstr>Constantia</vt:lpstr>
      <vt:lpstr>Lucida Sans Unicode</vt:lpstr>
      <vt:lpstr>Times New Roman</vt:lpstr>
      <vt:lpstr>Wingdings</vt:lpstr>
      <vt:lpstr>Wingdings 2</vt:lpstr>
      <vt:lpstr>Office Teması</vt:lpstr>
      <vt:lpstr>Akış</vt:lpstr>
      <vt:lpstr>1_Akış</vt:lpstr>
      <vt:lpstr>2_Akış</vt:lpstr>
      <vt:lpstr>3_Akış</vt:lpstr>
      <vt:lpstr>4_Akış</vt:lpstr>
      <vt:lpstr>5_Akış</vt:lpstr>
      <vt:lpstr>6_Akış</vt:lpstr>
      <vt:lpstr>7_Akış</vt:lpstr>
      <vt:lpstr>8_Akış</vt:lpstr>
      <vt:lpstr>9_Akış</vt:lpstr>
      <vt:lpstr>10_Akış</vt:lpstr>
      <vt:lpstr>11_Akış</vt:lpstr>
      <vt:lpstr>12_Akış</vt:lpstr>
      <vt:lpstr>13_Akış</vt:lpstr>
      <vt:lpstr>EGZERSİZİN SİSTEMLER ÜZERİNE ETKİLERİ (DEVAMI)</vt:lpstr>
      <vt:lpstr>Düzenli egzersiz programının faydaları</vt:lpstr>
      <vt:lpstr>PowerPoint Sunusu</vt:lpstr>
      <vt:lpstr>Düzenli egzersiz programının  faydaları</vt:lpstr>
      <vt:lpstr>Düzenli egzersiz programının faydaları</vt:lpstr>
      <vt:lpstr>Risk Faktörleri</vt:lpstr>
      <vt:lpstr>Risk Faktörleri</vt:lpstr>
      <vt:lpstr>PowerPoint Sunusu</vt:lpstr>
      <vt:lpstr>Aerobik ve dirençli egzersizler için mutlak kontrendikasyonlar</vt:lpstr>
      <vt:lpstr>Aerobik ve dirençli egzersizler için rölatif kontrendikasyonlar</vt:lpstr>
      <vt:lpstr>Egzersize Katılım Öncesi Klinik Egzersiz Testi ve Tıbbi Muayene için Öneriler</vt:lpstr>
      <vt:lpstr>EGZERSİZİN OLUMSUZ ETKİLERİ VE RİSKLERİ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EGZERSİZİN SİSTEMLER ÜZERİNE ETKİLERİ (DEVAMI)</dc:title>
  <dc:creator>sinan sert</dc:creator>
  <cp:lastModifiedBy>sinan sert</cp:lastModifiedBy>
  <cp:revision>1</cp:revision>
  <dcterms:created xsi:type="dcterms:W3CDTF">2019-07-31T10:46:19Z</dcterms:created>
  <dcterms:modified xsi:type="dcterms:W3CDTF">2019-07-31T10:52:10Z</dcterms:modified>
</cp:coreProperties>
</file>