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35DD3-93F4-499B-84BA-1AAF66E0F12C}" type="datetimeFigureOut">
              <a:rPr lang="tr-TR" smtClean="0"/>
              <a:pPr/>
              <a:t>07.07.2019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608F8-245A-4D06-A029-D9DCA4CBB55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BÖBREK TÜMÖRLERİNDE RT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Renal</a:t>
            </a:r>
            <a:r>
              <a:rPr lang="tr-TR" dirty="0" smtClean="0"/>
              <a:t> hücreli </a:t>
            </a:r>
            <a:r>
              <a:rPr lang="tr-TR" dirty="0" err="1" smtClean="0"/>
              <a:t>karsinom</a:t>
            </a:r>
            <a:r>
              <a:rPr lang="tr-TR" dirty="0" smtClean="0"/>
              <a:t>, </a:t>
            </a:r>
            <a:r>
              <a:rPr lang="tr-TR" dirty="0" err="1" smtClean="0"/>
              <a:t>primer</a:t>
            </a:r>
            <a:r>
              <a:rPr lang="tr-TR" dirty="0" smtClean="0"/>
              <a:t> </a:t>
            </a:r>
            <a:r>
              <a:rPr lang="tr-TR" dirty="0" err="1" smtClean="0"/>
              <a:t>renal</a:t>
            </a:r>
            <a:r>
              <a:rPr lang="tr-TR" dirty="0" smtClean="0"/>
              <a:t> tümörlerin %80-95 ini oluşturur.</a:t>
            </a:r>
          </a:p>
          <a:p>
            <a:r>
              <a:rPr lang="tr-TR" dirty="0" smtClean="0"/>
              <a:t>Erkeklerde daha sık</a:t>
            </a:r>
          </a:p>
          <a:p>
            <a:r>
              <a:rPr lang="tr-TR" dirty="0" smtClean="0"/>
              <a:t>Ortanca yaş 64 (60-80 yaş)</a:t>
            </a:r>
          </a:p>
          <a:p>
            <a:r>
              <a:rPr lang="tr-TR" dirty="0" smtClean="0"/>
              <a:t>Tanıda </a:t>
            </a:r>
          </a:p>
          <a:p>
            <a:pPr lvl="3"/>
            <a:r>
              <a:rPr lang="tr-TR" dirty="0" smtClean="0"/>
              <a:t>%65 RCC -lokalize </a:t>
            </a:r>
          </a:p>
          <a:p>
            <a:pPr lvl="3"/>
            <a:r>
              <a:rPr lang="tr-TR" dirty="0" smtClean="0"/>
              <a:t>%15 lenf </a:t>
            </a:r>
            <a:r>
              <a:rPr lang="tr-TR" dirty="0" err="1" smtClean="0"/>
              <a:t>nod</a:t>
            </a:r>
            <a:r>
              <a:rPr lang="tr-TR" dirty="0" smtClean="0"/>
              <a:t> metastazı+</a:t>
            </a:r>
          </a:p>
          <a:p>
            <a:pPr lvl="3"/>
            <a:r>
              <a:rPr lang="tr-TR" dirty="0" smtClean="0"/>
              <a:t>%15metastatik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Risk faktörleri:</a:t>
            </a:r>
          </a:p>
          <a:p>
            <a:pPr>
              <a:buNone/>
            </a:pPr>
            <a:r>
              <a:rPr lang="tr-TR" dirty="0" smtClean="0"/>
              <a:t>	- tütün</a:t>
            </a:r>
          </a:p>
          <a:p>
            <a:pPr>
              <a:buNone/>
            </a:pPr>
            <a:r>
              <a:rPr lang="tr-TR" dirty="0" smtClean="0"/>
              <a:t>	- asbest petrol </a:t>
            </a:r>
            <a:r>
              <a:rPr lang="tr-TR" dirty="0" err="1" smtClean="0"/>
              <a:t>maruziyeti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 err="1" smtClean="0"/>
              <a:t>obezite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- böbrek </a:t>
            </a:r>
            <a:r>
              <a:rPr lang="tr-TR" dirty="0" err="1" smtClean="0"/>
              <a:t>kistik</a:t>
            </a:r>
            <a:endParaRPr lang="tr-TR" dirty="0" smtClean="0"/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 err="1" smtClean="0"/>
              <a:t>fenasetin</a:t>
            </a:r>
            <a:r>
              <a:rPr lang="tr-TR" dirty="0" smtClean="0"/>
              <a:t> içeren analjezik</a:t>
            </a:r>
          </a:p>
          <a:p>
            <a:pPr>
              <a:buNone/>
            </a:pPr>
            <a:r>
              <a:rPr lang="tr-TR" dirty="0"/>
              <a:t>	</a:t>
            </a:r>
            <a:r>
              <a:rPr lang="tr-TR" dirty="0" smtClean="0"/>
              <a:t>- </a:t>
            </a:r>
            <a:r>
              <a:rPr lang="tr-TR" dirty="0" err="1" smtClean="0"/>
              <a:t>Von</a:t>
            </a:r>
            <a:r>
              <a:rPr lang="tr-TR" dirty="0" smtClean="0"/>
              <a:t> </a:t>
            </a:r>
            <a:r>
              <a:rPr lang="tr-TR" dirty="0" err="1" smtClean="0"/>
              <a:t>Hippel</a:t>
            </a:r>
            <a:r>
              <a:rPr lang="tr-TR" dirty="0" smtClean="0"/>
              <a:t> </a:t>
            </a:r>
            <a:r>
              <a:rPr lang="tr-TR" dirty="0" err="1" smtClean="0"/>
              <a:t>Lindau</a:t>
            </a:r>
            <a:r>
              <a:rPr lang="tr-TR" dirty="0" smtClean="0"/>
              <a:t> sendromu(%70 RCC riski) </a:t>
            </a:r>
          </a:p>
          <a:p>
            <a:pPr>
              <a:buNone/>
            </a:pPr>
            <a:r>
              <a:rPr lang="tr-TR" dirty="0"/>
              <a:t>	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Semptom ve Tanı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RCC: </a:t>
            </a:r>
            <a:r>
              <a:rPr lang="tr-TR" dirty="0" err="1" smtClean="0"/>
              <a:t>Hematüri</a:t>
            </a:r>
            <a:r>
              <a:rPr lang="tr-TR" dirty="0" smtClean="0"/>
              <a:t>+ yan ağrısı+ ve </a:t>
            </a:r>
            <a:r>
              <a:rPr lang="tr-TR" dirty="0" err="1" smtClean="0"/>
              <a:t>flankte</a:t>
            </a:r>
            <a:r>
              <a:rPr lang="tr-TR" dirty="0" smtClean="0"/>
              <a:t> kitle (%10 </a:t>
            </a:r>
            <a:r>
              <a:rPr lang="tr-TR" dirty="0" err="1" smtClean="0"/>
              <a:t>triad</a:t>
            </a:r>
            <a:r>
              <a:rPr lang="tr-TR" dirty="0" smtClean="0"/>
              <a:t> şeklinde, %80 </a:t>
            </a:r>
            <a:r>
              <a:rPr lang="tr-TR" dirty="0" err="1" smtClean="0"/>
              <a:t>hematüri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Toraks</a:t>
            </a:r>
            <a:r>
              <a:rPr lang="tr-TR" dirty="0" smtClean="0"/>
              <a:t>- Abdomen BT, TVKS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Evreleme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Evre I</a:t>
            </a:r>
            <a:r>
              <a:rPr lang="tr-TR" dirty="0" smtClean="0">
                <a:sym typeface="Wingdings" pitchFamily="2" charset="2"/>
              </a:rPr>
              <a:t> T1N0M0</a:t>
            </a:r>
          </a:p>
          <a:p>
            <a:r>
              <a:rPr lang="tr-TR" dirty="0" smtClean="0">
                <a:sym typeface="Wingdings" pitchFamily="2" charset="2"/>
              </a:rPr>
              <a:t>Evre II T2N0M0</a:t>
            </a:r>
            <a:endParaRPr lang="tr-TR" dirty="0" smtClean="0">
              <a:sym typeface="Wingdings" pitchFamily="2" charset="2"/>
            </a:endParaRPr>
          </a:p>
          <a:p>
            <a:r>
              <a:rPr lang="tr-TR" dirty="0" smtClean="0">
                <a:sym typeface="Wingdings" pitchFamily="2" charset="2"/>
              </a:rPr>
              <a:t>Evre III T2N1M0</a:t>
            </a: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			T3N0M0</a:t>
            </a:r>
          </a:p>
          <a:p>
            <a:r>
              <a:rPr lang="tr-TR" dirty="0" smtClean="0">
                <a:sym typeface="Wingdings" pitchFamily="2" charset="2"/>
              </a:rPr>
              <a:t>Evre IV  T4N </a:t>
            </a:r>
            <a:r>
              <a:rPr lang="tr-TR" dirty="0" err="1" smtClean="0">
                <a:sym typeface="Wingdings" pitchFamily="2" charset="2"/>
              </a:rPr>
              <a:t>herhangiMO</a:t>
            </a:r>
            <a:endParaRPr lang="tr-TR" dirty="0" smtClean="0">
              <a:sym typeface="Wingdings" pitchFamily="2" charset="2"/>
            </a:endParaRPr>
          </a:p>
          <a:p>
            <a:pPr>
              <a:buNone/>
            </a:pPr>
            <a:r>
              <a:rPr lang="tr-TR" dirty="0" smtClean="0">
                <a:sym typeface="Wingdings" pitchFamily="2" charset="2"/>
              </a:rPr>
              <a:t> </a:t>
            </a:r>
            <a:r>
              <a:rPr lang="tr-TR" dirty="0" smtClean="0">
                <a:sym typeface="Wingdings" pitchFamily="2" charset="2"/>
              </a:rPr>
              <a:t>			veya T herhangi N herhangi M1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Tedavi</a:t>
            </a:r>
            <a:r>
              <a:rPr lang="tr-TR" dirty="0" smtClean="0"/>
              <a:t>: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r>
              <a:rPr lang="tr-TR" dirty="0" smtClean="0"/>
              <a:t>Evre 1-3: cerrahi(</a:t>
            </a:r>
            <a:r>
              <a:rPr lang="tr-TR" dirty="0" err="1" smtClean="0"/>
              <a:t>nefrektomi</a:t>
            </a:r>
            <a:r>
              <a:rPr lang="tr-TR" dirty="0" smtClean="0"/>
              <a:t>) </a:t>
            </a:r>
            <a:r>
              <a:rPr lang="tr-TR" dirty="0" err="1" smtClean="0"/>
              <a:t>adjuvan</a:t>
            </a:r>
            <a:r>
              <a:rPr lang="tr-TR" dirty="0" smtClean="0"/>
              <a:t> </a:t>
            </a:r>
            <a:r>
              <a:rPr lang="tr-TR" dirty="0" smtClean="0"/>
              <a:t>KT </a:t>
            </a:r>
            <a:r>
              <a:rPr lang="tr-TR" dirty="0" smtClean="0"/>
              <a:t>veya </a:t>
            </a:r>
            <a:r>
              <a:rPr lang="tr-TR" dirty="0" err="1" smtClean="0"/>
              <a:t>RT’</a:t>
            </a:r>
            <a:r>
              <a:rPr lang="tr-TR" dirty="0" err="1" smtClean="0"/>
              <a:t>nin</a:t>
            </a:r>
            <a:r>
              <a:rPr lang="tr-TR" dirty="0" smtClean="0"/>
              <a:t> </a:t>
            </a:r>
            <a:r>
              <a:rPr lang="tr-TR" dirty="0" smtClean="0"/>
              <a:t>katkısı yok</a:t>
            </a:r>
          </a:p>
          <a:p>
            <a:r>
              <a:rPr lang="tr-TR" dirty="0" smtClean="0"/>
              <a:t>Evre4: uygulanabiliyorsa </a:t>
            </a:r>
            <a:r>
              <a:rPr lang="tr-TR" dirty="0" err="1" smtClean="0"/>
              <a:t>sitoreduktif</a:t>
            </a:r>
            <a:r>
              <a:rPr lang="tr-TR" dirty="0" smtClean="0"/>
              <a:t> </a:t>
            </a:r>
            <a:r>
              <a:rPr lang="tr-TR" dirty="0" err="1" smtClean="0"/>
              <a:t>nefrektomi</a:t>
            </a:r>
            <a:r>
              <a:rPr lang="tr-TR" dirty="0" smtClean="0"/>
              <a:t>+ İFN</a:t>
            </a:r>
          </a:p>
          <a:p>
            <a:r>
              <a:rPr lang="tr-TR" dirty="0" smtClean="0"/>
              <a:t>Birinci </a:t>
            </a:r>
            <a:r>
              <a:rPr lang="tr-TR" dirty="0" smtClean="0"/>
              <a:t>basamak : moleküler hedefe yönelik ajanlar :</a:t>
            </a:r>
          </a:p>
          <a:p>
            <a:r>
              <a:rPr lang="tr-TR" dirty="0" smtClean="0"/>
              <a:t>1-</a:t>
            </a:r>
            <a:r>
              <a:rPr lang="tr-TR" dirty="0" err="1" smtClean="0"/>
              <a:t>bevasuzimab</a:t>
            </a:r>
            <a:r>
              <a:rPr lang="tr-TR" dirty="0" smtClean="0"/>
              <a:t>, </a:t>
            </a:r>
            <a:r>
              <a:rPr lang="tr-TR" dirty="0" err="1" smtClean="0"/>
              <a:t>axitinib</a:t>
            </a:r>
            <a:r>
              <a:rPr lang="tr-TR" dirty="0" smtClean="0"/>
              <a:t> (VEGF </a:t>
            </a:r>
            <a:r>
              <a:rPr lang="tr-TR" dirty="0" err="1" smtClean="0"/>
              <a:t>resp</a:t>
            </a:r>
            <a:r>
              <a:rPr lang="tr-TR" dirty="0" smtClean="0"/>
              <a:t> </a:t>
            </a:r>
            <a:r>
              <a:rPr lang="tr-TR" dirty="0" err="1" smtClean="0"/>
              <a:t>inh</a:t>
            </a:r>
            <a:r>
              <a:rPr lang="tr-TR" dirty="0" smtClean="0"/>
              <a:t>)</a:t>
            </a:r>
          </a:p>
          <a:p>
            <a:r>
              <a:rPr lang="tr-TR" dirty="0" smtClean="0"/>
              <a:t>2-</a:t>
            </a:r>
            <a:r>
              <a:rPr lang="tr-TR" dirty="0" err="1" smtClean="0"/>
              <a:t>sunitinib</a:t>
            </a:r>
            <a:r>
              <a:rPr lang="tr-TR" dirty="0" smtClean="0"/>
              <a:t>, </a:t>
            </a:r>
            <a:r>
              <a:rPr lang="tr-TR" dirty="0" err="1" smtClean="0"/>
              <a:t>pazopanib</a:t>
            </a:r>
            <a:r>
              <a:rPr lang="tr-TR" dirty="0" smtClean="0"/>
              <a:t>, ve </a:t>
            </a:r>
            <a:r>
              <a:rPr lang="tr-TR" dirty="0" err="1" smtClean="0"/>
              <a:t>sorafenib</a:t>
            </a:r>
            <a:r>
              <a:rPr lang="tr-TR" dirty="0" smtClean="0"/>
              <a:t> (TKİ)</a:t>
            </a:r>
          </a:p>
          <a:p>
            <a:r>
              <a:rPr lang="tr-TR" dirty="0" smtClean="0"/>
              <a:t>3-</a:t>
            </a:r>
            <a:r>
              <a:rPr lang="tr-TR" dirty="0" err="1" smtClean="0"/>
              <a:t>temsirolimus</a:t>
            </a:r>
            <a:r>
              <a:rPr lang="tr-TR" dirty="0" smtClean="0"/>
              <a:t> (</a:t>
            </a:r>
            <a:r>
              <a:rPr lang="tr-TR" dirty="0" err="1" smtClean="0"/>
              <a:t>Mtor</a:t>
            </a:r>
            <a:r>
              <a:rPr lang="tr-TR" dirty="0" smtClean="0"/>
              <a:t> İNH)</a:t>
            </a:r>
          </a:p>
          <a:p>
            <a:r>
              <a:rPr lang="tr-TR" dirty="0" err="1" smtClean="0"/>
              <a:t>İmmunoterapi</a:t>
            </a:r>
            <a:r>
              <a:rPr lang="tr-TR" dirty="0" smtClean="0"/>
              <a:t> (IL-2, İFN alfa)</a:t>
            </a:r>
          </a:p>
          <a:p>
            <a:endParaRPr lang="tr-TR" dirty="0"/>
          </a:p>
          <a:p>
            <a:r>
              <a:rPr lang="tr-TR" dirty="0" err="1" smtClean="0"/>
              <a:t>Metastatik</a:t>
            </a:r>
            <a:r>
              <a:rPr lang="tr-TR" dirty="0" smtClean="0"/>
              <a:t> hastalık:metastaza palyatif RT veya </a:t>
            </a:r>
            <a:r>
              <a:rPr lang="tr-TR" dirty="0" err="1" smtClean="0"/>
              <a:t>metastazektomi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Supin</a:t>
            </a:r>
            <a:r>
              <a:rPr lang="tr-TR" dirty="0" smtClean="0"/>
              <a:t> pozisyonda eller yukarda </a:t>
            </a:r>
            <a:r>
              <a:rPr lang="tr-TR" dirty="0" err="1" smtClean="0"/>
              <a:t>wing</a:t>
            </a:r>
            <a:r>
              <a:rPr lang="tr-TR" dirty="0" smtClean="0"/>
              <a:t> board, alfa </a:t>
            </a:r>
            <a:r>
              <a:rPr lang="tr-TR" dirty="0" err="1" smtClean="0"/>
              <a:t>cradle</a:t>
            </a:r>
            <a:r>
              <a:rPr lang="tr-TR" dirty="0" smtClean="0"/>
              <a:t> veya SBRT </a:t>
            </a:r>
            <a:r>
              <a:rPr lang="tr-TR" dirty="0" err="1" smtClean="0"/>
              <a:t>fiksasyon</a:t>
            </a:r>
            <a:r>
              <a:rPr lang="tr-TR" dirty="0" smtClean="0"/>
              <a:t> cihazı ile mümkünse 4DCT ile solunum kontrollü, </a:t>
            </a:r>
            <a:r>
              <a:rPr lang="tr-TR" dirty="0" err="1" smtClean="0"/>
              <a:t>postop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 tellenerek</a:t>
            </a:r>
          </a:p>
          <a:p>
            <a:r>
              <a:rPr lang="tr-TR" dirty="0" smtClean="0"/>
              <a:t>MRG füzyon+</a:t>
            </a:r>
          </a:p>
          <a:p>
            <a:r>
              <a:rPr lang="tr-TR" dirty="0" err="1" smtClean="0"/>
              <a:t>İnop</a:t>
            </a:r>
            <a:r>
              <a:rPr lang="tr-TR" dirty="0" smtClean="0"/>
              <a:t> </a:t>
            </a:r>
            <a:r>
              <a:rPr lang="tr-TR" dirty="0" err="1" smtClean="0"/>
              <a:t>hastadaGTV</a:t>
            </a:r>
            <a:r>
              <a:rPr lang="tr-TR" dirty="0" smtClean="0"/>
              <a:t>: </a:t>
            </a:r>
            <a:r>
              <a:rPr lang="tr-TR" dirty="0" err="1" smtClean="0"/>
              <a:t>gros</a:t>
            </a:r>
            <a:r>
              <a:rPr lang="tr-TR" dirty="0" smtClean="0"/>
              <a:t> tümör, </a:t>
            </a:r>
            <a:r>
              <a:rPr lang="tr-TR" dirty="0" smtClean="0"/>
              <a:t>CTV</a:t>
            </a:r>
            <a:r>
              <a:rPr lang="tr-TR" dirty="0" smtClean="0"/>
              <a:t>: </a:t>
            </a:r>
            <a:r>
              <a:rPr lang="tr-TR" dirty="0" err="1" smtClean="0"/>
              <a:t>gtv</a:t>
            </a:r>
            <a:r>
              <a:rPr lang="tr-TR" dirty="0" smtClean="0"/>
              <a:t>+0,5 cm, </a:t>
            </a:r>
            <a:r>
              <a:rPr lang="tr-TR" dirty="0" smtClean="0"/>
              <a:t>PTV: </a:t>
            </a:r>
            <a:r>
              <a:rPr lang="tr-TR" dirty="0" err="1" smtClean="0"/>
              <a:t>itv</a:t>
            </a:r>
            <a:r>
              <a:rPr lang="tr-TR" dirty="0" smtClean="0"/>
              <a:t>+ 0.5cm</a:t>
            </a:r>
          </a:p>
          <a:p>
            <a:r>
              <a:rPr lang="tr-TR" dirty="0" err="1" smtClean="0"/>
              <a:t>Postop</a:t>
            </a:r>
            <a:r>
              <a:rPr lang="tr-TR" dirty="0" smtClean="0"/>
              <a:t> </a:t>
            </a:r>
            <a:r>
              <a:rPr lang="tr-TR" dirty="0" err="1" smtClean="0"/>
              <a:t>nefrektomi</a:t>
            </a:r>
            <a:r>
              <a:rPr lang="tr-TR" dirty="0" smtClean="0"/>
              <a:t> </a:t>
            </a:r>
            <a:r>
              <a:rPr lang="tr-TR" dirty="0" err="1" smtClean="0"/>
              <a:t>loju</a:t>
            </a:r>
            <a:r>
              <a:rPr lang="tr-TR" dirty="0" smtClean="0"/>
              <a:t>+ yüksek riskli lenf </a:t>
            </a:r>
            <a:r>
              <a:rPr lang="tr-TR" dirty="0" err="1" smtClean="0"/>
              <a:t>nod</a:t>
            </a:r>
            <a:r>
              <a:rPr lang="tr-TR" dirty="0" smtClean="0"/>
              <a:t>+ cerrahi </a:t>
            </a:r>
            <a:r>
              <a:rPr lang="tr-TR" dirty="0" err="1" smtClean="0"/>
              <a:t>loj</a:t>
            </a:r>
            <a:r>
              <a:rPr lang="tr-TR" dirty="0" smtClean="0"/>
              <a:t> KLİPS VE İNSİZYON SKAR </a:t>
            </a:r>
            <a:r>
              <a:rPr lang="tr-TR" dirty="0" smtClean="0"/>
              <a:t>alana dahil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Postop</a:t>
            </a:r>
            <a:r>
              <a:rPr lang="tr-TR" dirty="0" smtClean="0"/>
              <a:t> 50-60 </a:t>
            </a:r>
            <a:r>
              <a:rPr lang="tr-TR" dirty="0" err="1" smtClean="0"/>
              <a:t>Gy</a:t>
            </a:r>
            <a:r>
              <a:rPr lang="tr-TR" dirty="0" smtClean="0"/>
              <a:t> + 10-16 </a:t>
            </a:r>
            <a:r>
              <a:rPr lang="tr-TR" dirty="0" err="1" smtClean="0"/>
              <a:t>Gy</a:t>
            </a:r>
            <a:r>
              <a:rPr lang="tr-TR" dirty="0" smtClean="0"/>
              <a:t> </a:t>
            </a:r>
            <a:r>
              <a:rPr lang="tr-TR" dirty="0" err="1" smtClean="0"/>
              <a:t>boost</a:t>
            </a:r>
            <a:r>
              <a:rPr lang="tr-TR" dirty="0" smtClean="0"/>
              <a:t> (</a:t>
            </a:r>
            <a:r>
              <a:rPr lang="tr-TR" dirty="0" err="1" smtClean="0"/>
              <a:t>cs</a:t>
            </a:r>
            <a:r>
              <a:rPr lang="tr-TR" dirty="0" smtClean="0"/>
              <a:t> pozitifse)</a:t>
            </a:r>
          </a:p>
          <a:p>
            <a:r>
              <a:rPr lang="tr-TR" u="sng" dirty="0" smtClean="0"/>
              <a:t>Doz </a:t>
            </a:r>
            <a:r>
              <a:rPr lang="tr-TR" u="sng" dirty="0" smtClean="0"/>
              <a:t>limitleri:</a:t>
            </a:r>
            <a:endParaRPr lang="tr-TR" u="sng" dirty="0" smtClean="0"/>
          </a:p>
          <a:p>
            <a:pPr lvl="1"/>
            <a:r>
              <a:rPr lang="tr-TR" dirty="0" smtClean="0"/>
              <a:t>Karşı böbrek &lt;20 </a:t>
            </a:r>
            <a:r>
              <a:rPr lang="tr-TR" dirty="0" err="1" smtClean="0"/>
              <a:t>gy</a:t>
            </a:r>
            <a:endParaRPr lang="tr-TR" dirty="0" smtClean="0"/>
          </a:p>
          <a:p>
            <a:pPr lvl="1"/>
            <a:r>
              <a:rPr lang="tr-TR" dirty="0" err="1" smtClean="0"/>
              <a:t>Kc</a:t>
            </a:r>
            <a:r>
              <a:rPr lang="tr-TR" dirty="0" smtClean="0"/>
              <a:t> %30 u 36-40 </a:t>
            </a:r>
            <a:r>
              <a:rPr lang="tr-TR" dirty="0" err="1" smtClean="0"/>
              <a:t>gyin</a:t>
            </a:r>
            <a:r>
              <a:rPr lang="tr-TR" dirty="0" smtClean="0"/>
              <a:t> altında alsın</a:t>
            </a:r>
          </a:p>
          <a:p>
            <a:pPr lvl="1"/>
            <a:r>
              <a:rPr lang="tr-TR" dirty="0" err="1" smtClean="0"/>
              <a:t>Spinalkord</a:t>
            </a:r>
            <a:r>
              <a:rPr lang="tr-TR" dirty="0" smtClean="0"/>
              <a:t>&lt;45 </a:t>
            </a:r>
            <a:r>
              <a:rPr lang="tr-TR" dirty="0" err="1" smtClean="0"/>
              <a:t>Gy</a:t>
            </a:r>
            <a:r>
              <a:rPr lang="tr-TR" dirty="0" smtClean="0"/>
              <a:t>, ince barsak&lt;45 </a:t>
            </a:r>
            <a:r>
              <a:rPr lang="tr-TR" dirty="0" err="1" smtClean="0"/>
              <a:t>Gy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mtClean="0"/>
              <a:t>teşekkürler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239</Words>
  <Application>Microsoft Office PowerPoint</Application>
  <PresentationFormat>Ekran Gösterisi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BÖBREK TÜMÖRLERİNDE RT</vt:lpstr>
      <vt:lpstr>Slayt 2</vt:lpstr>
      <vt:lpstr>Slayt 3</vt:lpstr>
      <vt:lpstr>Semptom ve Tanı</vt:lpstr>
      <vt:lpstr>Evreleme</vt:lpstr>
      <vt:lpstr>Tedavi:  </vt:lpstr>
      <vt:lpstr>RT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BÖBREK TÜMÖRLERİNDE RT</dc:title>
  <dc:creator>SUMERYADEMIR</dc:creator>
  <cp:lastModifiedBy>SÜMERYA</cp:lastModifiedBy>
  <cp:revision>6</cp:revision>
  <dcterms:created xsi:type="dcterms:W3CDTF">2019-05-30T19:00:31Z</dcterms:created>
  <dcterms:modified xsi:type="dcterms:W3CDTF">2019-07-07T16:15:14Z</dcterms:modified>
</cp:coreProperties>
</file>