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8" r:id="rId5"/>
    <p:sldId id="260" r:id="rId6"/>
    <p:sldId id="264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553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555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635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69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46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01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29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811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97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850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750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991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776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924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0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4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961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402A470-5887-4470-B18F-9946705D31A4}" type="datetimeFigureOut">
              <a:rPr lang="tr-TR" smtClean="0"/>
              <a:t>29.08.2019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37B0320-5CC4-4DFC-80AD-200AC9C446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94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Çocuk İhmal ve İstismarını Önlemede Ebeveynlerin Rolü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Hafta 11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108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İhmal Nedir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10089"/>
          </a:xfrm>
        </p:spPr>
        <p:txBody>
          <a:bodyPr>
            <a:normAutofit fontScale="92500" lnSpcReduction="10000"/>
          </a:bodyPr>
          <a:lstStyle/>
          <a:p>
            <a:r>
              <a:rPr lang="tr-TR" sz="1800" dirty="0"/>
              <a:t>18 yaşın altındaki çocukların ya da ergenlerin fiziksel ve psikolojik sağlıkları ve gelişmeleri için temel olan beslenme, korunma, sevgi, gözetim, eğitim ve yol gösterme gibi gereksinimlerinin kendilerine bakıp gözetmekle yükümlü kişilerce </a:t>
            </a:r>
            <a:r>
              <a:rPr lang="tr-TR" sz="1800" dirty="0" smtClean="0"/>
              <a:t>yeterince karşılanmamasıdır.</a:t>
            </a:r>
          </a:p>
          <a:p>
            <a:endParaRPr lang="tr-TR" sz="1800" dirty="0" smtClean="0"/>
          </a:p>
          <a:p>
            <a:pPr marL="36900" indent="0">
              <a:buNone/>
            </a:pPr>
            <a:r>
              <a:rPr lang="tr-TR" sz="1800" b="1" u="sng" dirty="0"/>
              <a:t>İhmalin Bazı </a:t>
            </a:r>
            <a:r>
              <a:rPr lang="tr-TR" sz="1800" b="1" u="sng" dirty="0" smtClean="0"/>
              <a:t>Nedenleri:</a:t>
            </a:r>
          </a:p>
          <a:p>
            <a:r>
              <a:rPr lang="tr-TR" sz="1800" dirty="0" smtClean="0"/>
              <a:t>Aile </a:t>
            </a:r>
            <a:r>
              <a:rPr lang="tr-TR" sz="1800" dirty="0"/>
              <a:t>Krizleri</a:t>
            </a:r>
            <a:r>
              <a:rPr lang="tr-TR" sz="1800" dirty="0" smtClean="0"/>
              <a:t>:</a:t>
            </a:r>
          </a:p>
          <a:p>
            <a:r>
              <a:rPr lang="tr-TR" sz="1800" dirty="0" smtClean="0"/>
              <a:t>İş kaybı</a:t>
            </a:r>
          </a:p>
          <a:p>
            <a:r>
              <a:rPr lang="tr-TR" sz="1800" dirty="0" smtClean="0"/>
              <a:t>Ciddi </a:t>
            </a:r>
            <a:r>
              <a:rPr lang="tr-TR" sz="1800" dirty="0"/>
              <a:t>bir hastalık </a:t>
            </a:r>
          </a:p>
          <a:p>
            <a:r>
              <a:rPr lang="tr-TR" sz="1800" dirty="0" smtClean="0"/>
              <a:t>Boşanma </a:t>
            </a:r>
            <a:r>
              <a:rPr lang="tr-TR" sz="1800" dirty="0"/>
              <a:t>Kronik ve/ya nesiller arası durumlar, örneğin; </a:t>
            </a:r>
            <a:endParaRPr lang="tr-TR" sz="1800" dirty="0" smtClean="0"/>
          </a:p>
          <a:p>
            <a:r>
              <a:rPr lang="tr-TR" sz="1800" dirty="0" smtClean="0"/>
              <a:t>Düzensiz </a:t>
            </a:r>
            <a:r>
              <a:rPr lang="tr-TR" sz="1800" dirty="0"/>
              <a:t>ev halkı hayatı </a:t>
            </a:r>
          </a:p>
          <a:p>
            <a:r>
              <a:rPr lang="tr-TR" sz="1800" dirty="0" smtClean="0"/>
              <a:t>Bir </a:t>
            </a:r>
            <a:r>
              <a:rPr lang="tr-TR" sz="1800" dirty="0"/>
              <a:t>yapının ya da rutinin olmaması; </a:t>
            </a:r>
            <a:endParaRPr lang="tr-TR" sz="1800" dirty="0" smtClean="0"/>
          </a:p>
          <a:p>
            <a:r>
              <a:rPr lang="tr-TR" sz="1800" dirty="0" smtClean="0"/>
              <a:t>Çocuğun </a:t>
            </a:r>
            <a:r>
              <a:rPr lang="tr-TR" sz="1800" dirty="0"/>
              <a:t>evde kendine ait bir yerinin </a:t>
            </a:r>
            <a:r>
              <a:rPr lang="tr-TR" sz="1800" dirty="0" smtClean="0"/>
              <a:t>olmaması</a:t>
            </a:r>
          </a:p>
          <a:p>
            <a:pPr marL="36900" indent="0" algn="r">
              <a:buNone/>
            </a:pPr>
            <a:r>
              <a:rPr lang="tr-TR" sz="1800" dirty="0"/>
              <a:t>(İnsan Hakları Derneği [İHD], 2008</a:t>
            </a:r>
            <a:r>
              <a:rPr lang="tr-TR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670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Tartışma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732449"/>
            <a:ext cx="6920151" cy="4058751"/>
          </a:xfrm>
        </p:spPr>
        <p:txBody>
          <a:bodyPr/>
          <a:lstStyle/>
          <a:p>
            <a:r>
              <a:rPr lang="tr-TR" dirty="0" smtClean="0"/>
              <a:t>Bir aile maddi yetersizlik yüzünden çocuğunun ihtiyaçlarını karşılayamıyor. Bu ihmal mi?</a:t>
            </a:r>
          </a:p>
          <a:p>
            <a:r>
              <a:rPr lang="tr-TR" dirty="0" smtClean="0"/>
              <a:t>11 yaşında bir öğrenci, her gün okuldan sonra anne-babası işten dönene kadar evde yalnız başına kalıyor. Bu bir ihmal mi?</a:t>
            </a:r>
          </a:p>
          <a:p>
            <a:r>
              <a:rPr lang="tr-TR" dirty="0" smtClean="0"/>
              <a:t>Bir öğrenci okula her zaman kirli geliyor. Bu ihmal mi?</a:t>
            </a:r>
          </a:p>
          <a:p>
            <a:r>
              <a:rPr lang="tr-TR" dirty="0" smtClean="0"/>
              <a:t>Bir öğrencinizin annesinin alkol kullandığını biliyorsunuz. Her ne kadar bu öğrenciniz okula bakımlı da gelse, burada bir ihmal var mı?</a:t>
            </a:r>
          </a:p>
          <a:p>
            <a:endParaRPr lang="tr-TR" dirty="0"/>
          </a:p>
        </p:txBody>
      </p:sp>
      <p:pic>
        <p:nvPicPr>
          <p:cNvPr id="2054" name="Picture 6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10" y="1843819"/>
            <a:ext cx="2473558" cy="31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0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İstismar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Yetişkinler tarafından </a:t>
            </a:r>
            <a:r>
              <a:rPr lang="tr-TR" dirty="0"/>
              <a:t>18 yaşın altındaki çocukların ya da </a:t>
            </a:r>
            <a:r>
              <a:rPr lang="tr-TR" dirty="0" smtClean="0"/>
              <a:t>ergenlere yapılan</a:t>
            </a:r>
            <a:r>
              <a:rPr lang="tr-TR" dirty="0"/>
              <a:t>, bedensel ve/ya psikolojik olarak sağlıklarına zarar veren, fiziksel, duygusal, cinsel ya da zihinsel gelişimlerini engelleyen tutum ve davranışlardır</a:t>
            </a:r>
            <a:r>
              <a:rPr lang="tr-TR" dirty="0" smtClean="0"/>
              <a:t>.</a:t>
            </a:r>
          </a:p>
          <a:p>
            <a:pPr marL="36900" indent="0" algn="ctr">
              <a:buNone/>
            </a:pPr>
            <a:r>
              <a:rPr lang="tr-TR" dirty="0" smtClean="0"/>
              <a:t>															(İHD, 2008)</a:t>
            </a:r>
            <a:endParaRPr lang="tr-TR" dirty="0"/>
          </a:p>
          <a:p>
            <a:pPr marL="36900" indent="0">
              <a:buNone/>
            </a:pPr>
            <a:r>
              <a:rPr lang="tr-TR" b="1" u="sng" dirty="0"/>
              <a:t>Türleri:</a:t>
            </a:r>
          </a:p>
          <a:p>
            <a:r>
              <a:rPr lang="tr-TR" dirty="0"/>
              <a:t>Fiziksel</a:t>
            </a:r>
          </a:p>
          <a:p>
            <a:r>
              <a:rPr lang="tr-TR" dirty="0"/>
              <a:t>Duygusal</a:t>
            </a:r>
          </a:p>
          <a:p>
            <a:r>
              <a:rPr lang="tr-TR" dirty="0"/>
              <a:t>Cinsel</a:t>
            </a:r>
          </a:p>
          <a:p>
            <a:pPr marL="3690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61936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Vaka İncelemeleri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Şimdi size dağıtılan </a:t>
            </a:r>
            <a:r>
              <a:rPr lang="tr-TR" dirty="0"/>
              <a:t>senaryoları okuyun </a:t>
            </a:r>
            <a:r>
              <a:rPr lang="tr-TR" dirty="0" smtClean="0"/>
              <a:t>ve sizi </a:t>
            </a:r>
            <a:r>
              <a:rPr lang="tr-TR" dirty="0"/>
              <a:t>kuşkulandıran göstergeleri belirleyiniz. </a:t>
            </a:r>
            <a:r>
              <a:rPr lang="tr-TR" dirty="0" smtClean="0"/>
              <a:t>Daha sonra sınıf tartışmasında bunları paylaşarak ihmal ve istismarın belirtileri üzerinde konuşacağız. </a:t>
            </a:r>
            <a:endParaRPr lang="tr-TR" dirty="0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110" y="3126276"/>
            <a:ext cx="2947858" cy="236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2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İhmal ve İstismarı Bildirme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Çocuk İstismarı veya İhmalini Nasıl İhbar </a:t>
            </a:r>
            <a:r>
              <a:rPr lang="tr-TR" dirty="0" smtClean="0"/>
              <a:t>Edilir?</a:t>
            </a:r>
          </a:p>
          <a:p>
            <a:r>
              <a:rPr lang="tr-TR" dirty="0" smtClean="0"/>
              <a:t>Bildirimi/İhbarı kim yapar?</a:t>
            </a:r>
          </a:p>
          <a:p>
            <a:r>
              <a:rPr lang="tr-TR" dirty="0" smtClean="0"/>
              <a:t>Eğer durumdan emin değilseniz ama şüpheleniyorsanız yine de ihbar etmeli misiniz?</a:t>
            </a:r>
          </a:p>
          <a:p>
            <a:r>
              <a:rPr lang="tr-TR" dirty="0" smtClean="0"/>
              <a:t>İhbar sırasında ne gibi bilgilere sahip olmak gerekir?</a:t>
            </a:r>
          </a:p>
          <a:p>
            <a:r>
              <a:rPr lang="tr-TR" dirty="0" smtClean="0"/>
              <a:t>İhbarda bulunduktan sonra ne olur?</a:t>
            </a:r>
          </a:p>
          <a:p>
            <a:endParaRPr lang="tr-TR" dirty="0"/>
          </a:p>
        </p:txBody>
      </p:sp>
      <p:pic>
        <p:nvPicPr>
          <p:cNvPr id="3074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859" y="3420207"/>
            <a:ext cx="2048608" cy="204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84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Ebeveynlere Öneriler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255113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Çocuğunuzla </a:t>
            </a:r>
            <a:r>
              <a:rPr lang="tr-TR" dirty="0"/>
              <a:t>iyi bir iletişim içinde olun. Ailesiyle sağlıklı iletişim kurabilen, </a:t>
            </a:r>
            <a:r>
              <a:rPr lang="tr-TR" dirty="0" smtClean="0"/>
              <a:t>sevgi saygı </a:t>
            </a:r>
            <a:r>
              <a:rPr lang="tr-TR" dirty="0"/>
              <a:t>ortamında büyüyen çocuklar hem istismara uğrama konusunda daha az risk taşırlar, hem de başlarına gelen olumsuz olaylarda ailelerinden destek isteyebilirler. </a:t>
            </a:r>
            <a:endParaRPr lang="tr-TR" dirty="0" smtClean="0"/>
          </a:p>
          <a:p>
            <a:r>
              <a:rPr lang="tr-TR" dirty="0" smtClean="0"/>
              <a:t>Çocuğunuzun </a:t>
            </a:r>
            <a:r>
              <a:rPr lang="tr-TR" dirty="0"/>
              <a:t>öğretmeni, danışmanı ve okul müdürüyle tanışın. Okulun istismar konusundaki politikalarını öğrenin ve bu politikaların doğru uygulanması için işbirliği yapın</a:t>
            </a:r>
            <a:r>
              <a:rPr lang="tr-TR" dirty="0" smtClean="0"/>
              <a:t>.</a:t>
            </a:r>
          </a:p>
          <a:p>
            <a:r>
              <a:rPr lang="tr-TR" dirty="0" smtClean="0"/>
              <a:t> Çocuğunuzun </a:t>
            </a:r>
            <a:r>
              <a:rPr lang="tr-TR" dirty="0"/>
              <a:t>sağlıklı arkadaşlıklar geliştirmesine yardımcı olun. Kalabalık içinde olmak güven verir ve zorbalar arkadaş çevresi olan çocukları daha az hedef seçerler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Çocuğunuza </a:t>
            </a:r>
            <a:r>
              <a:rPr lang="tr-TR" dirty="0"/>
              <a:t>şiddetin kabul edilemez olduğunu öğretin. </a:t>
            </a:r>
            <a:endParaRPr lang="tr-TR" dirty="0" smtClean="0"/>
          </a:p>
          <a:p>
            <a:r>
              <a:rPr lang="tr-TR" dirty="0" smtClean="0"/>
              <a:t>Çocuğunuza </a:t>
            </a:r>
            <a:r>
              <a:rPr lang="tr-TR" dirty="0"/>
              <a:t>istismarı nasıl şikayet edeceklerini öğretin. Kendiniz de bu durumlarda nereden yardım istenebileceğini öğrenin</a:t>
            </a:r>
            <a:r>
              <a:rPr lang="tr-TR" dirty="0" smtClean="0"/>
              <a:t>.</a:t>
            </a:r>
          </a:p>
          <a:p>
            <a:pPr marL="36900" indent="0" algn="r">
              <a:buNone/>
            </a:pPr>
            <a:r>
              <a:rPr lang="tr-TR" dirty="0"/>
              <a:t>(İHD, 2008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100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Aileleri Güçlendirme Yöntemleri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İletişim kurun</a:t>
            </a:r>
          </a:p>
          <a:p>
            <a:r>
              <a:rPr lang="tr-TR" dirty="0" smtClean="0"/>
              <a:t>Sorunlardan dersler çıkartın</a:t>
            </a:r>
          </a:p>
          <a:p>
            <a:r>
              <a:rPr lang="tr-TR" dirty="0" smtClean="0"/>
              <a:t>Birlikte zaman geçirin</a:t>
            </a:r>
          </a:p>
          <a:p>
            <a:r>
              <a:rPr lang="tr-TR" dirty="0" smtClean="0"/>
              <a:t>Ailece eğlenin</a:t>
            </a:r>
          </a:p>
          <a:p>
            <a:r>
              <a:rPr lang="tr-TR" dirty="0" smtClean="0"/>
              <a:t>Sevginizi ve ilginizi gösterin</a:t>
            </a:r>
          </a:p>
        </p:txBody>
      </p:sp>
    </p:spTree>
    <p:extLst>
      <p:ext uri="{BB962C8B-B14F-4D97-AF65-F5344CB8AC3E}">
        <p14:creationId xmlns:p14="http://schemas.microsoft.com/office/powerpoint/2010/main" val="340628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7564" y="1692996"/>
            <a:ext cx="2752597" cy="2494085"/>
          </a:xfrm>
        </p:spPr>
        <p:txBody>
          <a:bodyPr>
            <a:normAutofit/>
          </a:bodyPr>
          <a:lstStyle/>
          <a:p>
            <a:r>
              <a:rPr lang="tr-TR" dirty="0" smtClean="0"/>
              <a:t>Aylık Etkinlik Takvimi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4" t="22007" r="33843" b="10239"/>
          <a:stretch/>
        </p:blipFill>
        <p:spPr>
          <a:xfrm>
            <a:off x="4686300" y="215570"/>
            <a:ext cx="5776547" cy="6416092"/>
          </a:xfrm>
        </p:spPr>
      </p:pic>
      <p:sp>
        <p:nvSpPr>
          <p:cNvPr id="8" name="Dikdörtgen 7"/>
          <p:cNvSpPr/>
          <p:nvPr/>
        </p:nvSpPr>
        <p:spPr>
          <a:xfrm>
            <a:off x="10566442" y="6262330"/>
            <a:ext cx="1393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900" indent="0" algn="ctr">
              <a:buNone/>
            </a:pPr>
            <a:r>
              <a:rPr lang="tr-TR" dirty="0"/>
              <a:t>(İHD, 2008)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5369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rşun Rengi">
  <a:themeElements>
    <a:clrScheme name="Kurşun Rengi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Kurşun Rengi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rşun Reng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TM04033929[[fn=Kurşun Rengi]]</Template>
  <TotalTime>102</TotalTime>
  <Words>412</Words>
  <Application>Microsoft Office PowerPoint</Application>
  <PresentationFormat>Geniş ekran</PresentationFormat>
  <Paragraphs>49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Calisto MT</vt:lpstr>
      <vt:lpstr>Trebuchet MS</vt:lpstr>
      <vt:lpstr>Wingdings 2</vt:lpstr>
      <vt:lpstr>Kurşun Rengi</vt:lpstr>
      <vt:lpstr>Çocuk İhmal ve İstismarını Önlemede Ebeveynlerin Rolü</vt:lpstr>
      <vt:lpstr>İhmal Nedir</vt:lpstr>
      <vt:lpstr>Tartışma</vt:lpstr>
      <vt:lpstr>İstismar Nedir?</vt:lpstr>
      <vt:lpstr>Vaka İncelemeleri</vt:lpstr>
      <vt:lpstr>İhmal ve İstismarı Bildirme</vt:lpstr>
      <vt:lpstr>Ebeveynlere Öneriler</vt:lpstr>
      <vt:lpstr>Aileleri Güçlendirme Yöntemleri</vt:lpstr>
      <vt:lpstr>Aylık Etkinlik Takvimi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İhmal ve İstismarını Önlemede Ebeveynlerin Rolü</dc:title>
  <dc:creator>Author</dc:creator>
  <cp:lastModifiedBy>Author</cp:lastModifiedBy>
  <cp:revision>5</cp:revision>
  <dcterms:created xsi:type="dcterms:W3CDTF">2019-08-29T12:05:27Z</dcterms:created>
  <dcterms:modified xsi:type="dcterms:W3CDTF">2019-08-29T13:48:19Z</dcterms:modified>
</cp:coreProperties>
</file>