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E8D61-A83B-4E8F-8DA7-BB1B7B051A45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441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30383-CB77-4F90-9C80-E89D82E50E68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95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FEDAA-92E1-43DE-8CEF-86CA4AB1672A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795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F4E76-75B9-4AB2-AA29-3679941F2BBD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28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B438A-5346-4368-AC10-21476D8B605E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826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2E1DC-CA2E-4951-84CA-6A9A914710B6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90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E8AD7-ACCA-4C00-8D91-A341ECDB1FB9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716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7A5A7-E6ED-40AC-8805-57498EBBEA07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148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1B42A-89F5-4DB5-96AD-254DC494D7D9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826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9DA91-BEA8-48EF-BDA2-B63D0FAA8D38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474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A6528-3865-4A19-83A4-F07FD0D7E8DA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10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56668" y="6497638"/>
            <a:ext cx="2976033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1"/>
                </a:solidFill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F31D740-289A-44AA-9C48-5D2ACBE844FE}" type="slidenum">
              <a:rPr lang="tr-TR" alt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pic>
        <p:nvPicPr>
          <p:cNvPr id="1039" name="Picture 15" descr="imagesCA8R0QTG"/>
          <p:cNvPicPr>
            <a:picLocks noChangeAspect="1" noChangeArrowheads="1"/>
          </p:cNvPicPr>
          <p:nvPr userDrawn="1"/>
        </p:nvPicPr>
        <p:blipFill>
          <a:blip r:embed="rId13">
            <a:lum bright="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imagesCAR4D514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84" y="5876926"/>
            <a:ext cx="3649133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sCAZNDU2R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2" y="5734050"/>
            <a:ext cx="3600449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39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13313" name="1 Başlık"/>
          <p:cNvSpPr>
            <a:spLocks noGrp="1"/>
          </p:cNvSpPr>
          <p:nvPr>
            <p:ph type="ctrTitle" idx="4294967295"/>
          </p:nvPr>
        </p:nvSpPr>
        <p:spPr>
          <a:xfrm>
            <a:off x="2063750" y="836614"/>
            <a:ext cx="7772400" cy="1470025"/>
          </a:xfrm>
        </p:spPr>
        <p:txBody>
          <a:bodyPr/>
          <a:lstStyle/>
          <a:p>
            <a:r>
              <a:rPr lang="tr-TR" altLang="tr-TR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Çipura </a:t>
            </a:r>
            <a:br>
              <a:rPr lang="tr-TR" altLang="tr-TR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altLang="tr-TR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Chrysophrys aurata</a:t>
            </a:r>
            <a:endParaRPr lang="tr-TR" altLang="tr-TR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9223" name="Picture 7" descr="imagesCAZNDU2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1" y="2420939"/>
            <a:ext cx="6551613" cy="311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747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14337" name="1 Başlık"/>
          <p:cNvSpPr>
            <a:spLocks noGrp="1"/>
          </p:cNvSpPr>
          <p:nvPr>
            <p:ph type="title" idx="4294967295"/>
          </p:nvPr>
        </p:nvSpPr>
        <p:spPr>
          <a:xfrm>
            <a:off x="1919288" y="0"/>
            <a:ext cx="8229600" cy="1384300"/>
          </a:xfrm>
        </p:spPr>
        <p:txBody>
          <a:bodyPr/>
          <a:lstStyle/>
          <a:p>
            <a:r>
              <a:rPr lang="tr-TR" altLang="tr-TR" sz="4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Çipura </a:t>
            </a:r>
            <a:br>
              <a:rPr lang="tr-TR" altLang="tr-TR" sz="4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altLang="tr-TR" sz="4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tr-TR" altLang="tr-TR" sz="4000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Chrysophrys aurata)</a:t>
            </a:r>
            <a:endParaRPr lang="tr-TR" altLang="tr-TR" sz="400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Hayvanlar alemi (Regnum):                 Animale</a:t>
            </a:r>
          </a:p>
          <a:p>
            <a:pPr>
              <a:lnSpc>
                <a:spcPct val="80000"/>
              </a:lnSpc>
            </a:pP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Hayvanlar alt alemi (Subregnum):        Metazoa  </a:t>
            </a:r>
          </a:p>
          <a:p>
            <a:pPr>
              <a:lnSpc>
                <a:spcPct val="80000"/>
              </a:lnSpc>
            </a:pP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Kol (Phylum):                                     Vertabrata</a:t>
            </a:r>
          </a:p>
          <a:p>
            <a:pPr>
              <a:lnSpc>
                <a:spcPct val="80000"/>
              </a:lnSpc>
            </a:pP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Alt Kol (Subphylum):                           Pisces</a:t>
            </a:r>
          </a:p>
          <a:p>
            <a:pPr>
              <a:lnSpc>
                <a:spcPct val="80000"/>
              </a:lnSpc>
            </a:pP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Sınıf (Clasis):                                   Osteichthyes</a:t>
            </a:r>
          </a:p>
          <a:p>
            <a:pPr>
              <a:lnSpc>
                <a:spcPct val="80000"/>
              </a:lnSpc>
            </a:pP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Takım (Ordo):                                  Perciformes</a:t>
            </a:r>
          </a:p>
          <a:p>
            <a:pPr>
              <a:lnSpc>
                <a:spcPct val="80000"/>
              </a:lnSpc>
            </a:pP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Alt Takım (Subordo):                           Percoidei</a:t>
            </a:r>
          </a:p>
          <a:p>
            <a:pPr>
              <a:lnSpc>
                <a:spcPct val="80000"/>
              </a:lnSpc>
            </a:pP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Familya (Familia):                               Sparidae </a:t>
            </a:r>
          </a:p>
          <a:p>
            <a:pPr>
              <a:lnSpc>
                <a:spcPct val="80000"/>
              </a:lnSpc>
            </a:pP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Cins (Genus):                                       Sparus </a:t>
            </a:r>
          </a:p>
          <a:p>
            <a:pPr>
              <a:lnSpc>
                <a:spcPct val="80000"/>
              </a:lnSpc>
            </a:pP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Tür (Species):                                       aurata (Linneaus, 1758)</a:t>
            </a:r>
          </a:p>
          <a:p>
            <a:pPr>
              <a:lnSpc>
                <a:spcPct val="80000"/>
              </a:lnSpc>
            </a:pPr>
            <a:endParaRPr lang="tr-TR" altLang="tr-TR" sz="27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135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15361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altLang="tr-TR" sz="4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Çipura </a:t>
            </a:r>
            <a:br>
              <a:rPr lang="tr-TR" altLang="tr-TR" sz="4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altLang="tr-TR" sz="4000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Chrysophrys aurata</a:t>
            </a:r>
            <a:endParaRPr lang="tr-TR" altLang="tr-TR" sz="400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İngiltere kıyılarından tüm Akdeniz’e kadar yaygın bir türdür.</a:t>
            </a:r>
          </a:p>
          <a:p>
            <a:pPr>
              <a:lnSpc>
                <a:spcPct val="80000"/>
              </a:lnSpc>
            </a:pP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Güney ve Ege Bölgeleri’nde daha çok, Verde Burnu’nda ve nadir olarak Karadeniz kıyılarında rastlanır.</a:t>
            </a:r>
          </a:p>
          <a:p>
            <a:pPr>
              <a:lnSpc>
                <a:spcPct val="80000"/>
              </a:lnSpc>
            </a:pP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Genellikle </a:t>
            </a:r>
            <a:r>
              <a:rPr lang="tr-TR" altLang="tr-TR" sz="3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tropikal, subtropikal</a:t>
            </a: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 ve </a:t>
            </a:r>
            <a:r>
              <a:rPr lang="tr-TR" altLang="tr-TR" sz="3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ılıman</a:t>
            </a: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 kuşaklarda yayılım gösteren çipura deniz fenogramlarının bulunduğu </a:t>
            </a:r>
            <a:r>
              <a:rPr lang="tr-TR" altLang="tr-TR" sz="3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kumlu–çamurlu ve çamurlu</a:t>
            </a: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 ortamlarda yaşamını sürdürür. </a:t>
            </a:r>
          </a:p>
          <a:p>
            <a:pPr>
              <a:lnSpc>
                <a:spcPct val="80000"/>
              </a:lnSpc>
            </a:pP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Bunun yanı sıra </a:t>
            </a:r>
            <a:r>
              <a:rPr lang="tr-TR" altLang="tr-TR" sz="3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nehir ağızlarına</a:t>
            </a: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 ve </a:t>
            </a:r>
            <a:r>
              <a:rPr lang="tr-TR" altLang="tr-TR" sz="3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lagüner </a:t>
            </a:r>
            <a:r>
              <a:rPr lang="tr-TR" altLang="tr-TR" sz="3000">
                <a:effectLst>
                  <a:outerShdw blurRad="38100" dist="38100" dir="2700000" algn="tl">
                    <a:srgbClr val="C0C0C0"/>
                  </a:outerShdw>
                </a:effectLst>
              </a:rPr>
              <a:t>bölgelere de girer </a:t>
            </a:r>
          </a:p>
        </p:txBody>
      </p:sp>
    </p:spTree>
    <p:extLst>
      <p:ext uri="{BB962C8B-B14F-4D97-AF65-F5344CB8AC3E}">
        <p14:creationId xmlns:p14="http://schemas.microsoft.com/office/powerpoint/2010/main" val="410091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16385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altLang="tr-TR" sz="4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Çipura </a:t>
            </a:r>
            <a:br>
              <a:rPr lang="tr-TR" altLang="tr-TR" sz="4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altLang="tr-TR" sz="4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tr-TR" altLang="tr-TR" sz="4000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Chrysophrys aurata)</a:t>
            </a:r>
            <a:endParaRPr lang="tr-TR" altLang="tr-TR" sz="400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1981200" y="1600200"/>
            <a:ext cx="8229600" cy="504348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Sırt yüksekliği fazla olup lateralden yassılaşmış simetrik bir yapıya sahiptir. </a:t>
            </a:r>
          </a:p>
          <a:p>
            <a:pPr>
              <a:lnSpc>
                <a:spcPct val="80000"/>
              </a:lnSpc>
            </a:pP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Göz çukuru önündeki mesafe, göz çapından en az iki kat daha uzundur. </a:t>
            </a:r>
          </a:p>
          <a:p>
            <a:pPr>
              <a:lnSpc>
                <a:spcPct val="80000"/>
              </a:lnSpc>
            </a:pP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Gözler arasında </a:t>
            </a:r>
            <a:r>
              <a:rPr lang="tr-TR" altLang="tr-TR" sz="27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</a:t>
            </a: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 şeklinde </a:t>
            </a:r>
            <a:r>
              <a:rPr lang="tr-TR" altLang="tr-TR" sz="27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yıldızsı bir bant </a:t>
            </a: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vardır. </a:t>
            </a:r>
          </a:p>
          <a:p>
            <a:pPr>
              <a:lnSpc>
                <a:spcPct val="80000"/>
              </a:lnSpc>
            </a:pP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Dorsal yüzgeç anal yüzgeçten daha uzundur.</a:t>
            </a:r>
          </a:p>
          <a:p>
            <a:pPr>
              <a:lnSpc>
                <a:spcPct val="80000"/>
              </a:lnSpc>
            </a:pP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Pektoral yüzgeç anüse kadar uzanır. </a:t>
            </a:r>
          </a:p>
          <a:p>
            <a:pPr>
              <a:lnSpc>
                <a:spcPct val="80000"/>
              </a:lnSpc>
            </a:pP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Kaudal yüzgeç homoserk yapıdadır. </a:t>
            </a:r>
          </a:p>
          <a:p>
            <a:pPr>
              <a:lnSpc>
                <a:spcPct val="80000"/>
              </a:lnSpc>
            </a:pP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Pektoral yüzgecin dorsalinde ve </a:t>
            </a:r>
            <a:r>
              <a:rPr lang="tr-TR" altLang="tr-TR" sz="27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operkulum üzerinde kırmızı-menekşe</a:t>
            </a: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 renkli bir </a:t>
            </a:r>
            <a:r>
              <a:rPr lang="tr-TR" altLang="tr-TR" sz="27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leke</a:t>
            </a:r>
            <a:r>
              <a:rPr lang="tr-TR" altLang="tr-TR" sz="2700">
                <a:effectLst>
                  <a:outerShdw blurRad="38100" dist="38100" dir="2700000" algn="tl">
                    <a:srgbClr val="C0C0C0"/>
                  </a:outerShdw>
                </a:effectLst>
              </a:rPr>
              <a:t> karakteristiktir.</a:t>
            </a:r>
          </a:p>
        </p:txBody>
      </p:sp>
    </p:spTree>
    <p:extLst>
      <p:ext uri="{BB962C8B-B14F-4D97-AF65-F5344CB8AC3E}">
        <p14:creationId xmlns:p14="http://schemas.microsoft.com/office/powerpoint/2010/main" val="378206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>
                <a:solidFill>
                  <a:srgbClr val="000000"/>
                </a:solidFill>
              </a:rPr>
              <a:t>Prof.Dr.Ergun AKÇAY, 2012</a:t>
            </a:r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tr-TR" altLang="tr-TR" sz="4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Çipura Morfolojisi  ve Genel Biyolojisi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r>
              <a:rPr lang="tr-TR" altLang="tr-TR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Üreme periyodu</a:t>
            </a: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 ülkemizde </a:t>
            </a:r>
            <a:r>
              <a:rPr lang="tr-TR" altLang="tr-TR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Ekim-Aralık</a:t>
            </a: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 aylarında,</a:t>
            </a:r>
          </a:p>
          <a:p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En iyi gelişim </a:t>
            </a:r>
            <a:r>
              <a:rPr lang="tr-TR" altLang="tr-TR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22-25 </a:t>
            </a:r>
            <a:r>
              <a:rPr lang="tr-TR" altLang="tr-TR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</a:t>
            </a:r>
            <a:r>
              <a:rPr lang="tr-TR" altLang="tr-TR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 aralığında,</a:t>
            </a:r>
          </a:p>
          <a:p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 Yaşayabilecekleri;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Sıcaklık </a:t>
            </a:r>
            <a:r>
              <a:rPr lang="tr-TR" altLang="tr-TR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3-34 </a:t>
            </a:r>
            <a:r>
              <a:rPr lang="tr-TR" altLang="tr-TR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</a:t>
            </a:r>
            <a:r>
              <a:rPr lang="tr-TR" altLang="tr-TR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Tuzluluk değeri </a:t>
            </a:r>
            <a:r>
              <a:rPr lang="tr-TR" altLang="tr-TR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%5-40</a:t>
            </a: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altLang="tr-TR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5-25 m</a:t>
            </a:r>
            <a:r>
              <a:rPr lang="tr-TR" altLang="tr-TR">
                <a:effectLst>
                  <a:outerShdw blurRad="38100" dist="38100" dir="2700000" algn="tl">
                    <a:srgbClr val="C0C0C0"/>
                  </a:outerShdw>
                </a:effectLst>
              </a:rPr>
              <a:t> arası derinliklerde yayılım gösterirler. </a:t>
            </a:r>
          </a:p>
        </p:txBody>
      </p:sp>
    </p:spTree>
    <p:extLst>
      <p:ext uri="{BB962C8B-B14F-4D97-AF65-F5344CB8AC3E}">
        <p14:creationId xmlns:p14="http://schemas.microsoft.com/office/powerpoint/2010/main" val="1782240256"/>
      </p:ext>
    </p:extLst>
  </p:cSld>
  <p:clrMapOvr>
    <a:masterClrMapping/>
  </p:clrMapOvr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altLang="tr-TR" sz="40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altLang="tr-TR" sz="40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lnDef>
  </a:objectDefaults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</Words>
  <Application>Microsoft Office PowerPoint</Application>
  <PresentationFormat>Geniş ekran</PresentationFormat>
  <Paragraphs>37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Calibri</vt:lpstr>
      <vt:lpstr>Symbol</vt:lpstr>
      <vt:lpstr>Wingdings</vt:lpstr>
      <vt:lpstr>Varsayılan Tasarım</vt:lpstr>
      <vt:lpstr>Çipura  Chrysophrys aurata</vt:lpstr>
      <vt:lpstr>Çipura  (Chrysophrys aurata)</vt:lpstr>
      <vt:lpstr>Çipura  Chrysophrys aurata</vt:lpstr>
      <vt:lpstr>Çipura  (Chrysophrys aurata)</vt:lpstr>
      <vt:lpstr>Çipura Morfolojisi  ve Genel Biyolojisi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Çipura  Chrysophrys aurata</dc:title>
  <dc:creator>Akcay</dc:creator>
  <cp:lastModifiedBy>Akcay</cp:lastModifiedBy>
  <cp:revision>1</cp:revision>
  <dcterms:created xsi:type="dcterms:W3CDTF">2019-09-05T07:58:13Z</dcterms:created>
  <dcterms:modified xsi:type="dcterms:W3CDTF">2019-09-05T07:58:20Z</dcterms:modified>
</cp:coreProperties>
</file>