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4096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96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4096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4096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6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6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6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7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7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7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7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7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7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4097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4097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4097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BDE9BF7-DE41-4C21-9A9B-23618C613959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4097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tr-TR" altLang="tr-TR" noProof="0" smtClean="0"/>
              <a:t>Click to edit Master title style</a:t>
            </a:r>
          </a:p>
        </p:txBody>
      </p:sp>
      <p:sp>
        <p:nvSpPr>
          <p:cNvPr id="4098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tr-TR" altLang="tr-TR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1797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CAC53A-2002-484E-87AD-D993B0A25D1C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87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410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5410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EF8B98-83D4-468D-B5DC-77DD8BA2293A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785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Başlık ve Metin Üzerind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10972800" cy="18669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0" y="4000500"/>
            <a:ext cx="10972800" cy="18669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4E90BE67-E83C-4A1C-9451-B228C62D7474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187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8669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6197600" y="4000500"/>
            <a:ext cx="5384800" cy="18669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C909A8BC-9010-43DF-A7C1-4FF5EB03B19A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419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E45DD441-9A2B-401E-A2B3-AE1698F01B93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555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3886200"/>
          </a:xfrm>
        </p:spPr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CCF18D28-D39E-4E98-9D7B-7CD142ABE010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47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A41123-8E5A-4F03-8B44-F818358B79E3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072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DD7FCB-7D60-4C72-A903-71C8933D6BCE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764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8E1841-8391-4B7F-8C3E-105F7E49F4D1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978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F34F1C-59A3-4180-971B-233638DF09C5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9" name="Veri Yer Tutucusu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288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26AF6E-807C-4D6B-A571-31C0834ACCCE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29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D9898A-E446-453E-A82B-26853BAA343A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94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2EC0E9-EB65-46AE-B2B0-00464DC601FF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308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F3F466-D0BD-40B6-8F4D-5E978B82304E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775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9A1998-9385-473B-A154-80A9BBBD716F}" type="slidenum">
              <a:rPr lang="tr-TR" altLang="tr-T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0" y="0"/>
            <a:ext cx="12192000" cy="546100"/>
            <a:chOff x="0" y="0"/>
            <a:chExt cx="5760" cy="344"/>
          </a:xfrm>
        </p:grpSpPr>
        <p:sp>
          <p:nvSpPr>
            <p:cNvPr id="3994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94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94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800">
                <a:solidFill>
                  <a:srgbClr val="666699"/>
                </a:solidFill>
              </a:endParaRPr>
            </a:p>
          </p:txBody>
        </p:sp>
        <p:sp>
          <p:nvSpPr>
            <p:cNvPr id="3994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800">
                <a:solidFill>
                  <a:srgbClr val="666699"/>
                </a:solidFill>
              </a:endParaRPr>
            </a:p>
          </p:txBody>
        </p:sp>
        <p:sp>
          <p:nvSpPr>
            <p:cNvPr id="3994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800">
                <a:solidFill>
                  <a:srgbClr val="9999CC"/>
                </a:solidFill>
              </a:endParaRPr>
            </a:p>
          </p:txBody>
        </p:sp>
        <p:sp>
          <p:nvSpPr>
            <p:cNvPr id="3994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800">
                <a:solidFill>
                  <a:srgbClr val="666699"/>
                </a:solidFill>
              </a:endParaRPr>
            </a:p>
          </p:txBody>
        </p:sp>
        <p:sp>
          <p:nvSpPr>
            <p:cNvPr id="3994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94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800">
                <a:solidFill>
                  <a:srgbClr val="9999CC"/>
                </a:solidFill>
              </a:endParaRPr>
            </a:p>
          </p:txBody>
        </p:sp>
        <p:sp>
          <p:nvSpPr>
            <p:cNvPr id="3994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800">
                <a:solidFill>
                  <a:srgbClr val="9999CC"/>
                </a:solidFill>
              </a:endParaRPr>
            </a:p>
          </p:txBody>
        </p:sp>
      </p:grpSp>
      <p:sp>
        <p:nvSpPr>
          <p:cNvPr id="3995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Click to edit Master title style</a:t>
            </a:r>
          </a:p>
        </p:txBody>
      </p:sp>
      <p:sp>
        <p:nvSpPr>
          <p:cNvPr id="3995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Click to edit Master text styles</a:t>
            </a:r>
          </a:p>
          <a:p>
            <a:pPr lvl="1"/>
            <a:r>
              <a:rPr lang="tr-TR" altLang="tr-TR" smtClean="0"/>
              <a:t>Second level</a:t>
            </a:r>
          </a:p>
          <a:p>
            <a:pPr lvl="2"/>
            <a:r>
              <a:rPr lang="tr-TR" altLang="tr-TR" smtClean="0"/>
              <a:t>Third level</a:t>
            </a:r>
          </a:p>
          <a:p>
            <a:pPr lvl="3"/>
            <a:r>
              <a:rPr lang="tr-TR" altLang="tr-TR" smtClean="0"/>
              <a:t>Fourth level</a:t>
            </a:r>
          </a:p>
          <a:p>
            <a:pPr lvl="4"/>
            <a:r>
              <a:rPr lang="tr-TR" altLang="tr-TR" smtClean="0"/>
              <a:t>Fifth level</a:t>
            </a:r>
          </a:p>
        </p:txBody>
      </p:sp>
      <p:sp>
        <p:nvSpPr>
          <p:cNvPr id="3995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68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1" y="457200"/>
            <a:ext cx="3609975" cy="884238"/>
          </a:xfrm>
        </p:spPr>
        <p:txBody>
          <a:bodyPr/>
          <a:lstStyle/>
          <a:p>
            <a:r>
              <a:rPr lang="tr-TR" altLang="tr-TR" sz="2000" b="1"/>
              <a:t>HATCHING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63750" y="1700214"/>
            <a:ext cx="5183188" cy="45354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altLang="tr-TR" sz="1800"/>
              <a:t>Water Temperature </a:t>
            </a:r>
          </a:p>
          <a:p>
            <a:pPr>
              <a:lnSpc>
                <a:spcPct val="80000"/>
              </a:lnSpc>
            </a:pPr>
            <a:r>
              <a:rPr lang="tr-TR" altLang="tr-TR" sz="1800"/>
              <a:t>Flow Rate </a:t>
            </a:r>
          </a:p>
          <a:p>
            <a:pPr lvl="1">
              <a:lnSpc>
                <a:spcPct val="80000"/>
              </a:lnSpc>
            </a:pPr>
            <a:r>
              <a:rPr lang="tr-TR" altLang="tr-TR" sz="1200"/>
              <a:t>(For 1000 larvae, 3-4 L / min, 5-12 ppm O</a:t>
            </a:r>
            <a:r>
              <a:rPr lang="tr-TR" altLang="tr-TR" sz="1200" baseline="-25000"/>
              <a:t>2</a:t>
            </a:r>
            <a:r>
              <a:rPr lang="tr-TR" altLang="tr-TR" sz="1200"/>
              <a:t>)</a:t>
            </a:r>
          </a:p>
          <a:p>
            <a:pPr>
              <a:lnSpc>
                <a:spcPct val="80000"/>
              </a:lnSpc>
            </a:pPr>
            <a:r>
              <a:rPr lang="tr-TR" altLang="tr-TR" sz="1800"/>
              <a:t>Light (darkness)</a:t>
            </a:r>
          </a:p>
          <a:p>
            <a:pPr>
              <a:lnSpc>
                <a:spcPct val="80000"/>
              </a:lnSpc>
            </a:pPr>
            <a:r>
              <a:rPr lang="tr-TR" altLang="tr-TR" sz="1800"/>
              <a:t>Salinity</a:t>
            </a:r>
          </a:p>
          <a:p>
            <a:pPr>
              <a:lnSpc>
                <a:spcPct val="80000"/>
              </a:lnSpc>
            </a:pPr>
            <a:r>
              <a:rPr lang="tr-TR" altLang="tr-TR" sz="1800"/>
              <a:t>Vitellus quantity</a:t>
            </a:r>
          </a:p>
          <a:p>
            <a:pPr>
              <a:lnSpc>
                <a:spcPct val="80000"/>
              </a:lnSpc>
            </a:pPr>
            <a:r>
              <a:rPr lang="tr-TR" altLang="tr-TR" sz="1800"/>
              <a:t>Hatching system (trough or vertical incubator)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tr-TR" altLang="tr-TR" sz="180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tr-TR" altLang="tr-TR" sz="1600"/>
          </a:p>
          <a:p>
            <a:pPr lvl="1">
              <a:lnSpc>
                <a:spcPct val="80000"/>
              </a:lnSpc>
            </a:pPr>
            <a:r>
              <a:rPr lang="tr-TR" altLang="tr-TR" sz="1600"/>
              <a:t>I. period </a:t>
            </a:r>
          </a:p>
          <a:p>
            <a:pPr lvl="2">
              <a:lnSpc>
                <a:spcPct val="80000"/>
              </a:lnSpc>
            </a:pPr>
            <a:r>
              <a:rPr lang="tr-TR" altLang="tr-TR" sz="1400"/>
              <a:t>(Fertilization-eyed egg, day 13-22)</a:t>
            </a:r>
          </a:p>
          <a:p>
            <a:pPr lvl="1">
              <a:lnSpc>
                <a:spcPct val="80000"/>
              </a:lnSpc>
            </a:pPr>
            <a:endParaRPr lang="tr-TR" altLang="tr-TR" sz="1600"/>
          </a:p>
          <a:p>
            <a:pPr lvl="1">
              <a:lnSpc>
                <a:spcPct val="80000"/>
              </a:lnSpc>
            </a:pPr>
            <a:r>
              <a:rPr lang="tr-TR" altLang="tr-TR" sz="1600"/>
              <a:t>II. period </a:t>
            </a:r>
          </a:p>
          <a:p>
            <a:pPr lvl="2">
              <a:lnSpc>
                <a:spcPct val="80000"/>
              </a:lnSpc>
            </a:pPr>
            <a:r>
              <a:rPr lang="tr-TR" altLang="tr-TR" sz="1400"/>
              <a:t>(eyed egg - larvae, day 7-15)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tr-TR" altLang="tr-TR" sz="1600"/>
          </a:p>
          <a:p>
            <a:pPr lvl="1">
              <a:lnSpc>
                <a:spcPct val="80000"/>
              </a:lnSpc>
            </a:pPr>
            <a:r>
              <a:rPr lang="tr-TR" altLang="tr-TR" sz="1600"/>
              <a:t>III. Period </a:t>
            </a:r>
          </a:p>
          <a:p>
            <a:pPr lvl="2">
              <a:lnSpc>
                <a:spcPct val="80000"/>
              </a:lnSpc>
            </a:pPr>
            <a:r>
              <a:rPr lang="tr-TR" altLang="tr-TR" sz="1400"/>
              <a:t>(larvae  – sac fry, day 15-21)</a:t>
            </a:r>
          </a:p>
        </p:txBody>
      </p:sp>
      <p:graphicFrame>
        <p:nvGraphicFramePr>
          <p:cNvPr id="48132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6672264" y="476250"/>
          <a:ext cx="1552575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hoto Editor Fotoğrafı" r:id="rId3" imgW="1552792" imgH="1448002" progId="MSPhotoEd.3">
                  <p:embed/>
                </p:oleObj>
              </mc:Choice>
              <mc:Fallback>
                <p:oleObj name="Photo Editor Fotoğrafı" r:id="rId3" imgW="1552792" imgH="144800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264" y="476250"/>
                        <a:ext cx="1552575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3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8401051" y="476251"/>
          <a:ext cx="2087563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hoto Editor Fotoğrafı" r:id="rId5" imgW="2505425" imgH="1714739" progId="MSPhotoEd.3">
                  <p:embed/>
                </p:oleObj>
              </mc:Choice>
              <mc:Fallback>
                <p:oleObj name="Photo Editor Fotoğrafı" r:id="rId5" imgW="2505425" imgH="171473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1051" y="476251"/>
                        <a:ext cx="2087563" cy="143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4" name="Object 6"/>
          <p:cNvGraphicFramePr>
            <a:graphicFrameLocks noChangeAspect="1"/>
          </p:cNvGraphicFramePr>
          <p:nvPr/>
        </p:nvGraphicFramePr>
        <p:xfrm>
          <a:off x="8975726" y="3500438"/>
          <a:ext cx="1514475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hoto Editor Fotoğrafı" r:id="rId7" imgW="1514686" imgH="1448002" progId="MSPhotoEd.3">
                  <p:embed/>
                </p:oleObj>
              </mc:Choice>
              <mc:Fallback>
                <p:oleObj name="Photo Editor Fotoğrafı" r:id="rId7" imgW="1514686" imgH="144800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5726" y="3500438"/>
                        <a:ext cx="1514475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5" name="Object 7"/>
          <p:cNvGraphicFramePr>
            <a:graphicFrameLocks noChangeAspect="1"/>
          </p:cNvGraphicFramePr>
          <p:nvPr/>
        </p:nvGraphicFramePr>
        <p:xfrm>
          <a:off x="8112125" y="5013325"/>
          <a:ext cx="2376488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hoto Editor Fotoğrafı" r:id="rId9" imgW="2742857" imgH="2057143" progId="MSPhotoEd.3">
                  <p:embed/>
                </p:oleObj>
              </mc:Choice>
              <mc:Fallback>
                <p:oleObj name="Photo Editor Fotoğrafı" r:id="rId9" imgW="2742857" imgH="205714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25" y="5013325"/>
                        <a:ext cx="2376488" cy="162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6" name="Object 8"/>
          <p:cNvGraphicFramePr>
            <a:graphicFrameLocks noChangeAspect="1"/>
          </p:cNvGraphicFramePr>
          <p:nvPr/>
        </p:nvGraphicFramePr>
        <p:xfrm>
          <a:off x="6672264" y="3529014"/>
          <a:ext cx="2230437" cy="149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hoto Editor Fotoğrafı" r:id="rId11" imgW="6477904" imgH="4571429" progId="MSPhotoEd.3">
                  <p:embed/>
                </p:oleObj>
              </mc:Choice>
              <mc:Fallback>
                <p:oleObj name="Photo Editor Fotoğrafı" r:id="rId11" imgW="6477904" imgH="45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264" y="3529014"/>
                        <a:ext cx="2230437" cy="1493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8" name="Object 10"/>
          <p:cNvGraphicFramePr>
            <a:graphicFrameLocks noChangeAspect="1"/>
          </p:cNvGraphicFramePr>
          <p:nvPr/>
        </p:nvGraphicFramePr>
        <p:xfrm>
          <a:off x="7608888" y="1989139"/>
          <a:ext cx="2881312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hoto Editor Fotoğrafı" r:id="rId13" imgW="3343742" imgH="1695687" progId="MSPhotoEd.3">
                  <p:embed/>
                </p:oleObj>
              </mc:Choice>
              <mc:Fallback>
                <p:oleObj name="Photo Editor Fotoğrafı" r:id="rId13" imgW="3343742" imgH="169568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8888" y="1989139"/>
                        <a:ext cx="2881312" cy="141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811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919288" y="620714"/>
            <a:ext cx="8748712" cy="5761037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tr-TR" altLang="tr-TR" sz="120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2000" b="1"/>
              <a:t>HATCHING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tr-TR" altLang="tr-TR" sz="2000" b="1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tr-TR" altLang="tr-TR" sz="1000"/>
          </a:p>
          <a:p>
            <a:pPr>
              <a:lnSpc>
                <a:spcPct val="80000"/>
              </a:lnSpc>
            </a:pPr>
            <a:r>
              <a:rPr lang="tr-TR" altLang="tr-TR" sz="1600"/>
              <a:t>Eggs are incubated undisturbed until the eyed stage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1600"/>
              <a:t>is reached in vertical flow incubators or hatching jars.</a:t>
            </a:r>
          </a:p>
          <a:p>
            <a:pPr>
              <a:lnSpc>
                <a:spcPct val="80000"/>
              </a:lnSpc>
            </a:pPr>
            <a:endParaRPr lang="tr-TR" altLang="tr-TR" sz="1600"/>
          </a:p>
          <a:p>
            <a:pPr>
              <a:lnSpc>
                <a:spcPct val="80000"/>
              </a:lnSpc>
            </a:pPr>
            <a:r>
              <a:rPr lang="tr-TR" altLang="tr-TR" sz="1600"/>
              <a:t>Vertical flow incubators:  A single water source flows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1600"/>
              <a:t>(3-4 L/min) up through the eggs, spills over into the tray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1600"/>
              <a:t>below, thus becoming aerated, allowing large numbers of eggs to hatch in a minimal amount of space and water. </a:t>
            </a:r>
          </a:p>
          <a:p>
            <a:pPr>
              <a:lnSpc>
                <a:spcPct val="80000"/>
              </a:lnSpc>
            </a:pPr>
            <a:endParaRPr lang="tr-TR" altLang="tr-TR" sz="1600"/>
          </a:p>
          <a:p>
            <a:pPr lvl="1">
              <a:lnSpc>
                <a:spcPct val="80000"/>
              </a:lnSpc>
            </a:pPr>
            <a:r>
              <a:rPr lang="tr-TR" altLang="tr-TR" sz="1600"/>
              <a:t>Time taken for hatching varies depending on water temperature, taking 100 days at 3.9°C and 21 days at 14.4°C. </a:t>
            </a:r>
          </a:p>
          <a:p>
            <a:pPr>
              <a:lnSpc>
                <a:spcPct val="80000"/>
              </a:lnSpc>
            </a:pPr>
            <a:endParaRPr lang="tr-TR" altLang="tr-TR" sz="1600"/>
          </a:p>
          <a:p>
            <a:pPr>
              <a:lnSpc>
                <a:spcPct val="80000"/>
              </a:lnSpc>
            </a:pPr>
            <a:r>
              <a:rPr lang="tr-TR" altLang="tr-TR" sz="1600"/>
              <a:t>Hatching jars, available commercially or constructed from a 40 L drum and PVC pipe, introduce water from the bottom and flow from the top. 50 000 eggs can be incubated inexpensively suspended in a water flow that rolls the eggs, provided that the incubator contains two-thirds of the incubator volume in eggs, and the flow rate lifts the eggs 50 percent of their static depth. </a:t>
            </a:r>
          </a:p>
          <a:p>
            <a:pPr>
              <a:lnSpc>
                <a:spcPct val="80000"/>
              </a:lnSpc>
            </a:pPr>
            <a:endParaRPr lang="tr-TR" altLang="tr-TR" sz="1600"/>
          </a:p>
          <a:p>
            <a:pPr>
              <a:lnSpc>
                <a:spcPct val="80000"/>
              </a:lnSpc>
            </a:pPr>
            <a:r>
              <a:rPr lang="tr-TR" altLang="tr-TR" sz="1600"/>
              <a:t>In all the above methods dead eggs are removed regularly to limit fungal infection. Fungal infections can be controlled using formalin (37 percent solution of formaldehyde) in the inflow water at 1:600 dilution for 15 minutes daily, but not within 24 hours of hatching. Upon reaching the eyed stage addling (dropping eggs 40 cm) removes weak and undeveloped eggs. </a:t>
            </a:r>
          </a:p>
        </p:txBody>
      </p:sp>
      <p:graphicFrame>
        <p:nvGraphicFramePr>
          <p:cNvPr id="49157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7248526" y="0"/>
          <a:ext cx="3419475" cy="263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Photo Editor Fotoğrafı" r:id="rId3" imgW="6095238" imgH="4571429" progId="MSPhotoEd.3">
                  <p:embed/>
                </p:oleObj>
              </mc:Choice>
              <mc:Fallback>
                <p:oleObj name="Photo Editor Fotoğrafı" r:id="rId3" imgW="6095238" imgH="45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8526" y="0"/>
                        <a:ext cx="3419475" cy="2636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1518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8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3644900"/>
            <a:ext cx="4176713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9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692150"/>
            <a:ext cx="4176713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90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1"/>
            <a:ext cx="3173412" cy="422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91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4221164"/>
            <a:ext cx="3995737" cy="263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657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2000" b="1"/>
              <a:t>	</a:t>
            </a:r>
            <a:r>
              <a:rPr lang="tr-TR" altLang="tr-TR" sz="2400" b="1"/>
              <a:t>HATCHING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19289" y="2060575"/>
            <a:ext cx="6840537" cy="2317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altLang="tr-TR" sz="1800"/>
              <a:t>DEGREE DAYS                                Trout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1600"/>
              <a:t>(Water temp x day)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tr-TR" altLang="tr-TR" sz="180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1800"/>
              <a:t>For trout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1600"/>
              <a:t>10</a:t>
            </a:r>
            <a:r>
              <a:rPr lang="tr-TR" altLang="tr-TR" sz="1600" baseline="30000"/>
              <a:t>o</a:t>
            </a:r>
            <a:r>
              <a:rPr lang="tr-TR" altLang="tr-TR" sz="1600"/>
              <a:t>C x 30 days = 300 degree days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tr-TR" altLang="tr-TR" sz="16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1800"/>
              <a:t>	  For carp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1600"/>
              <a:t>20</a:t>
            </a:r>
            <a:r>
              <a:rPr lang="tr-TR" altLang="tr-TR" sz="1600" baseline="30000"/>
              <a:t>o</a:t>
            </a:r>
            <a:r>
              <a:rPr lang="tr-TR" altLang="tr-TR" sz="1600"/>
              <a:t>C x 3 days = 60 degree days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graphicFrame>
        <p:nvGraphicFramePr>
          <p:cNvPr id="54324" name="Group 52"/>
          <p:cNvGraphicFramePr>
            <a:graphicFrameLocks noGrp="1"/>
          </p:cNvGraphicFramePr>
          <p:nvPr>
            <p:ph sz="quarter" idx="2"/>
          </p:nvPr>
        </p:nvGraphicFramePr>
        <p:xfrm>
          <a:off x="6164264" y="2438400"/>
          <a:ext cx="4040187" cy="2327276"/>
        </p:xfrm>
        <a:graphic>
          <a:graphicData uri="http://schemas.openxmlformats.org/drawingml/2006/table">
            <a:tbl>
              <a:tblPr/>
              <a:tblGrid>
                <a:gridCol w="1346200"/>
                <a:gridCol w="1347787"/>
                <a:gridCol w="1346200"/>
              </a:tblGrid>
              <a:tr h="825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Temp.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tr-TR" altLang="tr-TR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kumimoji="0" lang="tr-TR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Wild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(day)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Cultured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(day)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4321" name="Group 49"/>
          <p:cNvGraphicFramePr>
            <a:graphicFrameLocks noGrp="1"/>
          </p:cNvGraphicFramePr>
          <p:nvPr>
            <p:ph sz="quarter" idx="3"/>
          </p:nvPr>
        </p:nvGraphicFramePr>
        <p:xfrm>
          <a:off x="6167439" y="4724400"/>
          <a:ext cx="4040187" cy="427038"/>
        </p:xfrm>
        <a:graphic>
          <a:graphicData uri="http://schemas.openxmlformats.org/drawingml/2006/table">
            <a:tbl>
              <a:tblPr/>
              <a:tblGrid>
                <a:gridCol w="1346200"/>
                <a:gridCol w="1347787"/>
                <a:gridCol w="1346200"/>
              </a:tblGrid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9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26" y="476250"/>
            <a:ext cx="4398963" cy="619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6" y="2039939"/>
            <a:ext cx="4392613" cy="308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8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57348" name="Picture 4" descr="Rainbow trout Production 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908050"/>
            <a:ext cx="7920037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155334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338</Words>
  <Application>Microsoft Office PowerPoint</Application>
  <PresentationFormat>Geniş ekran</PresentationFormat>
  <Paragraphs>64</Paragraphs>
  <Slides>6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Times New Roman</vt:lpstr>
      <vt:lpstr>Wingdings</vt:lpstr>
      <vt:lpstr>Pixel</vt:lpstr>
      <vt:lpstr>Microsoft Photo Editor 3.0 Fotoğrafı</vt:lpstr>
      <vt:lpstr>HATCHING</vt:lpstr>
      <vt:lpstr>PowerPoint Sunusu</vt:lpstr>
      <vt:lpstr>PowerPoint Sunusu</vt:lpstr>
      <vt:lpstr> HATCHING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HATCHING</dc:title>
  <dc:creator>Akcay</dc:creator>
  <cp:lastModifiedBy>Akcay</cp:lastModifiedBy>
  <cp:revision>1</cp:revision>
  <dcterms:created xsi:type="dcterms:W3CDTF">2019-09-05T09:50:42Z</dcterms:created>
  <dcterms:modified xsi:type="dcterms:W3CDTF">2019-09-05T09:50:46Z</dcterms:modified>
</cp:coreProperties>
</file>