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  <p:sldMasterId id="2147483816" r:id="rId2"/>
    <p:sldMasterId id="2147483882" r:id="rId3"/>
  </p:sldMasterIdLst>
  <p:sldIdLst>
    <p:sldId id="256" r:id="rId4"/>
    <p:sldId id="260" r:id="rId5"/>
    <p:sldId id="258" r:id="rId6"/>
    <p:sldId id="259" r:id="rId7"/>
    <p:sldId id="257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100" autoAdjust="0"/>
  </p:normalViewPr>
  <p:slideViewPr>
    <p:cSldViewPr snapToGrid="0">
      <p:cViewPr varScale="1">
        <p:scale>
          <a:sx n="52" d="100"/>
          <a:sy n="52" d="100"/>
        </p:scale>
        <p:origin x="12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325080-FDAD-4276-96CE-5337E70365BD}" type="doc">
      <dgm:prSet loTypeId="urn:microsoft.com/office/officeart/2005/8/layout/radial5" loCatId="relationship" qsTypeId="urn:microsoft.com/office/officeart/2005/8/quickstyle/simple1" qsCatId="simple" csTypeId="urn:microsoft.com/office/officeart/2005/8/colors/accent0_3" csCatId="mainScheme" phldr="1"/>
      <dgm:spPr/>
    </dgm:pt>
    <dgm:pt modelId="{3B57ECD4-F298-4BF5-AD22-21005BFF2E1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800" b="0" i="0" u="none" strike="noStrike" cap="none" normalizeH="0" baseline="0" dirty="0" smtClean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FAKÜLTE</a:t>
          </a:r>
        </a:p>
      </dgm:t>
    </dgm:pt>
    <dgm:pt modelId="{F20ECB21-AA17-4843-9543-A5765C3C0F94}" type="parTrans" cxnId="{809CEB02-749E-488D-B755-213EC0E77528}">
      <dgm:prSet custT="1"/>
      <dgm:spPr/>
      <dgm:t>
        <a:bodyPr/>
        <a:lstStyle/>
        <a:p>
          <a:endParaRPr lang="tr-TR" sz="1600"/>
        </a:p>
      </dgm:t>
    </dgm:pt>
    <dgm:pt modelId="{81D216D6-72DB-4BB6-9BFE-B735D0659996}" type="sibTrans" cxnId="{809CEB02-749E-488D-B755-213EC0E77528}">
      <dgm:prSet/>
      <dgm:spPr/>
      <dgm:t>
        <a:bodyPr/>
        <a:lstStyle/>
        <a:p>
          <a:endParaRPr lang="tr-TR" sz="1600"/>
        </a:p>
      </dgm:t>
    </dgm:pt>
    <dgm:pt modelId="{43B74938-EA78-43FC-BD4B-10630597F75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800" b="0" i="0" u="none" strike="noStrike" cap="none" normalizeH="0" baseline="0" dirty="0" smtClean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YÜKSEKOKUL</a:t>
          </a:r>
        </a:p>
      </dgm:t>
    </dgm:pt>
    <dgm:pt modelId="{85BFFC1E-80B3-4B15-9B4C-683D18959000}" type="parTrans" cxnId="{6E504E6D-E63C-44AD-B9B1-171542737B2A}">
      <dgm:prSet custT="1"/>
      <dgm:spPr/>
      <dgm:t>
        <a:bodyPr/>
        <a:lstStyle/>
        <a:p>
          <a:endParaRPr lang="tr-TR" sz="1600"/>
        </a:p>
      </dgm:t>
    </dgm:pt>
    <dgm:pt modelId="{3C6AB520-B3C3-4F4B-8C48-FDBEA957EF94}" type="sibTrans" cxnId="{6E504E6D-E63C-44AD-B9B1-171542737B2A}">
      <dgm:prSet/>
      <dgm:spPr/>
      <dgm:t>
        <a:bodyPr/>
        <a:lstStyle/>
        <a:p>
          <a:endParaRPr lang="tr-TR" sz="1600"/>
        </a:p>
      </dgm:t>
    </dgm:pt>
    <dgm:pt modelId="{28EAA53C-B333-4017-8946-781F2C98D7D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800" b="0" i="0" u="none" strike="noStrike" cap="none" normalizeH="0" baseline="0" dirty="0" smtClean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MESLEK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800" b="0" i="0" u="none" strike="noStrike" cap="none" normalizeH="0" baseline="0" dirty="0" smtClean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YÜKSEKOKULU</a:t>
          </a:r>
        </a:p>
      </dgm:t>
    </dgm:pt>
    <dgm:pt modelId="{E8A43764-9F09-479C-B7D6-472ED46A3404}" type="parTrans" cxnId="{59FC192C-2838-4383-8829-0DF0390223A4}">
      <dgm:prSet custT="1"/>
      <dgm:spPr/>
      <dgm:t>
        <a:bodyPr/>
        <a:lstStyle/>
        <a:p>
          <a:endParaRPr lang="tr-TR" sz="1600"/>
        </a:p>
      </dgm:t>
    </dgm:pt>
    <dgm:pt modelId="{E6EE74F7-B563-464C-B838-73290328D387}" type="sibTrans" cxnId="{59FC192C-2838-4383-8829-0DF0390223A4}">
      <dgm:prSet/>
      <dgm:spPr/>
      <dgm:t>
        <a:bodyPr/>
        <a:lstStyle/>
        <a:p>
          <a:endParaRPr lang="tr-TR" sz="1600"/>
        </a:p>
      </dgm:t>
    </dgm:pt>
    <dgm:pt modelId="{50791244-5E94-461A-B817-CA9A31B2DAD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600" b="0" i="0" u="none" strike="noStrike" cap="none" normalizeH="0" baseline="0" dirty="0" smtClean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UYGULAMA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600" b="0" i="0" u="none" strike="noStrike" cap="none" normalizeH="0" baseline="0" dirty="0" smtClean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&amp;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600" b="0" i="0" u="none" strike="noStrike" cap="none" normalizeH="0" baseline="0" dirty="0" smtClean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ARAŞTIRMA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600" b="0" i="0" u="none" strike="noStrike" cap="none" normalizeH="0" baseline="0" dirty="0" smtClean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MERKEZİ</a:t>
          </a:r>
        </a:p>
      </dgm:t>
    </dgm:pt>
    <dgm:pt modelId="{6CA19759-8D22-48F3-96AD-6AB2EC2F180D}" type="parTrans" cxnId="{1C5B6FAC-EE2C-40BC-ACBE-E7F19910F23B}">
      <dgm:prSet custT="1"/>
      <dgm:spPr/>
      <dgm:t>
        <a:bodyPr/>
        <a:lstStyle/>
        <a:p>
          <a:endParaRPr lang="tr-TR" sz="1600"/>
        </a:p>
      </dgm:t>
    </dgm:pt>
    <dgm:pt modelId="{651B6EEB-88BC-4A66-B804-706A3B7426AB}" type="sibTrans" cxnId="{1C5B6FAC-EE2C-40BC-ACBE-E7F19910F23B}">
      <dgm:prSet/>
      <dgm:spPr/>
      <dgm:t>
        <a:bodyPr/>
        <a:lstStyle/>
        <a:p>
          <a:endParaRPr lang="tr-TR" sz="1600"/>
        </a:p>
      </dgm:t>
    </dgm:pt>
    <dgm:pt modelId="{7495CA28-A2FB-4956-93B3-1F7327C4EC3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600" b="0" i="0" u="none" strike="noStrike" cap="none" normalizeH="0" baseline="0" dirty="0" smtClean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KONSERVATUVAR</a:t>
          </a:r>
        </a:p>
      </dgm:t>
    </dgm:pt>
    <dgm:pt modelId="{9394E06B-EBA5-40D5-9991-13DDCDA13A07}" type="parTrans" cxnId="{4E1BB625-648C-4894-AA9E-5255FC292B8D}">
      <dgm:prSet custT="1"/>
      <dgm:spPr/>
      <dgm:t>
        <a:bodyPr/>
        <a:lstStyle/>
        <a:p>
          <a:endParaRPr lang="tr-TR" sz="1600"/>
        </a:p>
      </dgm:t>
    </dgm:pt>
    <dgm:pt modelId="{A97C91F1-E34B-48B6-8C44-C97D8FE17427}" type="sibTrans" cxnId="{4E1BB625-648C-4894-AA9E-5255FC292B8D}">
      <dgm:prSet/>
      <dgm:spPr/>
      <dgm:t>
        <a:bodyPr/>
        <a:lstStyle/>
        <a:p>
          <a:endParaRPr lang="tr-TR" sz="1600"/>
        </a:p>
      </dgm:t>
    </dgm:pt>
    <dgm:pt modelId="{99D5C2EE-5BF1-4674-B2AC-1D813298AA3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800" b="0" i="0" u="none" strike="noStrike" cap="none" normalizeH="0" baseline="0" dirty="0" smtClean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ENSTİTÜ</a:t>
          </a:r>
        </a:p>
      </dgm:t>
    </dgm:pt>
    <dgm:pt modelId="{040183C8-AD75-43EA-A173-FB3DF25A1216}" type="parTrans" cxnId="{9CAE365F-DA74-40F3-B00F-DFDC50A4F8FD}">
      <dgm:prSet custT="1"/>
      <dgm:spPr/>
      <dgm:t>
        <a:bodyPr/>
        <a:lstStyle/>
        <a:p>
          <a:endParaRPr lang="tr-TR" sz="1600"/>
        </a:p>
      </dgm:t>
    </dgm:pt>
    <dgm:pt modelId="{4FE7ECAB-164F-4949-8ADD-8D3BB6AEF66C}" type="sibTrans" cxnId="{9CAE365F-DA74-40F3-B00F-DFDC50A4F8FD}">
      <dgm:prSet/>
      <dgm:spPr/>
      <dgm:t>
        <a:bodyPr/>
        <a:lstStyle/>
        <a:p>
          <a:endParaRPr lang="tr-TR" sz="1600"/>
        </a:p>
      </dgm:t>
    </dgm:pt>
    <dgm:pt modelId="{B9BC2E5E-7DFC-4447-8C64-275D835A436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800" b="0" i="0" u="none" strike="noStrike" cap="none" normalizeH="0" baseline="0" dirty="0" smtClean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ÜNİVERSİTE</a:t>
          </a:r>
        </a:p>
      </dgm:t>
    </dgm:pt>
    <dgm:pt modelId="{BAFF1DE6-C057-4CEA-A4F1-778697B4AACA}" type="sibTrans" cxnId="{B309C8D6-79FB-4DCE-A0EA-F65EB659EC4E}">
      <dgm:prSet/>
      <dgm:spPr/>
      <dgm:t>
        <a:bodyPr/>
        <a:lstStyle/>
        <a:p>
          <a:endParaRPr lang="tr-TR" sz="1600"/>
        </a:p>
      </dgm:t>
    </dgm:pt>
    <dgm:pt modelId="{5E361905-40C2-4D72-BD94-22FF98E114FD}" type="parTrans" cxnId="{B309C8D6-79FB-4DCE-A0EA-F65EB659EC4E}">
      <dgm:prSet/>
      <dgm:spPr/>
      <dgm:t>
        <a:bodyPr/>
        <a:lstStyle/>
        <a:p>
          <a:endParaRPr lang="tr-TR" sz="1600"/>
        </a:p>
      </dgm:t>
    </dgm:pt>
    <dgm:pt modelId="{9F2A125E-4CFE-4D40-A51E-75B4AE066390}" type="pres">
      <dgm:prSet presAssocID="{46325080-FDAD-4276-96CE-5337E70365B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1669A82-C771-4E20-A59F-B46B431170DF}" type="pres">
      <dgm:prSet presAssocID="{B9BC2E5E-7DFC-4447-8C64-275D835A436B}" presName="centerShape" presStyleLbl="node0" presStyleIdx="0" presStyleCnt="1" custScaleX="111210" custScaleY="96035"/>
      <dgm:spPr/>
      <dgm:t>
        <a:bodyPr/>
        <a:lstStyle/>
        <a:p>
          <a:endParaRPr lang="tr-TR"/>
        </a:p>
      </dgm:t>
    </dgm:pt>
    <dgm:pt modelId="{6F0BFB19-E64F-44C0-B675-26620502E237}" type="pres">
      <dgm:prSet presAssocID="{F20ECB21-AA17-4843-9543-A5765C3C0F94}" presName="parTrans" presStyleLbl="sibTrans2D1" presStyleIdx="0" presStyleCnt="6"/>
      <dgm:spPr/>
      <dgm:t>
        <a:bodyPr/>
        <a:lstStyle/>
        <a:p>
          <a:endParaRPr lang="tr-TR"/>
        </a:p>
      </dgm:t>
    </dgm:pt>
    <dgm:pt modelId="{DA247EC6-1A87-4140-9504-E0184B559EF5}" type="pres">
      <dgm:prSet presAssocID="{F20ECB21-AA17-4843-9543-A5765C3C0F94}" presName="connectorText" presStyleLbl="sibTrans2D1" presStyleIdx="0" presStyleCnt="6"/>
      <dgm:spPr/>
      <dgm:t>
        <a:bodyPr/>
        <a:lstStyle/>
        <a:p>
          <a:endParaRPr lang="tr-TR"/>
        </a:p>
      </dgm:t>
    </dgm:pt>
    <dgm:pt modelId="{995D2EC4-E380-4625-B46B-0363983CE34E}" type="pres">
      <dgm:prSet presAssocID="{3B57ECD4-F298-4BF5-AD22-21005BFF2E1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102F4B-F562-4E21-8D80-C659AEF86BD3}" type="pres">
      <dgm:prSet presAssocID="{85BFFC1E-80B3-4B15-9B4C-683D18959000}" presName="parTrans" presStyleLbl="sibTrans2D1" presStyleIdx="1" presStyleCnt="6"/>
      <dgm:spPr/>
      <dgm:t>
        <a:bodyPr/>
        <a:lstStyle/>
        <a:p>
          <a:endParaRPr lang="tr-TR"/>
        </a:p>
      </dgm:t>
    </dgm:pt>
    <dgm:pt modelId="{31145026-6C37-45A7-A349-19D3BFE3DC12}" type="pres">
      <dgm:prSet presAssocID="{85BFFC1E-80B3-4B15-9B4C-683D18959000}" presName="connectorText" presStyleLbl="sibTrans2D1" presStyleIdx="1" presStyleCnt="6"/>
      <dgm:spPr/>
      <dgm:t>
        <a:bodyPr/>
        <a:lstStyle/>
        <a:p>
          <a:endParaRPr lang="tr-TR"/>
        </a:p>
      </dgm:t>
    </dgm:pt>
    <dgm:pt modelId="{F4F46267-46B9-4417-AC68-CBDE7A1F131E}" type="pres">
      <dgm:prSet presAssocID="{43B74938-EA78-43FC-BD4B-10630597F754}" presName="node" presStyleLbl="node1" presStyleIdx="1" presStyleCnt="6" custScaleX="145674" custScaleY="927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12E7CB-0BCE-45AB-B35F-85DF97334A7A}" type="pres">
      <dgm:prSet presAssocID="{E8A43764-9F09-479C-B7D6-472ED46A3404}" presName="parTrans" presStyleLbl="sibTrans2D1" presStyleIdx="2" presStyleCnt="6"/>
      <dgm:spPr/>
      <dgm:t>
        <a:bodyPr/>
        <a:lstStyle/>
        <a:p>
          <a:endParaRPr lang="tr-TR"/>
        </a:p>
      </dgm:t>
    </dgm:pt>
    <dgm:pt modelId="{FCC3862B-4FEC-43CA-8743-C17015AD8991}" type="pres">
      <dgm:prSet presAssocID="{E8A43764-9F09-479C-B7D6-472ED46A3404}" presName="connectorText" presStyleLbl="sibTrans2D1" presStyleIdx="2" presStyleCnt="6"/>
      <dgm:spPr/>
      <dgm:t>
        <a:bodyPr/>
        <a:lstStyle/>
        <a:p>
          <a:endParaRPr lang="tr-TR"/>
        </a:p>
      </dgm:t>
    </dgm:pt>
    <dgm:pt modelId="{513A99EE-614D-4A9A-B0BA-A91D539FE140}" type="pres">
      <dgm:prSet presAssocID="{28EAA53C-B333-4017-8946-781F2C98D7D8}" presName="node" presStyleLbl="node1" presStyleIdx="2" presStyleCnt="6" custScaleX="134215" custScaleY="10304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329BD01-0B91-44FA-9011-D3C987168933}" type="pres">
      <dgm:prSet presAssocID="{6CA19759-8D22-48F3-96AD-6AB2EC2F180D}" presName="parTrans" presStyleLbl="sibTrans2D1" presStyleIdx="3" presStyleCnt="6"/>
      <dgm:spPr/>
      <dgm:t>
        <a:bodyPr/>
        <a:lstStyle/>
        <a:p>
          <a:endParaRPr lang="tr-TR"/>
        </a:p>
      </dgm:t>
    </dgm:pt>
    <dgm:pt modelId="{940E44F7-4958-45B3-A0C0-04B98197B571}" type="pres">
      <dgm:prSet presAssocID="{6CA19759-8D22-48F3-96AD-6AB2EC2F180D}" presName="connectorText" presStyleLbl="sibTrans2D1" presStyleIdx="3" presStyleCnt="6"/>
      <dgm:spPr/>
      <dgm:t>
        <a:bodyPr/>
        <a:lstStyle/>
        <a:p>
          <a:endParaRPr lang="tr-TR"/>
        </a:p>
      </dgm:t>
    </dgm:pt>
    <dgm:pt modelId="{47E4C9E3-9F8E-46C2-A36E-0CB0E83A3117}" type="pres">
      <dgm:prSet presAssocID="{50791244-5E94-461A-B817-CA9A31B2DAD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E5D399-F3E3-425B-90D1-6CE06F70F68C}" type="pres">
      <dgm:prSet presAssocID="{9394E06B-EBA5-40D5-9991-13DDCDA13A07}" presName="parTrans" presStyleLbl="sibTrans2D1" presStyleIdx="4" presStyleCnt="6"/>
      <dgm:spPr/>
      <dgm:t>
        <a:bodyPr/>
        <a:lstStyle/>
        <a:p>
          <a:endParaRPr lang="tr-TR"/>
        </a:p>
      </dgm:t>
    </dgm:pt>
    <dgm:pt modelId="{266EC571-01BD-460F-B83B-DBA389CE561E}" type="pres">
      <dgm:prSet presAssocID="{9394E06B-EBA5-40D5-9991-13DDCDA13A07}" presName="connectorText" presStyleLbl="sibTrans2D1" presStyleIdx="4" presStyleCnt="6"/>
      <dgm:spPr/>
      <dgm:t>
        <a:bodyPr/>
        <a:lstStyle/>
        <a:p>
          <a:endParaRPr lang="tr-TR"/>
        </a:p>
      </dgm:t>
    </dgm:pt>
    <dgm:pt modelId="{07A8EDC8-E3B4-42E7-961F-7D3192C121A6}" type="pres">
      <dgm:prSet presAssocID="{7495CA28-A2FB-4956-93B3-1F7327C4EC3D}" presName="node" presStyleLbl="node1" presStyleIdx="4" presStyleCnt="6" custScaleX="144304" custScaleY="842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7A9795-7586-4E93-99C5-37E5C2D21DA3}" type="pres">
      <dgm:prSet presAssocID="{040183C8-AD75-43EA-A173-FB3DF25A1216}" presName="parTrans" presStyleLbl="sibTrans2D1" presStyleIdx="5" presStyleCnt="6"/>
      <dgm:spPr/>
      <dgm:t>
        <a:bodyPr/>
        <a:lstStyle/>
        <a:p>
          <a:endParaRPr lang="tr-TR"/>
        </a:p>
      </dgm:t>
    </dgm:pt>
    <dgm:pt modelId="{2B9B5AA6-CC03-431D-8B99-A09A71FD4B8C}" type="pres">
      <dgm:prSet presAssocID="{040183C8-AD75-43EA-A173-FB3DF25A1216}" presName="connectorText" presStyleLbl="sibTrans2D1" presStyleIdx="5" presStyleCnt="6"/>
      <dgm:spPr/>
      <dgm:t>
        <a:bodyPr/>
        <a:lstStyle/>
        <a:p>
          <a:endParaRPr lang="tr-TR"/>
        </a:p>
      </dgm:t>
    </dgm:pt>
    <dgm:pt modelId="{E184265C-2FBD-470A-85B3-F7B8381AE117}" type="pres">
      <dgm:prSet presAssocID="{99D5C2EE-5BF1-4674-B2AC-1D813298AA34}" presName="node" presStyleLbl="node1" presStyleIdx="5" presStyleCnt="6" custRadScaleRad="100635" custRadScaleInc="-6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F4AB6B6-AEF8-43F4-BE85-4427C44267F0}" type="presOf" srcId="{3B57ECD4-F298-4BF5-AD22-21005BFF2E17}" destId="{995D2EC4-E380-4625-B46B-0363983CE34E}" srcOrd="0" destOrd="0" presId="urn:microsoft.com/office/officeart/2005/8/layout/radial5"/>
    <dgm:cxn modelId="{6E504E6D-E63C-44AD-B9B1-171542737B2A}" srcId="{B9BC2E5E-7DFC-4447-8C64-275D835A436B}" destId="{43B74938-EA78-43FC-BD4B-10630597F754}" srcOrd="1" destOrd="0" parTransId="{85BFFC1E-80B3-4B15-9B4C-683D18959000}" sibTransId="{3C6AB520-B3C3-4F4B-8C48-FDBEA957EF94}"/>
    <dgm:cxn modelId="{610CCEFB-B921-468A-95E1-32154DCC8AB9}" type="presOf" srcId="{9394E06B-EBA5-40D5-9991-13DDCDA13A07}" destId="{96E5D399-F3E3-425B-90D1-6CE06F70F68C}" srcOrd="0" destOrd="0" presId="urn:microsoft.com/office/officeart/2005/8/layout/radial5"/>
    <dgm:cxn modelId="{9AB938FA-7918-4264-9381-E1E74B206F20}" type="presOf" srcId="{E8A43764-9F09-479C-B7D6-472ED46A3404}" destId="{FCC3862B-4FEC-43CA-8743-C17015AD8991}" srcOrd="1" destOrd="0" presId="urn:microsoft.com/office/officeart/2005/8/layout/radial5"/>
    <dgm:cxn modelId="{DFD8010D-BD74-4E19-8829-29A9D1E22F93}" type="presOf" srcId="{B9BC2E5E-7DFC-4447-8C64-275D835A436B}" destId="{E1669A82-C771-4E20-A59F-B46B431170DF}" srcOrd="0" destOrd="0" presId="urn:microsoft.com/office/officeart/2005/8/layout/radial5"/>
    <dgm:cxn modelId="{59FC192C-2838-4383-8829-0DF0390223A4}" srcId="{B9BC2E5E-7DFC-4447-8C64-275D835A436B}" destId="{28EAA53C-B333-4017-8946-781F2C98D7D8}" srcOrd="2" destOrd="0" parTransId="{E8A43764-9F09-479C-B7D6-472ED46A3404}" sibTransId="{E6EE74F7-B563-464C-B838-73290328D387}"/>
    <dgm:cxn modelId="{A588948B-82D2-4289-927B-455BAF3A630B}" type="presOf" srcId="{85BFFC1E-80B3-4B15-9B4C-683D18959000}" destId="{31145026-6C37-45A7-A349-19D3BFE3DC12}" srcOrd="1" destOrd="0" presId="urn:microsoft.com/office/officeart/2005/8/layout/radial5"/>
    <dgm:cxn modelId="{5F9FF3BD-F246-4C67-B816-60180A056B1D}" type="presOf" srcId="{6CA19759-8D22-48F3-96AD-6AB2EC2F180D}" destId="{940E44F7-4958-45B3-A0C0-04B98197B571}" srcOrd="1" destOrd="0" presId="urn:microsoft.com/office/officeart/2005/8/layout/radial5"/>
    <dgm:cxn modelId="{77FDAF15-2CB4-4B57-B4C0-D65FFED7C3E9}" type="presOf" srcId="{F20ECB21-AA17-4843-9543-A5765C3C0F94}" destId="{DA247EC6-1A87-4140-9504-E0184B559EF5}" srcOrd="1" destOrd="0" presId="urn:microsoft.com/office/officeart/2005/8/layout/radial5"/>
    <dgm:cxn modelId="{04FE45F6-55D4-4D04-9D18-79F3092D64D1}" type="presOf" srcId="{7495CA28-A2FB-4956-93B3-1F7327C4EC3D}" destId="{07A8EDC8-E3B4-42E7-961F-7D3192C121A6}" srcOrd="0" destOrd="0" presId="urn:microsoft.com/office/officeart/2005/8/layout/radial5"/>
    <dgm:cxn modelId="{8A498F42-F3D5-4041-82BE-7490F36D11B3}" type="presOf" srcId="{F20ECB21-AA17-4843-9543-A5765C3C0F94}" destId="{6F0BFB19-E64F-44C0-B675-26620502E237}" srcOrd="0" destOrd="0" presId="urn:microsoft.com/office/officeart/2005/8/layout/radial5"/>
    <dgm:cxn modelId="{E9B2DC5A-637C-42FA-B1D4-9E2B9F757D09}" type="presOf" srcId="{28EAA53C-B333-4017-8946-781F2C98D7D8}" destId="{513A99EE-614D-4A9A-B0BA-A91D539FE140}" srcOrd="0" destOrd="0" presId="urn:microsoft.com/office/officeart/2005/8/layout/radial5"/>
    <dgm:cxn modelId="{1C5B6FAC-EE2C-40BC-ACBE-E7F19910F23B}" srcId="{B9BC2E5E-7DFC-4447-8C64-275D835A436B}" destId="{50791244-5E94-461A-B817-CA9A31B2DAD7}" srcOrd="3" destOrd="0" parTransId="{6CA19759-8D22-48F3-96AD-6AB2EC2F180D}" sibTransId="{651B6EEB-88BC-4A66-B804-706A3B7426AB}"/>
    <dgm:cxn modelId="{2617E8CB-FF5B-42DA-ACD1-F6D03014B5B0}" type="presOf" srcId="{99D5C2EE-5BF1-4674-B2AC-1D813298AA34}" destId="{E184265C-2FBD-470A-85B3-F7B8381AE117}" srcOrd="0" destOrd="0" presId="urn:microsoft.com/office/officeart/2005/8/layout/radial5"/>
    <dgm:cxn modelId="{0EDE375C-AA07-4663-88AF-029E49539D2A}" type="presOf" srcId="{85BFFC1E-80B3-4B15-9B4C-683D18959000}" destId="{D8102F4B-F562-4E21-8D80-C659AEF86BD3}" srcOrd="0" destOrd="0" presId="urn:microsoft.com/office/officeart/2005/8/layout/radial5"/>
    <dgm:cxn modelId="{210C1323-15E1-4916-BF21-20E731F9A4C7}" type="presOf" srcId="{9394E06B-EBA5-40D5-9991-13DDCDA13A07}" destId="{266EC571-01BD-460F-B83B-DBA389CE561E}" srcOrd="1" destOrd="0" presId="urn:microsoft.com/office/officeart/2005/8/layout/radial5"/>
    <dgm:cxn modelId="{5409E962-9E9F-4E61-A106-4CAF83325765}" type="presOf" srcId="{040183C8-AD75-43EA-A173-FB3DF25A1216}" destId="{B37A9795-7586-4E93-99C5-37E5C2D21DA3}" srcOrd="0" destOrd="0" presId="urn:microsoft.com/office/officeart/2005/8/layout/radial5"/>
    <dgm:cxn modelId="{809CEB02-749E-488D-B755-213EC0E77528}" srcId="{B9BC2E5E-7DFC-4447-8C64-275D835A436B}" destId="{3B57ECD4-F298-4BF5-AD22-21005BFF2E17}" srcOrd="0" destOrd="0" parTransId="{F20ECB21-AA17-4843-9543-A5765C3C0F94}" sibTransId="{81D216D6-72DB-4BB6-9BFE-B735D0659996}"/>
    <dgm:cxn modelId="{B59ECBDC-CF06-44F7-B239-530BBE4A45CE}" type="presOf" srcId="{50791244-5E94-461A-B817-CA9A31B2DAD7}" destId="{47E4C9E3-9F8E-46C2-A36E-0CB0E83A3117}" srcOrd="0" destOrd="0" presId="urn:microsoft.com/office/officeart/2005/8/layout/radial5"/>
    <dgm:cxn modelId="{4E1BB625-648C-4894-AA9E-5255FC292B8D}" srcId="{B9BC2E5E-7DFC-4447-8C64-275D835A436B}" destId="{7495CA28-A2FB-4956-93B3-1F7327C4EC3D}" srcOrd="4" destOrd="0" parTransId="{9394E06B-EBA5-40D5-9991-13DDCDA13A07}" sibTransId="{A97C91F1-E34B-48B6-8C44-C97D8FE17427}"/>
    <dgm:cxn modelId="{869299ED-AE02-45CF-9966-D01721740B49}" type="presOf" srcId="{43B74938-EA78-43FC-BD4B-10630597F754}" destId="{F4F46267-46B9-4417-AC68-CBDE7A1F131E}" srcOrd="0" destOrd="0" presId="urn:microsoft.com/office/officeart/2005/8/layout/radial5"/>
    <dgm:cxn modelId="{B309C8D6-79FB-4DCE-A0EA-F65EB659EC4E}" srcId="{46325080-FDAD-4276-96CE-5337E70365BD}" destId="{B9BC2E5E-7DFC-4447-8C64-275D835A436B}" srcOrd="0" destOrd="0" parTransId="{5E361905-40C2-4D72-BD94-22FF98E114FD}" sibTransId="{BAFF1DE6-C057-4CEA-A4F1-778697B4AACA}"/>
    <dgm:cxn modelId="{D4910183-9F01-4275-8F68-84151B9BEF23}" type="presOf" srcId="{6CA19759-8D22-48F3-96AD-6AB2EC2F180D}" destId="{E329BD01-0B91-44FA-9011-D3C987168933}" srcOrd="0" destOrd="0" presId="urn:microsoft.com/office/officeart/2005/8/layout/radial5"/>
    <dgm:cxn modelId="{9CAE365F-DA74-40F3-B00F-DFDC50A4F8FD}" srcId="{B9BC2E5E-7DFC-4447-8C64-275D835A436B}" destId="{99D5C2EE-5BF1-4674-B2AC-1D813298AA34}" srcOrd="5" destOrd="0" parTransId="{040183C8-AD75-43EA-A173-FB3DF25A1216}" sibTransId="{4FE7ECAB-164F-4949-8ADD-8D3BB6AEF66C}"/>
    <dgm:cxn modelId="{A1F692FD-5F8E-41D8-A33D-BA4FEDD2574D}" type="presOf" srcId="{46325080-FDAD-4276-96CE-5337E70365BD}" destId="{9F2A125E-4CFE-4D40-A51E-75B4AE066390}" srcOrd="0" destOrd="0" presId="urn:microsoft.com/office/officeart/2005/8/layout/radial5"/>
    <dgm:cxn modelId="{CDFF0A30-819B-4AB0-8B4D-E6282444118F}" type="presOf" srcId="{E8A43764-9F09-479C-B7D6-472ED46A3404}" destId="{6012E7CB-0BCE-45AB-B35F-85DF97334A7A}" srcOrd="0" destOrd="0" presId="urn:microsoft.com/office/officeart/2005/8/layout/radial5"/>
    <dgm:cxn modelId="{F7737494-6A06-4184-BB3A-22F8A99B55A2}" type="presOf" srcId="{040183C8-AD75-43EA-A173-FB3DF25A1216}" destId="{2B9B5AA6-CC03-431D-8B99-A09A71FD4B8C}" srcOrd="1" destOrd="0" presId="urn:microsoft.com/office/officeart/2005/8/layout/radial5"/>
    <dgm:cxn modelId="{0518B888-03E3-473A-9405-6409E205186B}" type="presParOf" srcId="{9F2A125E-4CFE-4D40-A51E-75B4AE066390}" destId="{E1669A82-C771-4E20-A59F-B46B431170DF}" srcOrd="0" destOrd="0" presId="urn:microsoft.com/office/officeart/2005/8/layout/radial5"/>
    <dgm:cxn modelId="{F78ED412-5470-46F9-A2F5-B031FFDB06B0}" type="presParOf" srcId="{9F2A125E-4CFE-4D40-A51E-75B4AE066390}" destId="{6F0BFB19-E64F-44C0-B675-26620502E237}" srcOrd="1" destOrd="0" presId="urn:microsoft.com/office/officeart/2005/8/layout/radial5"/>
    <dgm:cxn modelId="{F14613E7-6C90-4A57-B7D2-FC04751D1FE4}" type="presParOf" srcId="{6F0BFB19-E64F-44C0-B675-26620502E237}" destId="{DA247EC6-1A87-4140-9504-E0184B559EF5}" srcOrd="0" destOrd="0" presId="urn:microsoft.com/office/officeart/2005/8/layout/radial5"/>
    <dgm:cxn modelId="{CC9797E4-2D2D-47D4-9215-0C33E7B21E83}" type="presParOf" srcId="{9F2A125E-4CFE-4D40-A51E-75B4AE066390}" destId="{995D2EC4-E380-4625-B46B-0363983CE34E}" srcOrd="2" destOrd="0" presId="urn:microsoft.com/office/officeart/2005/8/layout/radial5"/>
    <dgm:cxn modelId="{9687E70A-1513-46ED-8DC3-F6E8BF691955}" type="presParOf" srcId="{9F2A125E-4CFE-4D40-A51E-75B4AE066390}" destId="{D8102F4B-F562-4E21-8D80-C659AEF86BD3}" srcOrd="3" destOrd="0" presId="urn:microsoft.com/office/officeart/2005/8/layout/radial5"/>
    <dgm:cxn modelId="{1ABED539-AD40-42B3-83D2-B870B73CFB6D}" type="presParOf" srcId="{D8102F4B-F562-4E21-8D80-C659AEF86BD3}" destId="{31145026-6C37-45A7-A349-19D3BFE3DC12}" srcOrd="0" destOrd="0" presId="urn:microsoft.com/office/officeart/2005/8/layout/radial5"/>
    <dgm:cxn modelId="{C69AEA83-CD3B-4E6D-84BA-A18C92C31A8D}" type="presParOf" srcId="{9F2A125E-4CFE-4D40-A51E-75B4AE066390}" destId="{F4F46267-46B9-4417-AC68-CBDE7A1F131E}" srcOrd="4" destOrd="0" presId="urn:microsoft.com/office/officeart/2005/8/layout/radial5"/>
    <dgm:cxn modelId="{6C543094-0F09-4F99-B2C1-444FF253CC68}" type="presParOf" srcId="{9F2A125E-4CFE-4D40-A51E-75B4AE066390}" destId="{6012E7CB-0BCE-45AB-B35F-85DF97334A7A}" srcOrd="5" destOrd="0" presId="urn:microsoft.com/office/officeart/2005/8/layout/radial5"/>
    <dgm:cxn modelId="{94098B91-EC7E-47B6-B317-6929BE56456B}" type="presParOf" srcId="{6012E7CB-0BCE-45AB-B35F-85DF97334A7A}" destId="{FCC3862B-4FEC-43CA-8743-C17015AD8991}" srcOrd="0" destOrd="0" presId="urn:microsoft.com/office/officeart/2005/8/layout/radial5"/>
    <dgm:cxn modelId="{026055DB-9425-446D-8ADF-1F1CEFBB7426}" type="presParOf" srcId="{9F2A125E-4CFE-4D40-A51E-75B4AE066390}" destId="{513A99EE-614D-4A9A-B0BA-A91D539FE140}" srcOrd="6" destOrd="0" presId="urn:microsoft.com/office/officeart/2005/8/layout/radial5"/>
    <dgm:cxn modelId="{3FCCFA64-7672-4CE4-AD4F-62DB9DCC99C6}" type="presParOf" srcId="{9F2A125E-4CFE-4D40-A51E-75B4AE066390}" destId="{E329BD01-0B91-44FA-9011-D3C987168933}" srcOrd="7" destOrd="0" presId="urn:microsoft.com/office/officeart/2005/8/layout/radial5"/>
    <dgm:cxn modelId="{24186F17-6B3D-486B-A599-9C26A1600525}" type="presParOf" srcId="{E329BD01-0B91-44FA-9011-D3C987168933}" destId="{940E44F7-4958-45B3-A0C0-04B98197B571}" srcOrd="0" destOrd="0" presId="urn:microsoft.com/office/officeart/2005/8/layout/radial5"/>
    <dgm:cxn modelId="{34BCB3C5-264D-4947-9E37-5157E4AB30F7}" type="presParOf" srcId="{9F2A125E-4CFE-4D40-A51E-75B4AE066390}" destId="{47E4C9E3-9F8E-46C2-A36E-0CB0E83A3117}" srcOrd="8" destOrd="0" presId="urn:microsoft.com/office/officeart/2005/8/layout/radial5"/>
    <dgm:cxn modelId="{22E90FBC-DCBE-4706-90DE-7B2C9A737E81}" type="presParOf" srcId="{9F2A125E-4CFE-4D40-A51E-75B4AE066390}" destId="{96E5D399-F3E3-425B-90D1-6CE06F70F68C}" srcOrd="9" destOrd="0" presId="urn:microsoft.com/office/officeart/2005/8/layout/radial5"/>
    <dgm:cxn modelId="{66154100-AED6-40CC-849C-F9E52960A6A5}" type="presParOf" srcId="{96E5D399-F3E3-425B-90D1-6CE06F70F68C}" destId="{266EC571-01BD-460F-B83B-DBA389CE561E}" srcOrd="0" destOrd="0" presId="urn:microsoft.com/office/officeart/2005/8/layout/radial5"/>
    <dgm:cxn modelId="{E066B88F-E8A3-4FD8-BA9D-FB98011BDB1A}" type="presParOf" srcId="{9F2A125E-4CFE-4D40-A51E-75B4AE066390}" destId="{07A8EDC8-E3B4-42E7-961F-7D3192C121A6}" srcOrd="10" destOrd="0" presId="urn:microsoft.com/office/officeart/2005/8/layout/radial5"/>
    <dgm:cxn modelId="{A976987B-FF44-476F-80F6-5F64C527E685}" type="presParOf" srcId="{9F2A125E-4CFE-4D40-A51E-75B4AE066390}" destId="{B37A9795-7586-4E93-99C5-37E5C2D21DA3}" srcOrd="11" destOrd="0" presId="urn:microsoft.com/office/officeart/2005/8/layout/radial5"/>
    <dgm:cxn modelId="{45BD1C10-1BC5-43D8-A3D1-14AB43FE69DE}" type="presParOf" srcId="{B37A9795-7586-4E93-99C5-37E5C2D21DA3}" destId="{2B9B5AA6-CC03-431D-8B99-A09A71FD4B8C}" srcOrd="0" destOrd="0" presId="urn:microsoft.com/office/officeart/2005/8/layout/radial5"/>
    <dgm:cxn modelId="{5BEA2922-813B-43A7-AE56-EE91E653C0F8}" type="presParOf" srcId="{9F2A125E-4CFE-4D40-A51E-75B4AE066390}" destId="{E184265C-2FBD-470A-85B3-F7B8381AE117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8D0B6B-0425-401D-A05A-3AE16C5C6592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2B860B43-B812-4BED-B291-245D26BE6B4D}">
      <dgm:prSet/>
      <dgm:spPr/>
      <dgm:t>
        <a:bodyPr/>
        <a:lstStyle/>
        <a:p>
          <a:pPr rtl="0"/>
          <a:r>
            <a:rPr lang="tr-TR" b="0" baseline="0" dirty="0" smtClean="0"/>
            <a:t>Meslek Yüksekokulu		  ÖN LİSANS</a:t>
          </a:r>
          <a:br>
            <a:rPr lang="tr-TR" b="0" baseline="0" dirty="0" smtClean="0"/>
          </a:br>
          <a:r>
            <a:rPr lang="tr-TR" b="0" baseline="0" dirty="0" smtClean="0"/>
            <a:t/>
          </a:r>
          <a:br>
            <a:rPr lang="tr-TR" b="0" baseline="0" dirty="0" smtClean="0"/>
          </a:br>
          <a:r>
            <a:rPr lang="tr-TR" b="0" baseline="0" dirty="0" smtClean="0"/>
            <a:t>Yüksekokul, Fakülte			LİSANS</a:t>
          </a:r>
        </a:p>
        <a:p>
          <a:pPr rtl="0"/>
          <a:r>
            <a:rPr lang="tr-TR" b="0" baseline="0" dirty="0" smtClean="0"/>
            <a:t/>
          </a:r>
          <a:br>
            <a:rPr lang="tr-TR" b="0" baseline="0" dirty="0" smtClean="0"/>
          </a:br>
          <a:r>
            <a:rPr lang="tr-TR" b="0" baseline="0" dirty="0" smtClean="0"/>
            <a:t>Enstitü	LİSANS ÜSTÜ			</a:t>
          </a:r>
          <a:br>
            <a:rPr lang="tr-TR" b="0" baseline="0" dirty="0" smtClean="0"/>
          </a:br>
          <a:endParaRPr lang="tr-TR" dirty="0"/>
        </a:p>
      </dgm:t>
    </dgm:pt>
    <dgm:pt modelId="{E17D2B18-6F5A-4FA3-84DB-DF13E6861D84}" type="parTrans" cxnId="{149EF0B1-1A80-40CC-B14D-FB08D8184F9C}">
      <dgm:prSet/>
      <dgm:spPr/>
      <dgm:t>
        <a:bodyPr/>
        <a:lstStyle/>
        <a:p>
          <a:endParaRPr lang="tr-TR"/>
        </a:p>
      </dgm:t>
    </dgm:pt>
    <dgm:pt modelId="{06A4A1E9-F2CB-427F-AA19-6BAD76EB26B5}" type="sibTrans" cxnId="{149EF0B1-1A80-40CC-B14D-FB08D8184F9C}">
      <dgm:prSet/>
      <dgm:spPr/>
      <dgm:t>
        <a:bodyPr/>
        <a:lstStyle/>
        <a:p>
          <a:endParaRPr lang="tr-TR"/>
        </a:p>
      </dgm:t>
    </dgm:pt>
    <dgm:pt modelId="{B3D19580-B290-4401-A3FF-CE07FD9A74A1}" type="pres">
      <dgm:prSet presAssocID="{1A8D0B6B-0425-401D-A05A-3AE16C5C659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3F2B4303-12EF-42EA-ADC4-74B2CEA99277}" type="pres">
      <dgm:prSet presAssocID="{2B860B43-B812-4BED-B291-245D26BE6B4D}" presName="horFlow" presStyleCnt="0"/>
      <dgm:spPr/>
    </dgm:pt>
    <dgm:pt modelId="{9BD90C50-8EFB-4424-B8B6-F596A56AF24F}" type="pres">
      <dgm:prSet presAssocID="{2B860B43-B812-4BED-B291-245D26BE6B4D}" presName="bigChev" presStyleLbl="node1" presStyleIdx="0" presStyleCnt="1"/>
      <dgm:spPr/>
      <dgm:t>
        <a:bodyPr/>
        <a:lstStyle/>
        <a:p>
          <a:endParaRPr lang="tr-TR"/>
        </a:p>
      </dgm:t>
    </dgm:pt>
  </dgm:ptLst>
  <dgm:cxnLst>
    <dgm:cxn modelId="{C821A57E-F757-4113-8B92-3A2BE315E777}" type="presOf" srcId="{2B860B43-B812-4BED-B291-245D26BE6B4D}" destId="{9BD90C50-8EFB-4424-B8B6-F596A56AF24F}" srcOrd="0" destOrd="0" presId="urn:microsoft.com/office/officeart/2005/8/layout/lProcess3"/>
    <dgm:cxn modelId="{149EF0B1-1A80-40CC-B14D-FB08D8184F9C}" srcId="{1A8D0B6B-0425-401D-A05A-3AE16C5C6592}" destId="{2B860B43-B812-4BED-B291-245D26BE6B4D}" srcOrd="0" destOrd="0" parTransId="{E17D2B18-6F5A-4FA3-84DB-DF13E6861D84}" sibTransId="{06A4A1E9-F2CB-427F-AA19-6BAD76EB26B5}"/>
    <dgm:cxn modelId="{983D98C3-AEDA-4634-9517-00D532607A50}" type="presOf" srcId="{1A8D0B6B-0425-401D-A05A-3AE16C5C6592}" destId="{B3D19580-B290-4401-A3FF-CE07FD9A74A1}" srcOrd="0" destOrd="0" presId="urn:microsoft.com/office/officeart/2005/8/layout/lProcess3"/>
    <dgm:cxn modelId="{A844DDE2-8871-43FF-89E2-DFA45190AD04}" type="presParOf" srcId="{B3D19580-B290-4401-A3FF-CE07FD9A74A1}" destId="{3F2B4303-12EF-42EA-ADC4-74B2CEA99277}" srcOrd="0" destOrd="0" presId="urn:microsoft.com/office/officeart/2005/8/layout/lProcess3"/>
    <dgm:cxn modelId="{AE1736EF-901D-41B2-BBAF-BCC9D746D6F3}" type="presParOf" srcId="{3F2B4303-12EF-42EA-ADC4-74B2CEA99277}" destId="{9BD90C50-8EFB-4424-B8B6-F596A56AF24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69A82-C771-4E20-A59F-B46B431170DF}">
      <dsp:nvSpPr>
        <dsp:cNvPr id="0" name=""/>
        <dsp:cNvSpPr/>
      </dsp:nvSpPr>
      <dsp:spPr>
        <a:xfrm>
          <a:off x="4293280" y="2092035"/>
          <a:ext cx="1636464" cy="14131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800" b="0" i="0" u="none" strike="noStrike" kern="1200" cap="none" normalizeH="0" baseline="0" dirty="0" smtClean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ÜNİVERSİTE</a:t>
          </a:r>
        </a:p>
      </dsp:txBody>
      <dsp:txXfrm>
        <a:off x="4532935" y="2298988"/>
        <a:ext cx="1157154" cy="999257"/>
      </dsp:txXfrm>
    </dsp:sp>
    <dsp:sp modelId="{6F0BFB19-E64F-44C0-B675-26620502E237}">
      <dsp:nvSpPr>
        <dsp:cNvPr id="0" name=""/>
        <dsp:cNvSpPr/>
      </dsp:nvSpPr>
      <dsp:spPr>
        <a:xfrm rot="16200000">
          <a:off x="4948306" y="1543181"/>
          <a:ext cx="326411" cy="50031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/>
        </a:p>
      </dsp:txBody>
      <dsp:txXfrm>
        <a:off x="4997268" y="1692205"/>
        <a:ext cx="228488" cy="300188"/>
      </dsp:txXfrm>
    </dsp:sp>
    <dsp:sp modelId="{995D2EC4-E380-4625-B46B-0363983CE34E}">
      <dsp:nvSpPr>
        <dsp:cNvPr id="0" name=""/>
        <dsp:cNvSpPr/>
      </dsp:nvSpPr>
      <dsp:spPr>
        <a:xfrm>
          <a:off x="4375758" y="4655"/>
          <a:ext cx="1471508" cy="147150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800" b="0" i="0" u="none" strike="noStrike" kern="1200" cap="none" normalizeH="0" baseline="0" dirty="0" smtClean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FAKÜLTE</a:t>
          </a:r>
        </a:p>
      </dsp:txBody>
      <dsp:txXfrm>
        <a:off x="4591255" y="220152"/>
        <a:ext cx="1040514" cy="1040514"/>
      </dsp:txXfrm>
    </dsp:sp>
    <dsp:sp modelId="{D8102F4B-F562-4E21-8D80-C659AEF86BD3}">
      <dsp:nvSpPr>
        <dsp:cNvPr id="0" name=""/>
        <dsp:cNvSpPr/>
      </dsp:nvSpPr>
      <dsp:spPr>
        <a:xfrm rot="19800000">
          <a:off x="5846872" y="2069469"/>
          <a:ext cx="188554" cy="50031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/>
        </a:p>
      </dsp:txBody>
      <dsp:txXfrm>
        <a:off x="5850661" y="2183673"/>
        <a:ext cx="131988" cy="300188"/>
      </dsp:txXfrm>
    </dsp:sp>
    <dsp:sp modelId="{F4F46267-46B9-4417-AC68-CBDE7A1F131E}">
      <dsp:nvSpPr>
        <dsp:cNvPr id="0" name=""/>
        <dsp:cNvSpPr/>
      </dsp:nvSpPr>
      <dsp:spPr>
        <a:xfrm>
          <a:off x="5822169" y="1086770"/>
          <a:ext cx="2143605" cy="136548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800" b="0" i="0" u="none" strike="noStrike" kern="1200" cap="none" normalizeH="0" baseline="0" dirty="0" smtClean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YÜKSEKOKUL</a:t>
          </a:r>
        </a:p>
      </dsp:txBody>
      <dsp:txXfrm>
        <a:off x="6136093" y="1286741"/>
        <a:ext cx="1515757" cy="965544"/>
      </dsp:txXfrm>
    </dsp:sp>
    <dsp:sp modelId="{6012E7CB-0BCE-45AB-B35F-85DF97334A7A}">
      <dsp:nvSpPr>
        <dsp:cNvPr id="0" name=""/>
        <dsp:cNvSpPr/>
      </dsp:nvSpPr>
      <dsp:spPr>
        <a:xfrm rot="1800000">
          <a:off x="5847753" y="3028830"/>
          <a:ext cx="191565" cy="50031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/>
        </a:p>
      </dsp:txBody>
      <dsp:txXfrm>
        <a:off x="5851603" y="3114525"/>
        <a:ext cx="134096" cy="300188"/>
      </dsp:txXfrm>
    </dsp:sp>
    <dsp:sp modelId="{513A99EE-614D-4A9A-B0BA-A91D539FE140}">
      <dsp:nvSpPr>
        <dsp:cNvPr id="0" name=""/>
        <dsp:cNvSpPr/>
      </dsp:nvSpPr>
      <dsp:spPr>
        <a:xfrm>
          <a:off x="5906479" y="3069585"/>
          <a:ext cx="1974985" cy="151627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800" b="0" i="0" u="none" strike="noStrike" kern="1200" cap="none" normalizeH="0" baseline="0" dirty="0" smtClean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MESLEK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800" b="0" i="0" u="none" strike="noStrike" kern="1200" cap="none" normalizeH="0" baseline="0" dirty="0" smtClean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YÜKSEKOKULU</a:t>
          </a:r>
        </a:p>
      </dsp:txBody>
      <dsp:txXfrm>
        <a:off x="6195709" y="3291638"/>
        <a:ext cx="1396525" cy="1072165"/>
      </dsp:txXfrm>
    </dsp:sp>
    <dsp:sp modelId="{E329BD01-0B91-44FA-9011-D3C987168933}">
      <dsp:nvSpPr>
        <dsp:cNvPr id="0" name=""/>
        <dsp:cNvSpPr/>
      </dsp:nvSpPr>
      <dsp:spPr>
        <a:xfrm rot="5400000">
          <a:off x="4948306" y="3553740"/>
          <a:ext cx="326411" cy="50031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/>
        </a:p>
      </dsp:txBody>
      <dsp:txXfrm>
        <a:off x="4997268" y="3604841"/>
        <a:ext cx="228488" cy="300188"/>
      </dsp:txXfrm>
    </dsp:sp>
    <dsp:sp modelId="{47E4C9E3-9F8E-46C2-A36E-0CB0E83A3117}">
      <dsp:nvSpPr>
        <dsp:cNvPr id="0" name=""/>
        <dsp:cNvSpPr/>
      </dsp:nvSpPr>
      <dsp:spPr>
        <a:xfrm>
          <a:off x="4375758" y="4121070"/>
          <a:ext cx="1471508" cy="147150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600" b="0" i="0" u="none" strike="noStrike" kern="1200" cap="none" normalizeH="0" baseline="0" dirty="0" smtClean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UYGULAMA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600" b="0" i="0" u="none" strike="noStrike" kern="1200" cap="none" normalizeH="0" baseline="0" dirty="0" smtClean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&amp;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600" b="0" i="0" u="none" strike="noStrike" kern="1200" cap="none" normalizeH="0" baseline="0" dirty="0" smtClean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ARAŞTIRMA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600" b="0" i="0" u="none" strike="noStrike" kern="1200" cap="none" normalizeH="0" baseline="0" dirty="0" smtClean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MERKEZİ</a:t>
          </a:r>
        </a:p>
      </dsp:txBody>
      <dsp:txXfrm>
        <a:off x="4591255" y="4336567"/>
        <a:ext cx="1040514" cy="1040514"/>
      </dsp:txXfrm>
    </dsp:sp>
    <dsp:sp modelId="{96E5D399-F3E3-425B-90D1-6CE06F70F68C}">
      <dsp:nvSpPr>
        <dsp:cNvPr id="0" name=""/>
        <dsp:cNvSpPr/>
      </dsp:nvSpPr>
      <dsp:spPr>
        <a:xfrm rot="9000000">
          <a:off x="4156440" y="3038482"/>
          <a:ext cx="212661" cy="50031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/>
        </a:p>
      </dsp:txBody>
      <dsp:txXfrm rot="10800000">
        <a:off x="4215964" y="3122595"/>
        <a:ext cx="148863" cy="300188"/>
      </dsp:txXfrm>
    </dsp:sp>
    <dsp:sp modelId="{07A8EDC8-E3B4-42E7-961F-7D3192C121A6}">
      <dsp:nvSpPr>
        <dsp:cNvPr id="0" name=""/>
        <dsp:cNvSpPr/>
      </dsp:nvSpPr>
      <dsp:spPr>
        <a:xfrm>
          <a:off x="2267329" y="3208135"/>
          <a:ext cx="2123445" cy="123917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600" b="0" i="0" u="none" strike="noStrike" kern="1200" cap="none" normalizeH="0" baseline="0" dirty="0" smtClean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KONSERVATUVAR</a:t>
          </a:r>
        </a:p>
      </dsp:txBody>
      <dsp:txXfrm>
        <a:off x="2578300" y="3389608"/>
        <a:ext cx="1501503" cy="876226"/>
      </dsp:txXfrm>
    </dsp:sp>
    <dsp:sp modelId="{B37A9795-7586-4E93-99C5-37E5C2D21DA3}">
      <dsp:nvSpPr>
        <dsp:cNvPr id="0" name=""/>
        <dsp:cNvSpPr/>
      </dsp:nvSpPr>
      <dsp:spPr>
        <a:xfrm rot="12587490">
          <a:off x="4052503" y="2025566"/>
          <a:ext cx="291339" cy="50031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/>
        </a:p>
      </dsp:txBody>
      <dsp:txXfrm rot="10800000">
        <a:off x="4134129" y="2147341"/>
        <a:ext cx="203937" cy="300188"/>
      </dsp:txXfrm>
    </dsp:sp>
    <dsp:sp modelId="{E184265C-2FBD-470A-85B3-F7B8381AE117}">
      <dsp:nvSpPr>
        <dsp:cNvPr id="0" name=""/>
        <dsp:cNvSpPr/>
      </dsp:nvSpPr>
      <dsp:spPr>
        <a:xfrm>
          <a:off x="2578222" y="1033759"/>
          <a:ext cx="1471508" cy="147150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800" b="0" i="0" u="none" strike="noStrike" kern="1200" cap="none" normalizeH="0" baseline="0" dirty="0" smtClean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ENSTİTÜ</a:t>
          </a:r>
        </a:p>
      </dsp:txBody>
      <dsp:txXfrm>
        <a:off x="2793719" y="1249256"/>
        <a:ext cx="1040514" cy="1040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90C50-8EFB-4424-B8B6-F596A56AF24F}">
      <dsp:nvSpPr>
        <dsp:cNvPr id="0" name=""/>
        <dsp:cNvSpPr/>
      </dsp:nvSpPr>
      <dsp:spPr>
        <a:xfrm>
          <a:off x="0" y="722235"/>
          <a:ext cx="9436609" cy="377464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b="0" kern="1200" baseline="0" dirty="0" smtClean="0"/>
            <a:t>Meslek Yüksekokulu		  ÖN LİSANS</a:t>
          </a:r>
          <a:br>
            <a:rPr lang="tr-TR" sz="2900" b="0" kern="1200" baseline="0" dirty="0" smtClean="0"/>
          </a:br>
          <a:r>
            <a:rPr lang="tr-TR" sz="2900" b="0" kern="1200" baseline="0" dirty="0" smtClean="0"/>
            <a:t/>
          </a:r>
          <a:br>
            <a:rPr lang="tr-TR" sz="2900" b="0" kern="1200" baseline="0" dirty="0" smtClean="0"/>
          </a:br>
          <a:r>
            <a:rPr lang="tr-TR" sz="2900" b="0" kern="1200" baseline="0" dirty="0" smtClean="0"/>
            <a:t>Yüksekokul, Fakülte			LİSANS</a:t>
          </a:r>
        </a:p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b="0" kern="1200" baseline="0" dirty="0" smtClean="0"/>
            <a:t/>
          </a:r>
          <a:br>
            <a:rPr lang="tr-TR" sz="2900" b="0" kern="1200" baseline="0" dirty="0" smtClean="0"/>
          </a:br>
          <a:r>
            <a:rPr lang="tr-TR" sz="2900" b="0" kern="1200" baseline="0" dirty="0" smtClean="0"/>
            <a:t>Enstitü	LİSANS ÜSTÜ			</a:t>
          </a:r>
          <a:br>
            <a:rPr lang="tr-TR" sz="2900" b="0" kern="1200" baseline="0" dirty="0" smtClean="0"/>
          </a:br>
          <a:endParaRPr lang="tr-TR" sz="2900" kern="1200" dirty="0"/>
        </a:p>
      </dsp:txBody>
      <dsp:txXfrm>
        <a:off x="1887322" y="722235"/>
        <a:ext cx="5661966" cy="3774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519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969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673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901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7944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24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036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232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995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3024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148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4857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3824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9709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6799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2304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7058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2444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6952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3742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4054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10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3951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9934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026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47208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328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2557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1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133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0830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58853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45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003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468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7422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9766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332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0526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82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627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03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468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009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481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291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672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A1891A-B2E6-47A2-8626-C83EE3FF4F20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F1138C-1872-420B-89DE-17443A4655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208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nigaryerlikaya@gmail.com" TargetMode="Externa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690255" y="1246909"/>
            <a:ext cx="9518072" cy="2175164"/>
          </a:xfrm>
        </p:spPr>
        <p:txBody>
          <a:bodyPr/>
          <a:lstStyle/>
          <a:p>
            <a:r>
              <a:rPr lang="tr-TR" sz="6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ÜNİVERSİTER SİSTEM</a:t>
            </a:r>
            <a:endParaRPr lang="tr-TR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868615" y="5444198"/>
            <a:ext cx="7751299" cy="126140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>
                <a:solidFill>
                  <a:schemeClr val="accent2"/>
                </a:solidFill>
              </a:rPr>
              <a:t>Dr. Nigar Yerlikaya</a:t>
            </a:r>
          </a:p>
          <a:p>
            <a:pPr algn="ctr"/>
            <a:r>
              <a:rPr lang="tr-TR" sz="2800" dirty="0" smtClean="0">
                <a:solidFill>
                  <a:schemeClr val="accent2"/>
                </a:solidFill>
              </a:rPr>
              <a:t>Veteriner Hekimliği Tarihi ve Deontoloji Anabilim Dalı</a:t>
            </a:r>
            <a:endParaRPr lang="tr-TR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5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9038" y="291947"/>
            <a:ext cx="10058400" cy="12597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YÜKSEK ÖĞRETİM KURUMLARINDA GÖREVLİ </a:t>
            </a:r>
            <a:br>
              <a:rPr lang="tr-TR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ÖĞRETİM ELEMANLARI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87791" y="1551709"/>
            <a:ext cx="7794522" cy="500383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tr-TR" sz="2800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tr-TR" sz="4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Öğretim </a:t>
            </a:r>
            <a:r>
              <a:rPr lang="tr-TR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Üyeleri </a:t>
            </a:r>
          </a:p>
          <a:p>
            <a:pPr marL="838200" lvl="1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tr-TR" sz="4000" dirty="0">
                <a:latin typeface="Calibri" panose="020F0502020204030204" pitchFamily="34" charset="0"/>
                <a:cs typeface="Calibri" panose="020F0502020204030204" pitchFamily="34" charset="0"/>
              </a:rPr>
              <a:t>Profesör</a:t>
            </a:r>
          </a:p>
          <a:p>
            <a:pPr marL="838200" lvl="1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tr-TR" sz="4000" dirty="0">
                <a:latin typeface="Calibri" panose="020F0502020204030204" pitchFamily="34" charset="0"/>
                <a:cs typeface="Calibri" panose="020F0502020204030204" pitchFamily="34" charset="0"/>
              </a:rPr>
              <a:t>Doçent </a:t>
            </a:r>
          </a:p>
          <a:p>
            <a:pPr marL="838200" lvl="1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tr-TR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Dr.Öğretim</a:t>
            </a: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Üyesi</a:t>
            </a:r>
            <a:endParaRPr lang="tr-T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</a:pPr>
            <a:endParaRPr lang="tr-T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tr-TR" sz="4000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tr-TR" sz="4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Öğretim </a:t>
            </a:r>
            <a:r>
              <a:rPr lang="tr-TR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Görevlileri</a:t>
            </a:r>
          </a:p>
          <a:p>
            <a:pPr marL="457200" indent="-457200">
              <a:lnSpc>
                <a:spcPct val="80000"/>
              </a:lnSpc>
            </a:pPr>
            <a:endParaRPr lang="tr-TR" sz="4000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tr-TR" sz="4000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tr-TR" sz="4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Okutmanlar</a:t>
            </a:r>
            <a:endParaRPr lang="tr-TR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</a:pPr>
            <a:endParaRPr lang="tr-TR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tr-TR" sz="4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Öğretim </a:t>
            </a:r>
            <a:r>
              <a:rPr lang="tr-TR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Yardımcıları</a:t>
            </a:r>
          </a:p>
          <a:p>
            <a:pPr marL="838200" lvl="1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tr-TR" sz="4000" dirty="0">
                <a:latin typeface="Calibri" panose="020F0502020204030204" pitchFamily="34" charset="0"/>
                <a:cs typeface="Calibri" panose="020F0502020204030204" pitchFamily="34" charset="0"/>
              </a:rPr>
              <a:t>Araştırma Görevlileri</a:t>
            </a:r>
          </a:p>
          <a:p>
            <a:pPr marL="838200" lvl="1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tr-TR" sz="4000" dirty="0">
                <a:latin typeface="Calibri" panose="020F0502020204030204" pitchFamily="34" charset="0"/>
                <a:cs typeface="Calibri" panose="020F0502020204030204" pitchFamily="34" charset="0"/>
              </a:rPr>
              <a:t>Uzmanlar</a:t>
            </a:r>
          </a:p>
          <a:p>
            <a:pPr marL="838200" lvl="1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tr-TR" sz="4000" dirty="0">
                <a:latin typeface="Calibri" panose="020F0502020204030204" pitchFamily="34" charset="0"/>
                <a:cs typeface="Calibri" panose="020F0502020204030204" pitchFamily="34" charset="0"/>
              </a:rPr>
              <a:t>Çeviriciler </a:t>
            </a:r>
          </a:p>
          <a:p>
            <a:pPr marL="838200" lvl="1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tr-TR" sz="4000" dirty="0">
                <a:latin typeface="Calibri" panose="020F0502020204030204" pitchFamily="34" charset="0"/>
                <a:cs typeface="Calibri" panose="020F0502020204030204" pitchFamily="34" charset="0"/>
              </a:rPr>
              <a:t>Eğitim-öğretim Planlamacıları 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endParaRPr lang="tr-TR" dirty="0"/>
          </a:p>
        </p:txBody>
      </p:sp>
      <p:pic>
        <p:nvPicPr>
          <p:cNvPr id="1026" name="Picture 2" descr="professor png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635" y="1073688"/>
            <a:ext cx="1509007" cy="225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fessor png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313" y="3802565"/>
            <a:ext cx="1229938" cy="218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fessor png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365" y="2420196"/>
            <a:ext cx="1989773" cy="198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ofessor png ile ilgili g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518" y="3435164"/>
            <a:ext cx="1457745" cy="145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6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1009" y="1716258"/>
            <a:ext cx="10087239" cy="4455942"/>
          </a:xfrm>
        </p:spPr>
        <p:txBody>
          <a:bodyPr/>
          <a:lstStyle/>
          <a:p>
            <a:pPr algn="ctr">
              <a:buNone/>
            </a:pPr>
            <a:r>
              <a:rPr lang="tr-TR" dirty="0">
                <a:latin typeface="Comic Sans MS" pitchFamily="66" charset="0"/>
              </a:rPr>
              <a:t>Türkiye’de veteriner hekimliği eğitim-öğretimi, veteriner fakültelerinde, </a:t>
            </a:r>
            <a:r>
              <a:rPr lang="tr-TR" dirty="0">
                <a:solidFill>
                  <a:schemeClr val="folHlink"/>
                </a:solidFill>
                <a:latin typeface="Comic Sans MS" pitchFamily="66" charset="0"/>
              </a:rPr>
              <a:t>lisans düzeyinde</a:t>
            </a:r>
            <a:r>
              <a:rPr lang="tr-TR" dirty="0">
                <a:latin typeface="Comic Sans MS" pitchFamily="66" charset="0"/>
              </a:rPr>
              <a:t> </a:t>
            </a:r>
          </a:p>
          <a:p>
            <a:pPr algn="ctr">
              <a:buNone/>
            </a:pPr>
            <a:r>
              <a:rPr lang="tr-TR" dirty="0">
                <a:latin typeface="Comic Sans MS" pitchFamily="66" charset="0"/>
              </a:rPr>
              <a:t>5 yıl (10 yarıyıl) süre ile yaptırılmakta ve </a:t>
            </a:r>
          </a:p>
          <a:p>
            <a:pPr algn="ctr">
              <a:buNone/>
            </a:pPr>
            <a:r>
              <a:rPr lang="tr-TR" dirty="0">
                <a:latin typeface="Comic Sans MS" pitchFamily="66" charset="0"/>
              </a:rPr>
              <a:t>mezun olanlara </a:t>
            </a:r>
            <a:r>
              <a:rPr lang="tr-TR" dirty="0">
                <a:solidFill>
                  <a:srgbClr val="FF9900"/>
                </a:solidFill>
                <a:latin typeface="Comic Sans MS" pitchFamily="66" charset="0"/>
              </a:rPr>
              <a:t>“Yüksek Lisans Diploması”</a:t>
            </a:r>
            <a:r>
              <a:rPr lang="tr-TR" dirty="0">
                <a:latin typeface="Comic Sans MS" pitchFamily="66" charset="0"/>
              </a:rPr>
              <a:t> </a:t>
            </a:r>
          </a:p>
          <a:p>
            <a:pPr algn="ctr">
              <a:buNone/>
            </a:pPr>
            <a:r>
              <a:rPr lang="tr-TR" dirty="0" smtClean="0">
                <a:latin typeface="Comic Sans MS" pitchFamily="66" charset="0"/>
              </a:rPr>
              <a:t>Verilmektedir.</a:t>
            </a:r>
            <a:r>
              <a:rPr lang="tr-TR" dirty="0" smtClean="0"/>
              <a:t> 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86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56381" y="288897"/>
            <a:ext cx="10083722" cy="1476469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Veteriner Hekimliğin Meslekler Ailesindeki Ye</a:t>
            </a:r>
            <a:r>
              <a:rPr lang="tr-TR" sz="28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ri</a:t>
            </a:r>
            <a:endParaRPr lang="tr-TR" sz="2800" dirty="0"/>
          </a:p>
        </p:txBody>
      </p:sp>
      <p:sp>
        <p:nvSpPr>
          <p:cNvPr id="4" name="Dikdörtgen 3"/>
          <p:cNvSpPr/>
          <p:nvPr/>
        </p:nvSpPr>
        <p:spPr>
          <a:xfrm>
            <a:off x="2405575" y="2053883"/>
            <a:ext cx="79853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Fen Bilimleri: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Fizik, Kimya, Biyoloji, vs.</a:t>
            </a:r>
          </a:p>
          <a:p>
            <a:endParaRPr lang="tr-T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Sosyal Bilimler: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Tarih, Coğrafya,   Edebiyat, Türkçe, vs.</a:t>
            </a:r>
          </a:p>
          <a:p>
            <a:endParaRPr lang="tr-T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Sağlık Bilimleri: 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Tıp, Veteriner Hekimlik, Diş Hekimliği, Eczacılık vs.</a:t>
            </a:r>
          </a:p>
        </p:txBody>
      </p:sp>
    </p:spTree>
    <p:extLst>
      <p:ext uri="{BB962C8B-B14F-4D97-AF65-F5344CB8AC3E}">
        <p14:creationId xmlns:p14="http://schemas.microsoft.com/office/powerpoint/2010/main" val="7981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0843" y="1195754"/>
            <a:ext cx="4642339" cy="4782534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Tıp, Veteriner Hekimlik, Diş Hekimliği ve Eczacılık 1980’li yıllara kadar </a:t>
            </a:r>
            <a:r>
              <a:rPr lang="tr-TR" sz="2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Paramedikal</a:t>
            </a:r>
            <a:r>
              <a:rPr lang="tr-TR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Meslekler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Grubu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nda yer almıştır. </a:t>
            </a:r>
          </a:p>
          <a:p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20. yüzyılın son çeyreğinde teknolojinin biyoloji ile birlikte kullanılmasına paralel olarak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Paramedikal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Meslekleri de içeren </a:t>
            </a:r>
            <a:r>
              <a:rPr lang="tr-TR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Biyomedikal Meslekler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Grubu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adı altında yeni bir meslek grubu ortaya çıkmıştır. </a:t>
            </a:r>
          </a:p>
          <a:p>
            <a:endParaRPr lang="tr-TR" dirty="0"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4" name="Oval 19"/>
          <p:cNvSpPr>
            <a:spLocks noChangeArrowheads="1"/>
          </p:cNvSpPr>
          <p:nvPr/>
        </p:nvSpPr>
        <p:spPr bwMode="auto">
          <a:xfrm>
            <a:off x="6096000" y="1378634"/>
            <a:ext cx="4170218" cy="426016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Biyomedikal Meslekler</a:t>
            </a:r>
          </a:p>
          <a:p>
            <a:pPr algn="ctr"/>
            <a:endParaRPr lang="tr-TR" dirty="0">
              <a:solidFill>
                <a:srgbClr val="000099"/>
              </a:solidFill>
            </a:endParaRPr>
          </a:p>
          <a:p>
            <a:pPr algn="ctr"/>
            <a:endParaRPr lang="tr-TR" dirty="0">
              <a:solidFill>
                <a:schemeClr val="accent2"/>
              </a:solidFill>
            </a:endParaRPr>
          </a:p>
          <a:p>
            <a:pPr algn="ctr"/>
            <a:endParaRPr lang="tr-TR" dirty="0">
              <a:solidFill>
                <a:schemeClr val="accent2"/>
              </a:solidFill>
            </a:endParaRPr>
          </a:p>
          <a:p>
            <a:pPr algn="ctr"/>
            <a:endParaRPr lang="tr-TR" dirty="0">
              <a:solidFill>
                <a:schemeClr val="accent2"/>
              </a:solidFill>
            </a:endParaRPr>
          </a:p>
          <a:p>
            <a:pPr algn="ctr"/>
            <a:endParaRPr lang="tr-TR" dirty="0">
              <a:solidFill>
                <a:schemeClr val="accent2"/>
              </a:solidFill>
            </a:endParaRPr>
          </a:p>
          <a:p>
            <a:pPr algn="ctr"/>
            <a:endParaRPr lang="tr-TR" dirty="0">
              <a:solidFill>
                <a:schemeClr val="accent2"/>
              </a:solidFill>
            </a:endParaRPr>
          </a:p>
          <a:p>
            <a:pPr algn="ctr"/>
            <a:endParaRPr lang="tr-TR" dirty="0">
              <a:solidFill>
                <a:schemeClr val="accent2"/>
              </a:solidFill>
            </a:endParaRPr>
          </a:p>
          <a:p>
            <a:pPr algn="ctr"/>
            <a:endParaRPr lang="tr-TR" dirty="0">
              <a:solidFill>
                <a:schemeClr val="accent2"/>
              </a:solidFill>
            </a:endParaRPr>
          </a:p>
          <a:p>
            <a:pPr algn="ctr"/>
            <a:endParaRPr lang="tr-TR" dirty="0">
              <a:solidFill>
                <a:schemeClr val="accent2"/>
              </a:solidFill>
            </a:endParaRPr>
          </a:p>
          <a:p>
            <a:pPr algn="ctr"/>
            <a:endParaRPr lang="tr-TR" dirty="0">
              <a:solidFill>
                <a:schemeClr val="accent2"/>
              </a:solidFill>
            </a:endParaRPr>
          </a:p>
          <a:p>
            <a:pPr algn="ctr"/>
            <a:endParaRPr lang="tr-TR" dirty="0">
              <a:solidFill>
                <a:schemeClr val="accent2"/>
              </a:solidFill>
            </a:endParaRPr>
          </a:p>
        </p:txBody>
      </p:sp>
      <p:sp>
        <p:nvSpPr>
          <p:cNvPr id="5" name="Oval 20"/>
          <p:cNvSpPr>
            <a:spLocks noChangeArrowheads="1"/>
          </p:cNvSpPr>
          <p:nvPr/>
        </p:nvSpPr>
        <p:spPr bwMode="auto">
          <a:xfrm>
            <a:off x="5784273" y="2694709"/>
            <a:ext cx="2971800" cy="2362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1600" dirty="0" err="1">
                <a:solidFill>
                  <a:schemeClr val="accent2"/>
                </a:solidFill>
                <a:latin typeface="Comic Sans MS" pitchFamily="66" charset="0"/>
              </a:rPr>
              <a:t>Paramedikal</a:t>
            </a:r>
            <a:r>
              <a:rPr lang="tr-TR" sz="1600" dirty="0">
                <a:solidFill>
                  <a:schemeClr val="accent2"/>
                </a:solidFill>
                <a:latin typeface="Comic Sans MS" pitchFamily="66" charset="0"/>
              </a:rPr>
              <a:t> Meslekler</a:t>
            </a:r>
          </a:p>
          <a:p>
            <a:pPr algn="ctr"/>
            <a:r>
              <a:rPr lang="tr-TR" sz="1600" dirty="0">
                <a:latin typeface="Comic Sans MS" pitchFamily="66" charset="0"/>
              </a:rPr>
              <a:t>Tıp</a:t>
            </a:r>
          </a:p>
          <a:p>
            <a:pPr algn="ctr"/>
            <a:r>
              <a:rPr lang="tr-TR" sz="1600" dirty="0">
                <a:latin typeface="Comic Sans MS" pitchFamily="66" charset="0"/>
              </a:rPr>
              <a:t>Diş Hekimliği</a:t>
            </a:r>
          </a:p>
          <a:p>
            <a:pPr algn="ctr"/>
            <a:r>
              <a:rPr lang="tr-TR" sz="1600" dirty="0">
                <a:latin typeface="Comic Sans MS" pitchFamily="66" charset="0"/>
              </a:rPr>
              <a:t>Eczacılık</a:t>
            </a:r>
          </a:p>
          <a:p>
            <a:pPr algn="ctr"/>
            <a:r>
              <a:rPr lang="tr-TR" sz="1600" dirty="0">
                <a:latin typeface="Comic Sans MS" pitchFamily="66" charset="0"/>
              </a:rPr>
              <a:t>Veteriner Hekimlik</a:t>
            </a:r>
          </a:p>
        </p:txBody>
      </p:sp>
      <p:sp>
        <p:nvSpPr>
          <p:cNvPr id="6" name="Oval 20"/>
          <p:cNvSpPr>
            <a:spLocks noChangeArrowheads="1"/>
          </p:cNvSpPr>
          <p:nvPr/>
        </p:nvSpPr>
        <p:spPr bwMode="auto">
          <a:xfrm>
            <a:off x="8444345" y="2597726"/>
            <a:ext cx="2971800" cy="2362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1600">
                <a:latin typeface="Comic Sans MS" pitchFamily="66" charset="0"/>
              </a:rPr>
              <a:t>Biyoloji</a:t>
            </a:r>
          </a:p>
          <a:p>
            <a:pPr algn="ctr"/>
            <a:r>
              <a:rPr lang="tr-TR" sz="1600">
                <a:latin typeface="Comic Sans MS" pitchFamily="66" charset="0"/>
              </a:rPr>
              <a:t>Genetik</a:t>
            </a:r>
          </a:p>
          <a:p>
            <a:pPr algn="ctr"/>
            <a:r>
              <a:rPr lang="tr-TR" sz="1600">
                <a:latin typeface="Comic Sans MS" pitchFamily="66" charset="0"/>
              </a:rPr>
              <a:t>Gen Mühendisliği</a:t>
            </a:r>
          </a:p>
          <a:p>
            <a:pPr algn="ctr"/>
            <a:r>
              <a:rPr lang="tr-TR" sz="1600">
                <a:latin typeface="Comic Sans MS" pitchFamily="66" charset="0"/>
              </a:rPr>
              <a:t>Tıbbi Fizik</a:t>
            </a:r>
          </a:p>
          <a:p>
            <a:pPr algn="ctr"/>
            <a:r>
              <a:rPr lang="tr-TR" sz="1600">
                <a:latin typeface="Comic Sans MS" pitchFamily="66" charset="0"/>
              </a:rPr>
              <a:t>Tıbbi Kimya vb</a:t>
            </a:r>
            <a:endParaRPr lang="tr-TR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Veteriner Hekimlik ile Beşeri Hekimliğin Karşılaştırılması </a:t>
            </a:r>
            <a:endParaRPr lang="tr-TR" sz="360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970671" y="2264898"/>
            <a:ext cx="4854057" cy="377014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109728" lvl="0" indent="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tr-T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Materyali i</a:t>
            </a:r>
            <a:r>
              <a:rPr lang="tr-TR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nsandır.</a:t>
            </a:r>
            <a:endParaRPr lang="tr-T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0" indent="-256032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endParaRPr lang="tr-T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lvl="0" indent="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tr-T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Omnivorlarla </a:t>
            </a:r>
            <a:r>
              <a:rPr lang="tr-TR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uğraşır.</a:t>
            </a:r>
            <a:endParaRPr lang="tr-T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0" indent="-256032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endParaRPr lang="tr-T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lvl="0" indent="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tr-TR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Komperatif</a:t>
            </a:r>
            <a:r>
              <a:rPr lang="tr-T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eğitim </a:t>
            </a:r>
            <a:r>
              <a:rPr lang="tr-TR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yoktur.</a:t>
            </a:r>
            <a:endParaRPr lang="tr-T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0" indent="-256032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endParaRPr lang="tr-T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lvl="0" indent="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tr-T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(Türkiye’de) eğitim süresi 6 </a:t>
            </a:r>
            <a:r>
              <a:rPr lang="tr-TR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yıldır.</a:t>
            </a:r>
            <a:endParaRPr lang="tr-T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0" indent="-256032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endParaRPr lang="tr-T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lvl="0" indent="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tr-T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İnsan sağlığına hizmet </a:t>
            </a:r>
            <a:r>
              <a:rPr lang="tr-TR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eder.</a:t>
            </a:r>
            <a:endParaRPr lang="tr-T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0" indent="-256032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endParaRPr lang="tr-T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lvl="0" indent="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tr-T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Ağırlıklı olarak hekim-hasta ilişkisi göze çarpar </a:t>
            </a:r>
            <a:r>
              <a:rPr lang="tr-TR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4"/>
          </p:nvPr>
        </p:nvSpPr>
        <p:spPr>
          <a:xfrm>
            <a:off x="5824728" y="2264898"/>
            <a:ext cx="5294376" cy="377014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109728" lvl="0" indent="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tr-T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Materyali tüm </a:t>
            </a:r>
            <a:r>
              <a:rPr lang="tr-TR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hayvanlardır.</a:t>
            </a:r>
            <a:endParaRPr lang="tr-T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0" indent="-256032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endParaRPr lang="tr-T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lvl="0" indent="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tr-TR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Carnivor</a:t>
            </a:r>
            <a:r>
              <a:rPr lang="tr-T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herbivor</a:t>
            </a:r>
            <a:r>
              <a:rPr lang="tr-T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  omnivorlarla </a:t>
            </a:r>
            <a:r>
              <a:rPr lang="tr-TR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uğraşır.</a:t>
            </a:r>
            <a:endParaRPr lang="tr-T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0" indent="-256032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endParaRPr lang="tr-T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lvl="0" indent="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tr-TR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Komperatif</a:t>
            </a:r>
            <a:r>
              <a:rPr lang="tr-T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eğitim </a:t>
            </a:r>
            <a:r>
              <a:rPr lang="tr-TR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vardır.</a:t>
            </a:r>
            <a:endParaRPr lang="tr-T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0" indent="-256032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endParaRPr lang="tr-T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lvl="0" indent="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tr-T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(Türkiye’de) eğitim süresi 5 </a:t>
            </a:r>
            <a:r>
              <a:rPr lang="tr-TR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yıldır.</a:t>
            </a:r>
            <a:endParaRPr lang="tr-T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0" indent="-256032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endParaRPr lang="tr-T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lvl="0" indent="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tr-T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 hayvan hem de insan sağlığına hizmet </a:t>
            </a:r>
            <a:r>
              <a:rPr lang="tr-TR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eder.</a:t>
            </a:r>
            <a:endParaRPr lang="tr-T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0" indent="-256032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endParaRPr lang="tr-T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lvl="0" indent="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tr-T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Hekim-hasta-hasta sahibi ilişkisi söz </a:t>
            </a:r>
            <a:r>
              <a:rPr lang="tr-TR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konusudur.</a:t>
            </a:r>
            <a:endParaRPr lang="tr-T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76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tr-T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SORULAR &amp; ÖNERİLER?</a:t>
            </a:r>
            <a:br>
              <a:rPr lang="tr-T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TEŞEKKÜRLER…</a:t>
            </a:r>
            <a:br>
              <a:rPr lang="tr-T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6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nigaryerlikaya@gmail.com</a:t>
            </a:r>
            <a:endParaRPr lang="tr-TR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tr-TR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tr-T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488872" y="5875868"/>
            <a:ext cx="2923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             Dr. Nigar Yerlikaya</a:t>
            </a:r>
            <a:endParaRPr lang="tr-TR" sz="14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er-universitede-bulunan-hoca-tipi-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019" y="691662"/>
            <a:ext cx="6557326" cy="521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4433455" y="6289964"/>
            <a:ext cx="2751832" cy="307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Dr. Nigar Yerlikaya</a:t>
            </a:r>
            <a:endParaRPr lang="tr-TR" sz="14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34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53223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YÜKSEKÖĞRETİM</a:t>
            </a:r>
            <a:br>
              <a:rPr lang="tr-T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her-universitede-bulunan-hoca-tipi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423" y="1192322"/>
            <a:ext cx="61912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440873" y="5444836"/>
            <a:ext cx="8478982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tr-TR" sz="2800" dirty="0">
                <a:latin typeface="Comic Sans MS" pitchFamily="66" charset="0"/>
              </a:rPr>
              <a:t>Ortaöğretime dayalı ve en az dört yarıyılı kapsayan her kademedeki eğitim-öğretimin </a:t>
            </a:r>
            <a:r>
              <a:rPr lang="tr-TR" sz="2800" dirty="0" smtClean="0">
                <a:latin typeface="Comic Sans MS" pitchFamily="66" charset="0"/>
              </a:rPr>
              <a:t>tümüdür</a:t>
            </a:r>
            <a:r>
              <a:rPr lang="tr-TR" sz="2400" dirty="0" smtClean="0">
                <a:latin typeface="Comic Sans MS" pitchFamily="66" charset="0"/>
              </a:rPr>
              <a:t>.</a:t>
            </a:r>
            <a:endParaRPr lang="tr-T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92727" y="318655"/>
            <a:ext cx="10435520" cy="762000"/>
          </a:xfrm>
        </p:spPr>
        <p:txBody>
          <a:bodyPr>
            <a:no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YÜKSEKÖĞRETİM KURUMLARI</a:t>
            </a: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582745160"/>
              </p:ext>
            </p:extLst>
          </p:nvPr>
        </p:nvGraphicFramePr>
        <p:xfrm>
          <a:off x="692727" y="1080655"/>
          <a:ext cx="10233105" cy="5597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766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817418" y="554182"/>
            <a:ext cx="10598727" cy="56076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tr-T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Üniversite: 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Yükseköğretim kurumlarının temel birimi olan üniversite, bilimsel özerkliğe ve kamu tüzel kişiliğine sahip, yüksek düzeyde eğitim-öğretim, bilimsel araştırma, yayın ve danışmanlık faaliyetlerinin sürdürüldüğü, fakülte, enstitü, yüksekokul, meslek yüksek okulu ve konservatuvar gibi kuruluş ve bunların alt birimlerinden oluşan yükseköğretim kurumudur</a:t>
            </a:r>
          </a:p>
          <a:p>
            <a:pPr algn="just">
              <a:lnSpc>
                <a:spcPct val="80000"/>
              </a:lnSpc>
            </a:pPr>
            <a:endParaRPr lang="tr-TR" sz="3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tr-T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Fakülte: 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Yüksek düzeyde eğitim-öğretim, bilimsel araştırma ve yayın faaliyetlerinin sürdürüldüğü yükseköğretim </a:t>
            </a: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kurumudur.</a:t>
            </a:r>
            <a:endParaRPr lang="tr-T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80000"/>
              </a:lnSpc>
            </a:pPr>
            <a:endParaRPr lang="tr-TR" sz="3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tr-T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Enstitü</a:t>
            </a:r>
            <a:r>
              <a:rPr lang="tr-TR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Üniversitelerde ve fakültelerde birden fazla benzer ve ilgili bilim dallarında lisansüstü eğitim-öğretim, bilimsel araştırma ve uygulama faaliyetlerinin sürdürüldüğü yükseköğretim </a:t>
            </a: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kurumudur.</a:t>
            </a:r>
            <a:endParaRPr lang="tr-T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8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5127" y="831273"/>
            <a:ext cx="10283121" cy="55279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tr-T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Yüksekokul: 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Belirli bir mesleğe yönelik eğitim-öğretimin yapıldığı bir fakülteye ya da doğrudan rektörlüğe bağlı yükseköğretim </a:t>
            </a: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kurumudur.</a:t>
            </a:r>
            <a:endParaRPr lang="tr-T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tr-T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Meslek Yüksekokulu: 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Belirli mesleklere yönelik ara </a:t>
            </a:r>
            <a:r>
              <a:rPr lang="tr-T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insangücü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 yetiştirmeyi amaçlayan dört yarı yıllık eğitim-öğretim veren yükseköğretim </a:t>
            </a: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kurumudur.</a:t>
            </a:r>
            <a:endParaRPr lang="tr-T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tr-T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Konservatuvar: 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Müzik ve sahne sanatlarında sanatçı yetiştiren yükseköğretim </a:t>
            </a: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kurumudur.</a:t>
            </a:r>
            <a:endParaRPr lang="tr-T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tr-TR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Uygulama ve Araştırma Merkezi: </a:t>
            </a: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Yükseköğretim kurumlarında eğitim-öğretimin desteklenmesi amacıyla çeşitli alanların uygulama ihtiyacı ve bazı meslek dallarının hazırlık ve destek faaliyetleri için eğitim-öğretim, uygulama ve araştırmaların sürdürüldüğü yükseköğretim kurumudur.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02245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80110"/>
            <a:ext cx="11218333" cy="1787236"/>
          </a:xfrm>
        </p:spPr>
        <p:txBody>
          <a:bodyPr>
            <a:normAutofit/>
          </a:bodyPr>
          <a:lstStyle/>
          <a:p>
            <a:pPr algn="ctr"/>
            <a:r>
              <a:rPr lang="tr-TR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YÜKSEKÖĞRETİM</a:t>
            </a:r>
            <a:br>
              <a:rPr lang="tr-TR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EĞİTİM-ÖĞRETİM PROGRAMLARI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036618" y="1967346"/>
            <a:ext cx="10016837" cy="4087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sz="2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Ön Lisans: </a:t>
            </a:r>
            <a: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Ortaöğretime dayalı, en az dört yarıyıllık bir  programı kapsayan ve ara insan gücü yetiştirmeyi amaçlayan - lisans öğretiminin ilk kademesini oluşturan – eğitim-öğretim </a:t>
            </a:r>
            <a:r>
              <a:rPr lang="tr-T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programıdır. </a:t>
            </a:r>
            <a: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tr-TR" sz="2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Lisans: </a:t>
            </a:r>
            <a: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Ortaöğretime dayalı en az sekiz yarı yıllık programı kapsayan eğitim-öğretim </a:t>
            </a:r>
            <a:r>
              <a:rPr lang="tr-T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programıdır.</a:t>
            </a:r>
            <a:endParaRPr lang="tr-T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endParaRPr lang="tr-T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tr-TR" sz="2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Lisansüstü</a:t>
            </a:r>
            <a:r>
              <a:rPr lang="tr-TR" sz="2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Yüksek lisans, doktora, tıpta uzmanlık ve sanatta yeterlik eğitimini </a:t>
            </a:r>
            <a:r>
              <a:rPr lang="tr-T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kapsar.</a:t>
            </a:r>
            <a:endParaRPr lang="tr-T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409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720436" y="457200"/>
            <a:ext cx="10709564" cy="6262255"/>
          </a:xfrm>
          <a:gradFill>
            <a:gsLst>
              <a:gs pos="0">
                <a:schemeClr val="tx1"/>
              </a:gs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tr-TR" sz="9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sz="9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YÜKSEK </a:t>
            </a:r>
            <a:r>
              <a:rPr lang="tr-TR" sz="9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LİSANS </a:t>
            </a:r>
          </a:p>
          <a:p>
            <a:pPr>
              <a:lnSpc>
                <a:spcPct val="80000"/>
              </a:lnSpc>
              <a:buNone/>
            </a:pPr>
            <a:r>
              <a:rPr lang="tr-TR" sz="9600" dirty="0">
                <a:latin typeface="Calibri" panose="020F0502020204030204" pitchFamily="34" charset="0"/>
                <a:cs typeface="Calibri" panose="020F0502020204030204" pitchFamily="34" charset="0"/>
              </a:rPr>
              <a:t>	(Bilim Uzmanlığı, Master, Yüksek Mühendislik - Mimarlık)</a:t>
            </a:r>
          </a:p>
          <a:p>
            <a:pPr>
              <a:lnSpc>
                <a:spcPct val="80000"/>
              </a:lnSpc>
              <a:buNone/>
            </a:pPr>
            <a:r>
              <a:rPr lang="tr-TR" sz="9600" dirty="0">
                <a:latin typeface="Calibri" panose="020F0502020204030204" pitchFamily="34" charset="0"/>
                <a:cs typeface="Calibri" panose="020F0502020204030204" pitchFamily="34" charset="0"/>
              </a:rPr>
              <a:t>	Lisans öğretimine dayalı olan ve en az iki yarıyıl süren eğitim-öğretim ve alanla ilgili araştırmaların sonuçlarını ortaya koyacak bir tez – bitirme ödevi hazırlanmasını gerektiren </a:t>
            </a:r>
            <a:r>
              <a:rPr lang="tr-TR" sz="9600" dirty="0" smtClean="0">
                <a:latin typeface="Calibri" panose="020F0502020204030204" pitchFamily="34" charset="0"/>
                <a:cs typeface="Calibri" panose="020F0502020204030204" pitchFamily="34" charset="0"/>
              </a:rPr>
              <a:t>eğitimdir.</a:t>
            </a:r>
            <a:endParaRPr lang="tr-TR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endParaRPr lang="tr-TR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tr-TR" sz="9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DOKTORA</a:t>
            </a:r>
            <a:endParaRPr lang="tr-TR" sz="9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tr-TR" sz="9600" dirty="0">
                <a:latin typeface="Calibri" panose="020F0502020204030204" pitchFamily="34" charset="0"/>
                <a:cs typeface="Calibri" panose="020F0502020204030204" pitchFamily="34" charset="0"/>
              </a:rPr>
              <a:t>	Lisans öğretimine dayalı en az altı ya da yüksek lisans öğretimine dayalı en az dört yarı yıllık programı kapsayan ve </a:t>
            </a:r>
            <a:r>
              <a:rPr lang="tr-TR" sz="9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orjinal</a:t>
            </a:r>
            <a:r>
              <a:rPr lang="tr-TR" sz="9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600" dirty="0">
                <a:latin typeface="Calibri" panose="020F0502020204030204" pitchFamily="34" charset="0"/>
                <a:cs typeface="Calibri" panose="020F0502020204030204" pitchFamily="34" charset="0"/>
              </a:rPr>
              <a:t>bir araştırmanın sonuçlarını ortaya koymayı amaçlayan </a:t>
            </a:r>
            <a:r>
              <a:rPr lang="tr-TR" sz="9600" dirty="0" smtClean="0">
                <a:latin typeface="Calibri" panose="020F0502020204030204" pitchFamily="34" charset="0"/>
                <a:cs typeface="Calibri" panose="020F0502020204030204" pitchFamily="34" charset="0"/>
              </a:rPr>
              <a:t>eğitimdir.</a:t>
            </a:r>
            <a:endParaRPr lang="tr-TR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endParaRPr lang="tr-TR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tr-TR" sz="9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tr-TR" sz="9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TIPTA </a:t>
            </a:r>
            <a:r>
              <a:rPr lang="tr-TR" sz="9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UZMANLIK</a:t>
            </a:r>
          </a:p>
          <a:p>
            <a:pPr>
              <a:lnSpc>
                <a:spcPct val="80000"/>
              </a:lnSpc>
              <a:buNone/>
            </a:pPr>
            <a:r>
              <a:rPr lang="tr-TR" sz="9600" dirty="0">
                <a:latin typeface="Calibri" panose="020F0502020204030204" pitchFamily="34" charset="0"/>
                <a:cs typeface="Calibri" panose="020F0502020204030204" pitchFamily="34" charset="0"/>
              </a:rPr>
              <a:t>	Sağlık Bakanlığı tarafından düzenlenen esaslara göre yürütülen ve tıp hekimlerine belirli alanlarda özel yetenek ve yetki sağlamayı amaçlayan </a:t>
            </a:r>
            <a:r>
              <a:rPr lang="tr-TR" sz="9600" dirty="0" smtClean="0">
                <a:latin typeface="Calibri" panose="020F0502020204030204" pitchFamily="34" charset="0"/>
                <a:cs typeface="Calibri" panose="020F0502020204030204" pitchFamily="34" charset="0"/>
              </a:rPr>
              <a:t>eğitimdir.</a:t>
            </a:r>
            <a:endParaRPr lang="tr-TR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endParaRPr lang="tr-TR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tr-TR" sz="9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tr-TR" sz="9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SANATTA </a:t>
            </a:r>
            <a:r>
              <a:rPr lang="tr-TR" sz="9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YETERLİK</a:t>
            </a:r>
          </a:p>
          <a:p>
            <a:pPr>
              <a:lnSpc>
                <a:spcPct val="80000"/>
              </a:lnSpc>
              <a:buNone/>
            </a:pPr>
            <a:r>
              <a:rPr lang="tr-TR" sz="9600" dirty="0">
                <a:latin typeface="Calibri" panose="020F0502020204030204" pitchFamily="34" charset="0"/>
                <a:cs typeface="Calibri" panose="020F0502020204030204" pitchFamily="34" charset="0"/>
              </a:rPr>
              <a:t>	Lisans öğretimine dayalı en az altı ya da yüksek lisans öğretimine dayalı en az dört yarı yıllık programı kapsayan ve orijinal bir sanat eserinin ortaya konulmasını amaçlayan doktora düzeyinde lisansüstü </a:t>
            </a:r>
            <a:r>
              <a:rPr lang="tr-TR" sz="9600" dirty="0" smtClean="0">
                <a:latin typeface="Calibri" panose="020F0502020204030204" pitchFamily="34" charset="0"/>
                <a:cs typeface="Calibri" panose="020F0502020204030204" pitchFamily="34" charset="0"/>
              </a:rPr>
              <a:t>eğitimidir.</a:t>
            </a:r>
            <a:endParaRPr lang="tr-TR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tr-TR" sz="7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5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758077678"/>
              </p:ext>
            </p:extLst>
          </p:nvPr>
        </p:nvGraphicFramePr>
        <p:xfrm>
          <a:off x="2011679" y="928468"/>
          <a:ext cx="9436609" cy="5219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07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Wood Type Yazı Tipi">
  <a:themeElements>
    <a:clrScheme name="Wood Type Yazı Tipi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 Yazı Tipi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 Yazı Ti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3.xml><?xml version="1.0" encoding="utf-8"?>
<a:theme xmlns:a="http://schemas.openxmlformats.org/drawingml/2006/main" name="1_Organik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158</TotalTime>
  <Words>472</Words>
  <Application>Microsoft Office PowerPoint</Application>
  <PresentationFormat>Geniş ekran</PresentationFormat>
  <Paragraphs>123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15</vt:i4>
      </vt:variant>
    </vt:vector>
  </HeadingPairs>
  <TitlesOfParts>
    <vt:vector size="27" baseType="lpstr">
      <vt:lpstr>Arial</vt:lpstr>
      <vt:lpstr>Arial Narrow</vt:lpstr>
      <vt:lpstr>Bookman Old Style</vt:lpstr>
      <vt:lpstr>Calibri</vt:lpstr>
      <vt:lpstr>Century Gothic</vt:lpstr>
      <vt:lpstr>Comic Sans MS</vt:lpstr>
      <vt:lpstr>Garamond</vt:lpstr>
      <vt:lpstr>Wingdings</vt:lpstr>
      <vt:lpstr>Wingdings 3</vt:lpstr>
      <vt:lpstr>Organik</vt:lpstr>
      <vt:lpstr>Wood Type Yazı Tipi</vt:lpstr>
      <vt:lpstr>1_Organik</vt:lpstr>
      <vt:lpstr>ÜNİVERSİTER SİSTEM</vt:lpstr>
      <vt:lpstr>PowerPoint Sunusu</vt:lpstr>
      <vt:lpstr>YÜKSEKÖĞRETİM </vt:lpstr>
      <vt:lpstr>YÜKSEKÖĞRETİM KURUMLARI</vt:lpstr>
      <vt:lpstr>PowerPoint Sunusu</vt:lpstr>
      <vt:lpstr>PowerPoint Sunusu</vt:lpstr>
      <vt:lpstr>YÜKSEKÖĞRETİM EĞİTİM-ÖĞRETİM PROGRAMLARI</vt:lpstr>
      <vt:lpstr>PowerPoint Sunusu</vt:lpstr>
      <vt:lpstr>PowerPoint Sunusu</vt:lpstr>
      <vt:lpstr>YÜKSEK ÖĞRETİM KURUMLARINDA GÖREVLİ  ÖĞRETİM ELEMANLARI</vt:lpstr>
      <vt:lpstr>PowerPoint Sunusu</vt:lpstr>
      <vt:lpstr>Veteriner Hekimliğin Meslekler Ailesindeki Yeri</vt:lpstr>
      <vt:lpstr>PowerPoint Sunusu</vt:lpstr>
      <vt:lpstr>Veteriner Hekimlik ile Beşeri Hekimliğin Karşılaştırılması 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ÜNİVERSİTER SİSTEM</dc:title>
  <dc:creator>nigar yerlikaya</dc:creator>
  <cp:lastModifiedBy>Nigar</cp:lastModifiedBy>
  <cp:revision>27</cp:revision>
  <dcterms:created xsi:type="dcterms:W3CDTF">2017-09-16T18:23:42Z</dcterms:created>
  <dcterms:modified xsi:type="dcterms:W3CDTF">2019-09-15T10:30:06Z</dcterms:modified>
</cp:coreProperties>
</file>