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BAC06-D714-4AC6-99AA-8A3729B0874E}" type="datetimeFigureOut">
              <a:rPr lang="tr-TR" smtClean="0"/>
              <a:t>20.09.2019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DE0CD-A3F6-4640-8D12-9F963D21C6A5}" type="slidenum">
              <a:rPr lang="tr-TR" smtClean="0"/>
              <a:t>‹#›</a:t>
            </a:fld>
            <a:endParaRPr lang="tr-TR"/>
          </a:p>
        </p:txBody>
      </p:sp>
    </p:spTree>
    <p:extLst>
      <p:ext uri="{BB962C8B-B14F-4D97-AF65-F5344CB8AC3E}">
        <p14:creationId xmlns:p14="http://schemas.microsoft.com/office/powerpoint/2010/main" val="307756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624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A01D0D-32DB-41FA-B7C5-EAD562C5F8B5}" type="slidenum">
              <a:rPr lang="tr-TR" altLang="tr-TR" smtClean="0"/>
              <a:pPr/>
              <a:t>20</a:t>
            </a:fld>
            <a:endParaRPr lang="tr-TR" altLang="tr-TR" smtClean="0"/>
          </a:p>
        </p:txBody>
      </p:sp>
    </p:spTree>
    <p:extLst>
      <p:ext uri="{BB962C8B-B14F-4D97-AF65-F5344CB8AC3E}">
        <p14:creationId xmlns:p14="http://schemas.microsoft.com/office/powerpoint/2010/main" val="77770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716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8A1F4C8-D70C-41C8-B76F-3B19EDA2B36A}" type="slidenum">
              <a:rPr lang="tr-TR" altLang="tr-TR" smtClean="0"/>
              <a:pPr/>
              <a:t>28</a:t>
            </a:fld>
            <a:endParaRPr lang="tr-TR" altLang="tr-TR" smtClean="0"/>
          </a:p>
        </p:txBody>
      </p:sp>
    </p:spTree>
    <p:extLst>
      <p:ext uri="{BB962C8B-B14F-4D97-AF65-F5344CB8AC3E}">
        <p14:creationId xmlns:p14="http://schemas.microsoft.com/office/powerpoint/2010/main" val="118198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C35DA4B-B184-4F4C-AB48-4EBA4D2D4618}" type="datetimeFigureOut">
              <a:rPr lang="tr-TR" smtClean="0"/>
              <a:t>20.09.2019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303129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35DA4B-B184-4F4C-AB48-4EBA4D2D4618}" type="datetimeFigureOut">
              <a:rPr lang="tr-TR" smtClean="0"/>
              <a:t>20.09.2019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151531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35DA4B-B184-4F4C-AB48-4EBA4D2D4618}" type="datetimeFigureOut">
              <a:rPr lang="tr-TR" smtClean="0"/>
              <a:t>20.09.2019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186807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35DA4B-B184-4F4C-AB48-4EBA4D2D4618}" type="datetimeFigureOut">
              <a:rPr lang="tr-TR" smtClean="0"/>
              <a:t>20.09.2019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127397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C35DA4B-B184-4F4C-AB48-4EBA4D2D4618}" type="datetimeFigureOut">
              <a:rPr lang="tr-TR" smtClean="0"/>
              <a:t>20.09.2019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79332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C35DA4B-B184-4F4C-AB48-4EBA4D2D4618}" type="datetimeFigureOut">
              <a:rPr lang="tr-TR" smtClean="0"/>
              <a:t>20.09.2019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4492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C35DA4B-B184-4F4C-AB48-4EBA4D2D4618}" type="datetimeFigureOut">
              <a:rPr lang="tr-TR" smtClean="0"/>
              <a:t>20.09.2019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254697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C35DA4B-B184-4F4C-AB48-4EBA4D2D4618}" type="datetimeFigureOut">
              <a:rPr lang="tr-TR" smtClean="0"/>
              <a:t>20.09.2019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360583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C35DA4B-B184-4F4C-AB48-4EBA4D2D4618}" type="datetimeFigureOut">
              <a:rPr lang="tr-TR" smtClean="0"/>
              <a:t>20.09.2019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124459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C35DA4B-B184-4F4C-AB48-4EBA4D2D4618}" type="datetimeFigureOut">
              <a:rPr lang="tr-TR" smtClean="0"/>
              <a:t>20.09.2019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282291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C35DA4B-B184-4F4C-AB48-4EBA4D2D4618}" type="datetimeFigureOut">
              <a:rPr lang="tr-TR" smtClean="0"/>
              <a:t>20.09.2019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6A634B-F455-454F-A042-24270CDF1DA5}" type="slidenum">
              <a:rPr lang="tr-TR" smtClean="0"/>
              <a:t>‹#›</a:t>
            </a:fld>
            <a:endParaRPr lang="tr-TR"/>
          </a:p>
        </p:txBody>
      </p:sp>
    </p:spTree>
    <p:extLst>
      <p:ext uri="{BB962C8B-B14F-4D97-AF65-F5344CB8AC3E}">
        <p14:creationId xmlns:p14="http://schemas.microsoft.com/office/powerpoint/2010/main" val="226859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DA4B-B184-4F4C-AB48-4EBA4D2D4618}" type="datetimeFigureOut">
              <a:rPr lang="tr-TR" smtClean="0"/>
              <a:t>20.09.2019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A634B-F455-454F-A042-24270CDF1DA5}" type="slidenum">
              <a:rPr lang="tr-TR" smtClean="0"/>
              <a:t>‹#›</a:t>
            </a:fld>
            <a:endParaRPr lang="tr-TR"/>
          </a:p>
        </p:txBody>
      </p:sp>
    </p:spTree>
    <p:extLst>
      <p:ext uri="{BB962C8B-B14F-4D97-AF65-F5344CB8AC3E}">
        <p14:creationId xmlns:p14="http://schemas.microsoft.com/office/powerpoint/2010/main" val="2447204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1738314" y="115889"/>
            <a:ext cx="5214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400" b="1">
                <a:solidFill>
                  <a:srgbClr val="CC0000"/>
                </a:solidFill>
                <a:latin typeface="Arial" panose="020B0604020202020204" pitchFamily="34" charset="0"/>
                <a:cs typeface="Arial" panose="020B0604020202020204" pitchFamily="34" charset="0"/>
              </a:rPr>
              <a:t>Tavşan Anatomisi</a:t>
            </a:r>
          </a:p>
        </p:txBody>
      </p:sp>
      <p:sp>
        <p:nvSpPr>
          <p:cNvPr id="41987" name="Rectangle 21"/>
          <p:cNvSpPr>
            <a:spLocks noChangeArrowheads="1"/>
          </p:cNvSpPr>
          <p:nvPr/>
        </p:nvSpPr>
        <p:spPr bwMode="auto">
          <a:xfrm>
            <a:off x="3143251" y="4429125"/>
            <a:ext cx="72739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1800">
                <a:solidFill>
                  <a:srgbClr val="000000"/>
                </a:solidFill>
                <a:latin typeface="Arial" panose="020B0604020202020204" pitchFamily="34" charset="0"/>
              </a:rPr>
              <a:t>Alem 	: Hayvanlar </a:t>
            </a:r>
          </a:p>
          <a:p>
            <a:pPr algn="just" eaLnBrk="1" hangingPunct="1">
              <a:spcBef>
                <a:spcPct val="0"/>
              </a:spcBef>
              <a:buFontTx/>
              <a:buNone/>
            </a:pPr>
            <a:r>
              <a:rPr lang="tr-TR" altLang="tr-TR" sz="1800" i="1">
                <a:solidFill>
                  <a:srgbClr val="000000"/>
                </a:solidFill>
                <a:latin typeface="Arial" panose="020B0604020202020204" pitchFamily="34" charset="0"/>
              </a:rPr>
              <a:t>Şube 	: Omurgalı</a:t>
            </a:r>
            <a:endParaRPr lang="tr-TR" altLang="tr-TR" sz="1800">
              <a:solidFill>
                <a:srgbClr val="000000"/>
              </a:solidFill>
              <a:latin typeface="Arial" panose="020B0604020202020204" pitchFamily="34" charset="0"/>
            </a:endParaRPr>
          </a:p>
          <a:p>
            <a:pPr algn="just" eaLnBrk="1" hangingPunct="1">
              <a:spcBef>
                <a:spcPct val="0"/>
              </a:spcBef>
              <a:buFontTx/>
              <a:buNone/>
            </a:pPr>
            <a:r>
              <a:rPr lang="tr-TR" altLang="tr-TR" sz="1800" i="1">
                <a:solidFill>
                  <a:srgbClr val="000000"/>
                </a:solidFill>
                <a:latin typeface="Arial" panose="020B0604020202020204" pitchFamily="34" charset="0"/>
              </a:rPr>
              <a:t>Sınıf 	: Mammalia</a:t>
            </a:r>
            <a:endParaRPr lang="tr-TR" altLang="tr-TR" sz="1800">
              <a:solidFill>
                <a:srgbClr val="000000"/>
              </a:solidFill>
              <a:latin typeface="Arial" panose="020B0604020202020204" pitchFamily="34" charset="0"/>
            </a:endParaRPr>
          </a:p>
          <a:p>
            <a:pPr algn="just" eaLnBrk="1" hangingPunct="1">
              <a:spcBef>
                <a:spcPct val="0"/>
              </a:spcBef>
              <a:buFontTx/>
              <a:buNone/>
            </a:pPr>
            <a:r>
              <a:rPr lang="tr-TR" altLang="tr-TR" sz="1800" i="1">
                <a:solidFill>
                  <a:srgbClr val="000000"/>
                </a:solidFill>
                <a:latin typeface="Arial" panose="020B0604020202020204" pitchFamily="34" charset="0"/>
              </a:rPr>
              <a:t>Takım 	: Lagomorpha</a:t>
            </a:r>
            <a:endParaRPr lang="tr-TR" altLang="tr-TR" sz="1800">
              <a:solidFill>
                <a:srgbClr val="000000"/>
              </a:solidFill>
              <a:latin typeface="Arial" panose="020B0604020202020204" pitchFamily="34" charset="0"/>
            </a:endParaRPr>
          </a:p>
          <a:p>
            <a:pPr algn="just" eaLnBrk="1" hangingPunct="1">
              <a:spcBef>
                <a:spcPct val="0"/>
              </a:spcBef>
              <a:buFontTx/>
              <a:buNone/>
            </a:pPr>
            <a:r>
              <a:rPr lang="tr-TR" altLang="tr-TR" sz="1800" i="1">
                <a:solidFill>
                  <a:srgbClr val="000000"/>
                </a:solidFill>
                <a:latin typeface="Arial" panose="020B0604020202020204" pitchFamily="34" charset="0"/>
              </a:rPr>
              <a:t>Familya	: Leporidae</a:t>
            </a:r>
            <a:endParaRPr lang="tr-TR" altLang="tr-TR" sz="1800">
              <a:solidFill>
                <a:srgbClr val="000000"/>
              </a:solidFill>
              <a:latin typeface="Arial" panose="020B0604020202020204" pitchFamily="34" charset="0"/>
            </a:endParaRPr>
          </a:p>
          <a:p>
            <a:pPr algn="just" eaLnBrk="1" hangingPunct="1">
              <a:spcBef>
                <a:spcPct val="0"/>
              </a:spcBef>
              <a:buFontTx/>
              <a:buNone/>
            </a:pPr>
            <a:r>
              <a:rPr lang="tr-TR" altLang="tr-TR" sz="1800" i="1">
                <a:solidFill>
                  <a:srgbClr val="000000"/>
                </a:solidFill>
                <a:latin typeface="Arial" panose="020B0604020202020204" pitchFamily="34" charset="0"/>
              </a:rPr>
              <a:t>Cins 	: Pentalagus</a:t>
            </a:r>
            <a:endParaRPr lang="tr-TR" altLang="tr-TR" sz="1800">
              <a:solidFill>
                <a:srgbClr val="000000"/>
              </a:solidFill>
              <a:latin typeface="Arial" panose="020B0604020202020204" pitchFamily="34" charset="0"/>
            </a:endParaRPr>
          </a:p>
          <a:p>
            <a:pPr algn="just" eaLnBrk="1" hangingPunct="1">
              <a:spcBef>
                <a:spcPct val="0"/>
              </a:spcBef>
              <a:buFontTx/>
              <a:buNone/>
            </a:pPr>
            <a:r>
              <a:rPr lang="tr-TR" altLang="tr-TR" sz="1800" i="1">
                <a:solidFill>
                  <a:srgbClr val="000000"/>
                </a:solidFill>
                <a:latin typeface="Arial" panose="020B0604020202020204" pitchFamily="34" charset="0"/>
              </a:rPr>
              <a:t>Tür 		: Lepus europaeus &amp; </a:t>
            </a:r>
            <a:r>
              <a:rPr lang="tr-TR" altLang="tr-TR" sz="1800" b="1" i="1">
                <a:solidFill>
                  <a:srgbClr val="800000"/>
                </a:solidFill>
                <a:latin typeface="Arial" panose="020B0604020202020204" pitchFamily="34" charset="0"/>
              </a:rPr>
              <a:t>Oryctolagus cuniculus</a:t>
            </a:r>
          </a:p>
        </p:txBody>
      </p:sp>
      <p:sp>
        <p:nvSpPr>
          <p:cNvPr id="41988" name="Rectangle 23"/>
          <p:cNvSpPr>
            <a:spLocks noChangeArrowheads="1"/>
          </p:cNvSpPr>
          <p:nvPr/>
        </p:nvSpPr>
        <p:spPr bwMode="auto">
          <a:xfrm>
            <a:off x="5232401" y="2625726"/>
            <a:ext cx="482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1800" b="1">
                <a:solidFill>
                  <a:srgbClr val="000000"/>
                </a:solidFill>
                <a:latin typeface="Arial" panose="020B0604020202020204" pitchFamily="34" charset="0"/>
              </a:rPr>
              <a:t>Laboratuvar hayvanı olarak</a:t>
            </a:r>
            <a:r>
              <a:rPr lang="tr-TR" altLang="tr-TR" sz="1800">
                <a:solidFill>
                  <a:srgbClr val="000000"/>
                </a:solidFill>
                <a:latin typeface="Arial" panose="020B0604020202020204" pitchFamily="34" charset="0"/>
              </a:rPr>
              <a:t> </a:t>
            </a:r>
          </a:p>
          <a:p>
            <a:pPr algn="just">
              <a:spcBef>
                <a:spcPct val="0"/>
              </a:spcBef>
              <a:buFontTx/>
              <a:buNone/>
            </a:pPr>
            <a:r>
              <a:rPr lang="tr-TR" altLang="tr-TR" sz="1800">
                <a:solidFill>
                  <a:srgbClr val="800000"/>
                </a:solidFill>
                <a:latin typeface="Arial" panose="020B0604020202020204" pitchFamily="34" charset="0"/>
              </a:rPr>
              <a:t>Beyaz Yeni Zellanda</a:t>
            </a:r>
            <a:r>
              <a:rPr lang="tr-TR" altLang="tr-TR" sz="1800">
                <a:solidFill>
                  <a:srgbClr val="000000"/>
                </a:solidFill>
                <a:latin typeface="Arial" panose="020B0604020202020204" pitchFamily="34" charset="0"/>
              </a:rPr>
              <a:t> soyu tercih edilir. </a:t>
            </a:r>
          </a:p>
          <a:p>
            <a:pPr algn="just">
              <a:spcBef>
                <a:spcPct val="0"/>
              </a:spcBef>
              <a:buFontTx/>
              <a:buNone/>
            </a:pPr>
            <a:r>
              <a:rPr lang="tr-TR" altLang="tr-TR" sz="1800">
                <a:solidFill>
                  <a:srgbClr val="000000"/>
                </a:solidFill>
                <a:latin typeface="Arial" panose="020B0604020202020204" pitchFamily="34" charset="0"/>
              </a:rPr>
              <a:t>Erişkin ağırlığı 2 - 5 kg dır.</a:t>
            </a:r>
          </a:p>
        </p:txBody>
      </p:sp>
      <p:pic>
        <p:nvPicPr>
          <p:cNvPr id="41989" name="Picture 22" descr="Untitled-1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1" y="785813"/>
            <a:ext cx="31146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75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p:cNvSpPr>
            <a:spLocks noGrp="1"/>
          </p:cNvSpPr>
          <p:nvPr>
            <p:ph type="title"/>
          </p:nvPr>
        </p:nvSpPr>
        <p:spPr>
          <a:xfrm>
            <a:off x="3935414" y="274639"/>
            <a:ext cx="4897437" cy="706437"/>
          </a:xfrm>
          <a:solidFill>
            <a:schemeClr val="tx2">
              <a:lumMod val="20000"/>
              <a:lumOff val="80000"/>
            </a:schemeClr>
          </a:solidFill>
        </p:spPr>
        <p:txBody>
          <a:bodyPr/>
          <a:lstStyle/>
          <a:p>
            <a:pPr>
              <a:defRPr/>
            </a:pPr>
            <a:r>
              <a:rPr lang="tr-TR" dirty="0" smtClean="0">
                <a:solidFill>
                  <a:srgbClr val="9933FF"/>
                </a:solidFill>
              </a:rPr>
              <a:t>Tavşan ırkları</a:t>
            </a:r>
          </a:p>
        </p:txBody>
      </p:sp>
      <p:sp>
        <p:nvSpPr>
          <p:cNvPr id="51203" name="İçerik Yer Tutucusu 2"/>
          <p:cNvSpPr>
            <a:spLocks noGrp="1"/>
          </p:cNvSpPr>
          <p:nvPr>
            <p:ph idx="1"/>
          </p:nvPr>
        </p:nvSpPr>
        <p:spPr>
          <a:xfrm>
            <a:off x="1631950" y="1052513"/>
            <a:ext cx="8578850" cy="5073650"/>
          </a:xfrm>
        </p:spPr>
        <p:txBody>
          <a:bodyPr>
            <a:normAutofit lnSpcReduction="10000"/>
          </a:bodyPr>
          <a:lstStyle/>
          <a:p>
            <a:pPr marL="0" indent="0">
              <a:buNone/>
            </a:pPr>
            <a:r>
              <a:rPr lang="tr-TR" altLang="tr-TR" sz="2000"/>
              <a:t>III- Genellikle tüylerinin uzun ya da kısa oluşuna, verim yönlerine ve vücut büyüklüklerine göre tavşan ırkları 3 şekilde sınıflandırılmaktadır.</a:t>
            </a:r>
          </a:p>
          <a:p>
            <a:pPr marL="0" indent="0">
              <a:buNone/>
            </a:pPr>
            <a:r>
              <a:rPr lang="tr-TR" altLang="tr-TR" sz="2000">
                <a:solidFill>
                  <a:srgbClr val="9933FF"/>
                </a:solidFill>
              </a:rPr>
              <a:t>A) Tüylerinin uzunluğuna göre</a:t>
            </a:r>
          </a:p>
          <a:p>
            <a:pPr marL="0" indent="0">
              <a:buNone/>
            </a:pPr>
            <a:r>
              <a:rPr lang="tr-TR" altLang="tr-TR" sz="2000"/>
              <a:t>1- Normal tüylü tavşanlar (Havana, Alaska).</a:t>
            </a:r>
          </a:p>
          <a:p>
            <a:pPr marL="0" indent="0">
              <a:buNone/>
            </a:pPr>
            <a:r>
              <a:rPr lang="tr-TR" altLang="tr-TR" sz="2000"/>
              <a:t>2- Uzun tüylü tavşanlar (Ankara ve Tilki tavşanı).</a:t>
            </a:r>
          </a:p>
          <a:p>
            <a:pPr marL="0" indent="0">
              <a:buNone/>
            </a:pPr>
            <a:r>
              <a:rPr lang="tr-TR" altLang="tr-TR" sz="2000"/>
              <a:t>3- Kısa tüylü tavşanlar (Rex tavşanları).</a:t>
            </a:r>
          </a:p>
          <a:p>
            <a:pPr marL="0" indent="0">
              <a:buNone/>
            </a:pPr>
            <a:r>
              <a:rPr lang="tr-TR" altLang="tr-TR" sz="2000">
                <a:solidFill>
                  <a:srgbClr val="9933FF"/>
                </a:solidFill>
              </a:rPr>
              <a:t>B) Verim yönlerine göre </a:t>
            </a:r>
          </a:p>
          <a:p>
            <a:pPr marL="0" indent="0">
              <a:buNone/>
            </a:pPr>
            <a:r>
              <a:rPr lang="tr-TR" altLang="tr-TR" sz="2000"/>
              <a:t>1- Et tavşanları (Yeni Zelanda, Kaliforniya, Şinşilla).</a:t>
            </a:r>
          </a:p>
          <a:p>
            <a:pPr marL="0" indent="0">
              <a:buNone/>
            </a:pPr>
            <a:r>
              <a:rPr lang="tr-TR" altLang="tr-TR" sz="2000"/>
              <a:t>2- Post tavşanları (Rex tavşanları).</a:t>
            </a:r>
          </a:p>
          <a:p>
            <a:pPr marL="0" indent="0">
              <a:buNone/>
            </a:pPr>
            <a:r>
              <a:rPr lang="tr-TR" altLang="tr-TR" sz="2000"/>
              <a:t>3- Yün tavşanları (Ankara).</a:t>
            </a:r>
          </a:p>
          <a:p>
            <a:pPr marL="0" indent="0">
              <a:buNone/>
            </a:pPr>
            <a:r>
              <a:rPr lang="tr-TR" altLang="tr-TR" sz="2000">
                <a:solidFill>
                  <a:srgbClr val="9933FF"/>
                </a:solidFill>
              </a:rPr>
              <a:t>C) Vücut büyüklüklerine göre</a:t>
            </a:r>
          </a:p>
          <a:p>
            <a:pPr marL="0" indent="0">
              <a:buNone/>
            </a:pPr>
            <a:r>
              <a:rPr lang="tr-TR" altLang="tr-TR" sz="2000"/>
              <a:t>1- Büyük boy tavşanlar (Alman Dev Alacası ).</a:t>
            </a:r>
          </a:p>
          <a:p>
            <a:pPr marL="0" indent="0">
              <a:buNone/>
            </a:pPr>
            <a:r>
              <a:rPr lang="tr-TR" altLang="tr-TR" sz="2000"/>
              <a:t>2- Orta boy tavşanlar (Viyana, Yeni Zelanda ).</a:t>
            </a:r>
          </a:p>
          <a:p>
            <a:pPr marL="0" indent="0">
              <a:buNone/>
            </a:pPr>
            <a:r>
              <a:rPr lang="tr-TR" altLang="tr-TR" sz="2000"/>
              <a:t>3- Küçük boy tavşanlar (Hollanda, Küçük Şinşilla ).</a:t>
            </a:r>
          </a:p>
        </p:txBody>
      </p:sp>
    </p:spTree>
    <p:extLst>
      <p:ext uri="{BB962C8B-B14F-4D97-AF65-F5344CB8AC3E}">
        <p14:creationId xmlns:p14="http://schemas.microsoft.com/office/powerpoint/2010/main" val="227951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Başlık 1"/>
          <p:cNvSpPr>
            <a:spLocks noGrp="1"/>
          </p:cNvSpPr>
          <p:nvPr>
            <p:ph type="title"/>
          </p:nvPr>
        </p:nvSpPr>
        <p:spPr>
          <a:xfrm>
            <a:off x="2927351" y="188913"/>
            <a:ext cx="5495925" cy="863600"/>
          </a:xfrm>
          <a:solidFill>
            <a:schemeClr val="tx2">
              <a:lumMod val="20000"/>
              <a:lumOff val="80000"/>
            </a:schemeClr>
          </a:solidFill>
        </p:spPr>
        <p:txBody>
          <a:bodyPr/>
          <a:lstStyle/>
          <a:p>
            <a:pPr>
              <a:defRPr/>
            </a:pPr>
            <a:r>
              <a:rPr lang="tr-TR" b="1" dirty="0" smtClean="0">
                <a:solidFill>
                  <a:srgbClr val="9933FF"/>
                </a:solidFill>
              </a:rPr>
              <a:t>Ankara Tavşanı</a:t>
            </a:r>
          </a:p>
        </p:txBody>
      </p:sp>
      <p:sp>
        <p:nvSpPr>
          <p:cNvPr id="52227" name="Metin kutusu 4"/>
          <p:cNvSpPr txBox="1">
            <a:spLocks noChangeArrowheads="1"/>
          </p:cNvSpPr>
          <p:nvPr/>
        </p:nvSpPr>
        <p:spPr bwMode="auto">
          <a:xfrm>
            <a:off x="5087938" y="3933825"/>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solidFill>
                  <a:schemeClr val="bg1"/>
                </a:solidFill>
                <a:latin typeface="Verdana" panose="020B0604030504040204" pitchFamily="34" charset="0"/>
              </a:rPr>
              <a:t>İngiliz angora tavşanı</a:t>
            </a:r>
          </a:p>
        </p:txBody>
      </p:sp>
      <p:sp>
        <p:nvSpPr>
          <p:cNvPr id="6" name="Dikdörtgen 5"/>
          <p:cNvSpPr/>
          <p:nvPr/>
        </p:nvSpPr>
        <p:spPr>
          <a:xfrm>
            <a:off x="1631951" y="3068638"/>
            <a:ext cx="8856663" cy="2032000"/>
          </a:xfrm>
          <a:prstGeom prst="rect">
            <a:avLst/>
          </a:prstGeom>
        </p:spPr>
        <p:txBody>
          <a:bodyPr>
            <a:spAutoFit/>
          </a:bodyPr>
          <a:lstStyle/>
          <a:p>
            <a:pPr eaLnBrk="1" hangingPunct="1">
              <a:defRPr/>
            </a:pPr>
            <a:r>
              <a:rPr lang="tr-TR" dirty="0"/>
              <a:t>Kökeni Ankara olan Ankara tavşanının nesli 1723 yılında Türkiye'de tükenmiştir. Ankara tavşanı, diğer adıyla Angora tavşanı uzun ve yumuşak tüyleriyle tanınır.  Ankara keçisi ve kedisi gibi safkandır, Ankara ilinden tüm Dünya'ya yayılmışlardır. En </a:t>
            </a:r>
            <a:r>
              <a:rPr lang="tr-TR" dirty="0" err="1"/>
              <a:t>mehşur</a:t>
            </a:r>
            <a:r>
              <a:rPr lang="tr-TR" dirty="0"/>
              <a:t> bilinen Angora kılı, </a:t>
            </a:r>
            <a:r>
              <a:rPr lang="tr-TR" dirty="0" err="1"/>
              <a:t>angora</a:t>
            </a:r>
            <a:r>
              <a:rPr lang="tr-TR" dirty="0"/>
              <a:t> koyunundan elde edilirdi. 1800’den sonra </a:t>
            </a:r>
            <a:r>
              <a:rPr lang="tr-TR" dirty="0" err="1"/>
              <a:t>angora</a:t>
            </a:r>
            <a:r>
              <a:rPr lang="tr-TR" dirty="0"/>
              <a:t> tüyü için tavşan daha çok kullanılmıştır. Tüyünün sıcaklık hissinden dolayı daha çok tutulmuştur. Dünyada Ankara tavşanı yünü üretiminin 8000-12.000 ton arasında olduğu tahmin edilmektedir. Üretimin %90'ı Çin Halk Cumhuriyeti tarafından yapılmaktadır</a:t>
            </a:r>
          </a:p>
        </p:txBody>
      </p:sp>
      <p:pic>
        <p:nvPicPr>
          <p:cNvPr id="52229"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5326" y="1022351"/>
            <a:ext cx="2339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34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774825" y="-315913"/>
          <a:ext cx="6985000" cy="7143751"/>
        </p:xfrm>
        <a:graphic>
          <a:graphicData uri="http://schemas.openxmlformats.org/drawingml/2006/table">
            <a:tbl>
              <a:tblPr/>
              <a:tblGrid>
                <a:gridCol w="6985000">
                  <a:extLst>
                    <a:ext uri="{9D8B030D-6E8A-4147-A177-3AD203B41FA5}">
                      <a16:colId xmlns:a16="http://schemas.microsoft.com/office/drawing/2014/main" val="20000"/>
                    </a:ext>
                  </a:extLst>
                </a:gridCol>
              </a:tblGrid>
              <a:tr h="7143751">
                <a:tc>
                  <a:txBody>
                    <a:bodyPr/>
                    <a:lstStyle/>
                    <a:p>
                      <a:r>
                        <a:rPr lang="tr-TR" sz="2800" b="1" dirty="0">
                          <a:effectLst/>
                          <a:latin typeface="pt_sans_narrowbold"/>
                        </a:rPr>
                        <a:t>Angora Yünü ve Özellikleri</a:t>
                      </a:r>
                    </a:p>
                  </a:txBody>
                  <a:tcPr marL="91433" marR="91433" marT="45807" marB="45807" anchor="ctr">
                    <a:lnL>
                      <a:noFill/>
                    </a:lnL>
                    <a:lnR>
                      <a:noFill/>
                    </a:lnR>
                    <a:lnT>
                      <a:noFill/>
                    </a:lnT>
                    <a:lnB>
                      <a:noFill/>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o 2"/>
          <p:cNvGraphicFramePr>
            <a:graphicFrameLocks noGrp="1"/>
          </p:cNvGraphicFramePr>
          <p:nvPr/>
        </p:nvGraphicFramePr>
        <p:xfrm>
          <a:off x="1631950" y="1773239"/>
          <a:ext cx="9036050" cy="5222875"/>
        </p:xfrm>
        <a:graphic>
          <a:graphicData uri="http://schemas.openxmlformats.org/drawingml/2006/table">
            <a:tbl>
              <a:tblPr/>
              <a:tblGrid>
                <a:gridCol w="9036050">
                  <a:extLst>
                    <a:ext uri="{9D8B030D-6E8A-4147-A177-3AD203B41FA5}">
                      <a16:colId xmlns:a16="http://schemas.microsoft.com/office/drawing/2014/main" val="20000"/>
                    </a:ext>
                  </a:extLst>
                </a:gridCol>
              </a:tblGrid>
              <a:tr h="5222875">
                <a:tc>
                  <a:txBody>
                    <a:bodyPr/>
                    <a:lstStyle/>
                    <a:p>
                      <a:pPr>
                        <a:buFont typeface="Arial"/>
                        <a:buChar char="•"/>
                      </a:pPr>
                      <a:r>
                        <a:rPr lang="tr-TR" sz="2000" dirty="0">
                          <a:effectLst/>
                        </a:rPr>
                        <a:t>Ankara tavşanından kırkım yoluyla elde edilen ipeksi yüne, Angora yünü adı verilmektedir.</a:t>
                      </a:r>
                    </a:p>
                    <a:p>
                      <a:pPr>
                        <a:buFont typeface="Arial"/>
                        <a:buChar char="•"/>
                      </a:pPr>
                      <a:r>
                        <a:rPr lang="tr-TR" sz="2000" dirty="0">
                          <a:effectLst/>
                        </a:rPr>
                        <a:t>Angora yününden üretilmiş giysilerin vücut ısısını koruma özelliği, koyun yünü ile karşılaştırıldığında 8 kat daha fazladır.</a:t>
                      </a:r>
                    </a:p>
                    <a:p>
                      <a:pPr>
                        <a:buFont typeface="Arial"/>
                        <a:buChar char="•"/>
                      </a:pPr>
                      <a:r>
                        <a:rPr lang="tr-TR" sz="2000" dirty="0" smtClean="0">
                          <a:effectLst/>
                        </a:rPr>
                        <a:t>Angora yününün doğal yapısı, </a:t>
                      </a:r>
                      <a:r>
                        <a:rPr lang="tr-TR" sz="2000" dirty="0">
                          <a:effectLst/>
                        </a:rPr>
                        <a:t>içi boş ve delikli olduğundan doğal termal özelliğe sahiptir. Yani, Angora yünü kullanılarak üretilen giysiler vücut ısısını çok iyi korurken, aynı zamanda nefes almakta ve terletmemektedir. Bu sebeple, termal iç giysi üretimi için oldukça uygun ve çok sağlıklı bir yündür.</a:t>
                      </a:r>
                    </a:p>
                    <a:p>
                      <a:pPr>
                        <a:buFont typeface="Arial"/>
                        <a:buChar char="•"/>
                      </a:pPr>
                      <a:r>
                        <a:rPr lang="tr-TR" sz="2000" dirty="0">
                          <a:effectLst/>
                        </a:rPr>
                        <a:t>Çok hafiftir. Bu sebeple; Angora yününden üretilen giysiler bebek, çocuk, genç, yetişkin ve yaşlılar için kısacası her yaştan kişinin kullanımına uygun giysilerdir.</a:t>
                      </a:r>
                    </a:p>
                    <a:p>
                      <a:pPr>
                        <a:buFont typeface="Arial"/>
                        <a:buChar char="•"/>
                      </a:pPr>
                      <a:r>
                        <a:rPr lang="tr-TR" sz="2000" dirty="0">
                          <a:effectLst/>
                        </a:rPr>
                        <a:t>Giyim konforu açısından rahat ve kullanışlıdır.</a:t>
                      </a:r>
                    </a:p>
                    <a:p>
                      <a:pPr>
                        <a:buFont typeface="Arial"/>
                        <a:buChar char="•"/>
                      </a:pPr>
                      <a:r>
                        <a:rPr lang="tr-TR" sz="2000" b="1" dirty="0" err="1">
                          <a:effectLst/>
                        </a:rPr>
                        <a:t>Allerji</a:t>
                      </a:r>
                      <a:r>
                        <a:rPr lang="tr-TR" sz="2000" b="1" dirty="0">
                          <a:effectLst/>
                        </a:rPr>
                        <a:t> ve kaşıntı yapmaz. Cilt üzerinde çok yumuşak bir hissi vardır.</a:t>
                      </a:r>
                    </a:p>
                    <a:p>
                      <a:pPr>
                        <a:buFont typeface="Arial"/>
                        <a:buChar char="•"/>
                      </a:pPr>
                      <a:r>
                        <a:rPr lang="tr-TR" sz="2000" dirty="0" smtClean="0">
                          <a:effectLst/>
                        </a:rPr>
                        <a:t>Yün </a:t>
                      </a:r>
                      <a:r>
                        <a:rPr lang="tr-TR" sz="2000" dirty="0">
                          <a:effectLst/>
                        </a:rPr>
                        <a:t>kırkım yolu ile elde edilir ve kırkım esnasında hayvanlar zarar görmemektedir.</a:t>
                      </a:r>
                    </a:p>
                    <a:p>
                      <a:pPr>
                        <a:buFont typeface="Arial"/>
                        <a:buChar char="•"/>
                      </a:pPr>
                      <a:r>
                        <a:rPr lang="tr-TR" sz="2000" dirty="0">
                          <a:effectLst/>
                        </a:rPr>
                        <a:t>Her Angora tavşanı 1 senede ortalama 1 kilo yün vermektedir.</a:t>
                      </a:r>
                    </a:p>
                  </a:txBody>
                  <a:tcPr marL="91442" marR="91442" marT="45728" marB="45728">
                    <a:lnL>
                      <a:noFill/>
                    </a:lnL>
                    <a:lnR>
                      <a:noFill/>
                    </a:lnR>
                    <a:lnT>
                      <a:noFill/>
                    </a:lnT>
                    <a:lnB>
                      <a:noFill/>
                    </a:lnB>
                    <a:solidFill>
                      <a:schemeClr val="bg1"/>
                    </a:solidFill>
                  </a:tcPr>
                </a:tc>
                <a:extLst>
                  <a:ext uri="{0D108BD9-81ED-4DB2-BD59-A6C34878D82A}">
                    <a16:rowId xmlns:a16="http://schemas.microsoft.com/office/drawing/2014/main" val="10000"/>
                  </a:ext>
                </a:extLst>
              </a:tr>
            </a:tbl>
          </a:graphicData>
        </a:graphic>
      </p:graphicFrame>
      <p:sp>
        <p:nvSpPr>
          <p:cNvPr id="4" name="Metin kutusu 3"/>
          <p:cNvSpPr txBox="1"/>
          <p:nvPr/>
        </p:nvSpPr>
        <p:spPr>
          <a:xfrm>
            <a:off x="3863975" y="765175"/>
            <a:ext cx="2952750" cy="584200"/>
          </a:xfrm>
          <a:prstGeom prst="rect">
            <a:avLst/>
          </a:prstGeom>
          <a:noFill/>
        </p:spPr>
        <p:txBody>
          <a:bodyPr>
            <a:spAutoFit/>
          </a:bodyPr>
          <a:lstStyle/>
          <a:p>
            <a:pPr>
              <a:defRPr/>
            </a:pPr>
            <a:r>
              <a:rPr lang="tr-TR" sz="3200" dirty="0"/>
              <a:t>ANGORA YÜNÜ</a:t>
            </a:r>
          </a:p>
        </p:txBody>
      </p:sp>
    </p:spTree>
    <p:extLst>
      <p:ext uri="{BB962C8B-B14F-4D97-AF65-F5344CB8AC3E}">
        <p14:creationId xmlns:p14="http://schemas.microsoft.com/office/powerpoint/2010/main" val="1592246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1"/>
          <p:cNvSpPr>
            <a:spLocks noGrp="1"/>
          </p:cNvSpPr>
          <p:nvPr>
            <p:ph type="title"/>
          </p:nvPr>
        </p:nvSpPr>
        <p:spPr>
          <a:xfrm>
            <a:off x="1919288" y="0"/>
            <a:ext cx="3744912" cy="1417638"/>
          </a:xfrm>
        </p:spPr>
        <p:txBody>
          <a:bodyPr/>
          <a:lstStyle/>
          <a:p>
            <a:r>
              <a:rPr lang="tr-TR" altLang="tr-TR" smtClean="0">
                <a:solidFill>
                  <a:srgbClr val="7030A0"/>
                </a:solidFill>
              </a:rPr>
              <a:t>Rex Tavşanı</a:t>
            </a:r>
          </a:p>
        </p:txBody>
      </p:sp>
      <p:sp>
        <p:nvSpPr>
          <p:cNvPr id="54275" name="İçerik Yer Tutucusu 2"/>
          <p:cNvSpPr>
            <a:spLocks noGrp="1"/>
          </p:cNvSpPr>
          <p:nvPr>
            <p:ph idx="1"/>
          </p:nvPr>
        </p:nvSpPr>
        <p:spPr>
          <a:xfrm>
            <a:off x="1524001" y="1341439"/>
            <a:ext cx="9136063" cy="4784725"/>
          </a:xfrm>
        </p:spPr>
        <p:txBody>
          <a:bodyPr/>
          <a:lstStyle/>
          <a:p>
            <a:pPr marL="0" indent="0">
              <a:buNone/>
            </a:pPr>
            <a:r>
              <a:rPr lang="tr-TR" altLang="tr-TR" sz="2000"/>
              <a:t>Kısa tüylü ırkların tek örneğidir. Post verimi önemlidir. Tüyleri 18-22 mm’dir. Derisi yumuşak, tüyleri kısa, parlak, kadife gibidir. Çok çeşitli tipleri vardır. Postunun her renge boyanabilmesinden dolayı en çok tutulan tip beyaz rex dir. Beyaz rex tavşanında vücut beyaz renkli, gözler kırmızı veya mavi renkli olabilir. Canlı ağırlık bakımından Rex tavşanları 3 gruptur. Ağır grupta: Beyaz Rex, Mavi Rex, Chin rex bulunur. Bunlar ortalama 4 kg’dır. Orta grupta: Siyah rex, Sarı rex, Havana rex, Castor rex bulunur ve ortalama canlı ağırlık 3.5 kg’dır. Hafif grupta ise Lux rex, Marder rex tavşanları bulunmaktadır</a:t>
            </a:r>
          </a:p>
          <a:p>
            <a:pPr marL="0" indent="0">
              <a:buNone/>
            </a:pPr>
            <a:endParaRPr lang="tr-TR" altLang="tr-TR" smtClean="0"/>
          </a:p>
        </p:txBody>
      </p:sp>
    </p:spTree>
    <p:extLst>
      <p:ext uri="{BB962C8B-B14F-4D97-AF65-F5344CB8AC3E}">
        <p14:creationId xmlns:p14="http://schemas.microsoft.com/office/powerpoint/2010/main" val="238140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Unvan 1"/>
          <p:cNvSpPr>
            <a:spLocks noGrp="1"/>
          </p:cNvSpPr>
          <p:nvPr>
            <p:ph type="title"/>
          </p:nvPr>
        </p:nvSpPr>
        <p:spPr>
          <a:xfrm>
            <a:off x="1631950" y="3176"/>
            <a:ext cx="5543550" cy="633413"/>
          </a:xfrm>
        </p:spPr>
        <p:txBody>
          <a:bodyPr>
            <a:normAutofit fontScale="90000"/>
          </a:bodyPr>
          <a:lstStyle/>
          <a:p>
            <a:r>
              <a:rPr lang="tr-TR" altLang="tr-TR" b="1" smtClean="0">
                <a:solidFill>
                  <a:srgbClr val="0070C0"/>
                </a:solidFill>
              </a:rPr>
              <a:t>Viyana Mavi Tavşanı</a:t>
            </a:r>
          </a:p>
        </p:txBody>
      </p:sp>
      <p:sp>
        <p:nvSpPr>
          <p:cNvPr id="55299" name="İçerik Yer Tutucusu 2"/>
          <p:cNvSpPr>
            <a:spLocks noGrp="1"/>
          </p:cNvSpPr>
          <p:nvPr>
            <p:ph idx="1"/>
          </p:nvPr>
        </p:nvSpPr>
        <p:spPr>
          <a:xfrm>
            <a:off x="1524000" y="1125539"/>
            <a:ext cx="9036050" cy="5183187"/>
          </a:xfrm>
        </p:spPr>
        <p:txBody>
          <a:bodyPr/>
          <a:lstStyle/>
          <a:p>
            <a:r>
              <a:rPr lang="tr-TR" altLang="tr-TR" sz="2000"/>
              <a:t>Viyana Tavşan Irkı renk bakımından mavi, beyaz, siyah ve gri olmak üzere çok çeşitli tipleri vardır. Fakat bunların arasında dünyada en tanınmış olan tavşan ırkı Mavi Viyana tavşanı ve Beyaz Viyana Tavşanı’dır.</a:t>
            </a:r>
          </a:p>
        </p:txBody>
      </p:sp>
    </p:spTree>
    <p:extLst>
      <p:ext uri="{BB962C8B-B14F-4D97-AF65-F5344CB8AC3E}">
        <p14:creationId xmlns:p14="http://schemas.microsoft.com/office/powerpoint/2010/main" val="303992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1">
              <a:lumMod val="40000"/>
              <a:lumOff val="60000"/>
            </a:schemeClr>
          </a:solidFill>
        </p:spPr>
        <p:txBody>
          <a:bodyPr/>
          <a:lstStyle/>
          <a:p>
            <a:pPr>
              <a:defRPr/>
            </a:pPr>
            <a:r>
              <a:rPr lang="tr-TR" dirty="0" smtClean="0"/>
              <a:t>California Tavşanı</a:t>
            </a:r>
            <a:endParaRPr lang="tr-TR" dirty="0"/>
          </a:p>
        </p:txBody>
      </p:sp>
      <p:sp>
        <p:nvSpPr>
          <p:cNvPr id="128003" name="Dikdörtgen 2"/>
          <p:cNvSpPr>
            <a:spLocks noChangeArrowheads="1"/>
          </p:cNvSpPr>
          <p:nvPr/>
        </p:nvSpPr>
        <p:spPr bwMode="auto">
          <a:xfrm>
            <a:off x="1703388" y="2060576"/>
            <a:ext cx="8820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tr-TR" altLang="tr-TR" sz="1800" dirty="0">
                <a:latin typeface="+mn-lt"/>
              </a:rPr>
              <a:t>Kaliforniya tavşanı Birleşik Amerika’nın Kaliforniya kentinde geliştirilmiş yeni bir tavşan ırkıdır. Et ve yünü için beslenir.</a:t>
            </a:r>
          </a:p>
          <a:p>
            <a:pPr>
              <a:spcBef>
                <a:spcPct val="0"/>
              </a:spcBef>
              <a:buFontTx/>
              <a:buNone/>
              <a:defRPr/>
            </a:pPr>
            <a:r>
              <a:rPr lang="tr-TR" altLang="tr-TR" sz="1800" dirty="0">
                <a:latin typeface="+mn-lt"/>
              </a:rPr>
              <a:t>Vücudu iri, omuzlar, butlar ve sırtta kas gelişimi kuvvetlidir. Baş kısa ve kulaklar diktir. Tüyler orta uzunlukta ve çok sıktır. Vücut rengi beyaz, bacaklar, kulaklar, burun ve kuyruk ucu koyu renklidir</a:t>
            </a:r>
          </a:p>
        </p:txBody>
      </p:sp>
      <p:sp>
        <p:nvSpPr>
          <p:cNvPr id="128005" name="Dikdörtgen 4"/>
          <p:cNvSpPr>
            <a:spLocks noChangeArrowheads="1"/>
          </p:cNvSpPr>
          <p:nvPr/>
        </p:nvSpPr>
        <p:spPr bwMode="auto">
          <a:xfrm>
            <a:off x="1703388" y="3581400"/>
            <a:ext cx="882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tr-TR" altLang="tr-TR" sz="1800" dirty="0" err="1">
                <a:latin typeface="+mn-lt"/>
              </a:rPr>
              <a:t>Hipoalerjenik</a:t>
            </a:r>
            <a:r>
              <a:rPr lang="tr-TR" altLang="tr-TR" sz="1800" dirty="0">
                <a:latin typeface="+mn-lt"/>
              </a:rPr>
              <a:t> (alerji yapmayan) özelliğinden faydalanılarak bebek giysileri, çocuklar için oyuncak yapımında kullanılır.</a:t>
            </a:r>
          </a:p>
          <a:p>
            <a:pPr>
              <a:spcBef>
                <a:spcPct val="0"/>
              </a:spcBef>
              <a:buFontTx/>
              <a:buNone/>
              <a:defRPr/>
            </a:pPr>
            <a:r>
              <a:rPr lang="tr-TR" altLang="tr-TR" sz="1800" dirty="0" err="1">
                <a:latin typeface="+mn-lt"/>
              </a:rPr>
              <a:t>Antistatik</a:t>
            </a:r>
            <a:r>
              <a:rPr lang="tr-TR" altLang="tr-TR" sz="1800" dirty="0">
                <a:latin typeface="+mn-lt"/>
              </a:rPr>
              <a:t> özelliğinden yararlanılarak romatizma hastalarının kullanması gereken kıyafetler (korse, dizlik) üretilmektedir. </a:t>
            </a:r>
          </a:p>
        </p:txBody>
      </p:sp>
    </p:spTree>
    <p:extLst>
      <p:ext uri="{BB962C8B-B14F-4D97-AF65-F5344CB8AC3E}">
        <p14:creationId xmlns:p14="http://schemas.microsoft.com/office/powerpoint/2010/main" val="74327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Unvan 1"/>
          <p:cNvSpPr>
            <a:spLocks noGrp="1"/>
          </p:cNvSpPr>
          <p:nvPr>
            <p:ph type="title"/>
          </p:nvPr>
        </p:nvSpPr>
        <p:spPr>
          <a:xfrm>
            <a:off x="1981200" y="274638"/>
            <a:ext cx="6059488" cy="1143000"/>
          </a:xfrm>
        </p:spPr>
        <p:txBody>
          <a:bodyPr/>
          <a:lstStyle/>
          <a:p>
            <a:r>
              <a:rPr lang="tr-TR" altLang="tr-TR" b="1" smtClean="0">
                <a:solidFill>
                  <a:srgbClr val="0070C0"/>
                </a:solidFill>
              </a:rPr>
              <a:t>Hollanda Lop Tavşanı</a:t>
            </a:r>
          </a:p>
        </p:txBody>
      </p:sp>
      <p:sp>
        <p:nvSpPr>
          <p:cNvPr id="57347" name="İçerik Yer Tutucusu 2"/>
          <p:cNvSpPr>
            <a:spLocks noGrp="1"/>
          </p:cNvSpPr>
          <p:nvPr>
            <p:ph idx="1"/>
          </p:nvPr>
        </p:nvSpPr>
        <p:spPr>
          <a:xfrm>
            <a:off x="1549400" y="1401763"/>
            <a:ext cx="9144000" cy="938212"/>
          </a:xfrm>
        </p:spPr>
        <p:txBody>
          <a:bodyPr>
            <a:normAutofit fontScale="92500" lnSpcReduction="10000"/>
          </a:bodyPr>
          <a:lstStyle/>
          <a:p>
            <a:pPr marL="0" indent="0">
              <a:buNone/>
            </a:pPr>
            <a:r>
              <a:rPr lang="tr-TR" altLang="tr-TR" sz="1800"/>
              <a:t>Hollanda lop tavşanı, düşük kulaklı evcil tavşan türüdür. Hollanda'da 1960 yılında "Netherland Dwarf" ile "French lops" tavşanları melezlenerek meydana gelmiştir. Kulakları yanaklarına kadar uzanır. Gebelik süresi 30-35 gündür. Bir seferde 2–5 adet arası yavrusu olabilir. Ağırlıkları 850 gr – 1200 gr arasındadır. Çeşitli renkleri olmakla birlikte ana renkler kahve-beyaz, siyah-beyaz, kül rengi ve sarıdır.</a:t>
            </a:r>
          </a:p>
        </p:txBody>
      </p:sp>
    </p:spTree>
    <p:extLst>
      <p:ext uri="{BB962C8B-B14F-4D97-AF65-F5344CB8AC3E}">
        <p14:creationId xmlns:p14="http://schemas.microsoft.com/office/powerpoint/2010/main" val="68026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Başlık 1"/>
          <p:cNvSpPr>
            <a:spLocks noGrp="1"/>
          </p:cNvSpPr>
          <p:nvPr>
            <p:ph type="title"/>
          </p:nvPr>
        </p:nvSpPr>
        <p:spPr>
          <a:xfrm>
            <a:off x="1981200" y="274638"/>
            <a:ext cx="3970338" cy="1143000"/>
          </a:xfrm>
        </p:spPr>
        <p:txBody>
          <a:bodyPr/>
          <a:lstStyle/>
          <a:p>
            <a:r>
              <a:rPr lang="tr-TR" altLang="tr-TR" smtClean="0">
                <a:solidFill>
                  <a:srgbClr val="7030A0"/>
                </a:solidFill>
              </a:rPr>
              <a:t>Şinşilla Tavşanı</a:t>
            </a:r>
          </a:p>
        </p:txBody>
      </p:sp>
      <p:sp>
        <p:nvSpPr>
          <p:cNvPr id="58371" name="İçerik Yer Tutucusu 2"/>
          <p:cNvSpPr>
            <a:spLocks noGrp="1"/>
          </p:cNvSpPr>
          <p:nvPr>
            <p:ph idx="1"/>
          </p:nvPr>
        </p:nvSpPr>
        <p:spPr>
          <a:xfrm>
            <a:off x="1558925" y="1417639"/>
            <a:ext cx="8713788" cy="3240087"/>
          </a:xfrm>
        </p:spPr>
        <p:txBody>
          <a:bodyPr/>
          <a:lstStyle/>
          <a:p>
            <a:pPr marL="0" indent="0">
              <a:buNone/>
            </a:pPr>
            <a:r>
              <a:rPr lang="tr-TR" altLang="tr-TR" sz="1800"/>
              <a:t>Et ve kürk yönünde yetiştirilir. Postu sincap rengindedir. Büyük ve Küçük Şinşilla olmak üzere iki tipi vardır. Bu iki tip farklı zamanda ve farklı ülkelerde elde edilmişlerdir. Büyük Şinşilla orta boy tavşan ırklarının en ağırlarındandır. Büyük ve Küçük Şinşilla arasında renk ayrılığı yoktur. Ortalama canlı ağırlık 2.75 kg kabul edilir. Ülkemizde de Büyük Şinşilla yetiştirilir. </a:t>
            </a:r>
          </a:p>
        </p:txBody>
      </p:sp>
    </p:spTree>
    <p:extLst>
      <p:ext uri="{BB962C8B-B14F-4D97-AF65-F5344CB8AC3E}">
        <p14:creationId xmlns:p14="http://schemas.microsoft.com/office/powerpoint/2010/main" val="746125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Dikdörtgen 3"/>
          <p:cNvSpPr>
            <a:spLocks noChangeArrowheads="1"/>
          </p:cNvSpPr>
          <p:nvPr/>
        </p:nvSpPr>
        <p:spPr bwMode="auto">
          <a:xfrm>
            <a:off x="1524000" y="260351"/>
            <a:ext cx="9144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tr-TR" altLang="tr-TR" sz="1800" dirty="0">
                <a:latin typeface="+mn-lt"/>
              </a:rPr>
              <a:t>Tavşan derileri elde edilme aşamasından itibaren kalitelerine göre sınıflandırılır. Deriler 3 sınıfa ayrılabilirler.</a:t>
            </a:r>
          </a:p>
          <a:p>
            <a:pPr eaLnBrk="1" hangingPunct="1">
              <a:spcBef>
                <a:spcPct val="0"/>
              </a:spcBef>
              <a:buFontTx/>
              <a:buNone/>
              <a:defRPr/>
            </a:pPr>
            <a:endParaRPr lang="tr-TR" altLang="tr-TR" sz="1800" dirty="0">
              <a:latin typeface="+mn-lt"/>
            </a:endParaRPr>
          </a:p>
          <a:p>
            <a:pPr eaLnBrk="1" hangingPunct="1">
              <a:spcBef>
                <a:spcPct val="0"/>
              </a:spcBef>
              <a:buFontTx/>
              <a:buNone/>
              <a:defRPr/>
            </a:pPr>
            <a:r>
              <a:rPr lang="tr-TR" altLang="tr-TR" sz="1800" dirty="0">
                <a:latin typeface="+mn-lt"/>
              </a:rPr>
              <a:t>1. Giyim (Kürk) için kullanılacak deriler: Bunlar en kaliteli deriler olup, homojen bir kalınlık, sağlamlık, yoğunluk. İyi oluşmuş kıl yapısı ile kusursuz derilerdir. </a:t>
            </a:r>
          </a:p>
          <a:p>
            <a:pPr eaLnBrk="1" hangingPunct="1">
              <a:spcBef>
                <a:spcPct val="0"/>
              </a:spcBef>
              <a:buFontTx/>
              <a:buNone/>
              <a:defRPr/>
            </a:pPr>
            <a:r>
              <a:rPr lang="tr-TR" altLang="tr-TR" sz="1800" dirty="0">
                <a:latin typeface="+mn-lt"/>
              </a:rPr>
              <a:t>2. Yünü kırkılmak için kullanılan deriler: Bunlar düzenli bir şekle ve kürk üretimi için yeterli homojen yapıya sahip değildir. Fötr şapka yapımında, deri elbiselerde şerit olarak veya diğer amaçlarla kullanılabilirler.</a:t>
            </a:r>
          </a:p>
          <a:p>
            <a:pPr eaLnBrk="1" hangingPunct="1">
              <a:spcBef>
                <a:spcPct val="0"/>
              </a:spcBef>
              <a:buFontTx/>
              <a:buNone/>
              <a:defRPr/>
            </a:pPr>
            <a:endParaRPr lang="tr-TR" altLang="tr-TR" sz="1800" dirty="0">
              <a:latin typeface="+mn-lt"/>
            </a:endParaRPr>
          </a:p>
          <a:p>
            <a:pPr eaLnBrk="1" hangingPunct="1">
              <a:spcBef>
                <a:spcPct val="0"/>
              </a:spcBef>
              <a:buFontTx/>
              <a:buNone/>
              <a:defRPr/>
            </a:pPr>
            <a:r>
              <a:rPr lang="tr-TR" altLang="tr-TR" sz="1800" dirty="0">
                <a:latin typeface="+mn-lt"/>
              </a:rPr>
              <a:t>Kalite değerlendirilmesinde her ne kadar ağırlık önemli ise de derinin bütünlüğü, iyi olgunlaşması, bıçak izi bulunmaması, deliksiz olması ve dökülmeyen özellikte fazla kıl ihtiva etmesi esas kalite özellikleridir. </a:t>
            </a:r>
          </a:p>
          <a:p>
            <a:pPr eaLnBrk="1" hangingPunct="1">
              <a:spcBef>
                <a:spcPct val="0"/>
              </a:spcBef>
              <a:buFontTx/>
              <a:buNone/>
              <a:defRPr/>
            </a:pPr>
            <a:r>
              <a:rPr lang="tr-TR" altLang="tr-TR" sz="1800" dirty="0">
                <a:latin typeface="+mn-lt"/>
              </a:rPr>
              <a:t>Birinci kalite: Kusursuz, kalın ve kıl örtüsü düzenli derilerdir. Kürk amacıyla kullanılırlar.</a:t>
            </a:r>
          </a:p>
        </p:txBody>
      </p:sp>
    </p:spTree>
    <p:extLst>
      <p:ext uri="{BB962C8B-B14F-4D97-AF65-F5344CB8AC3E}">
        <p14:creationId xmlns:p14="http://schemas.microsoft.com/office/powerpoint/2010/main" val="490289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p:cNvSpPr>
            <a:spLocks noGrp="1"/>
          </p:cNvSpPr>
          <p:nvPr>
            <p:ph type="title"/>
          </p:nvPr>
        </p:nvSpPr>
        <p:spPr>
          <a:xfrm>
            <a:off x="1774826" y="274638"/>
            <a:ext cx="8785225" cy="1143000"/>
          </a:xfrm>
          <a:solidFill>
            <a:schemeClr val="tx2">
              <a:lumMod val="20000"/>
              <a:lumOff val="80000"/>
            </a:schemeClr>
          </a:solidFill>
        </p:spPr>
        <p:txBody>
          <a:bodyPr/>
          <a:lstStyle/>
          <a:p>
            <a:pPr>
              <a:defRPr/>
            </a:pPr>
            <a:r>
              <a:rPr lang="tr-TR" b="1" dirty="0" smtClean="0">
                <a:solidFill>
                  <a:srgbClr val="9933FF"/>
                </a:solidFill>
              </a:rPr>
              <a:t>Hangi deneyler için Tavşan Kullanılır </a:t>
            </a:r>
          </a:p>
        </p:txBody>
      </p:sp>
      <p:sp>
        <p:nvSpPr>
          <p:cNvPr id="132099" name="Dikdörtgen 2"/>
          <p:cNvSpPr>
            <a:spLocks noChangeArrowheads="1"/>
          </p:cNvSpPr>
          <p:nvPr/>
        </p:nvSpPr>
        <p:spPr bwMode="auto">
          <a:xfrm>
            <a:off x="2008188" y="1557339"/>
            <a:ext cx="8191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tr-TR" altLang="tr-TR" sz="1800" dirty="0">
                <a:latin typeface="+mn-lt"/>
              </a:rPr>
              <a:t>Deney hayvanı olarak kullanılma yoğunluğu bakımından tavşanlar üçüncü sırada yer alır. Tavşanlar; </a:t>
            </a:r>
            <a:r>
              <a:rPr lang="tr-TR" altLang="tr-TR" sz="1800" dirty="0" err="1">
                <a:latin typeface="+mn-lt"/>
              </a:rPr>
              <a:t>arteriosklerosis</a:t>
            </a:r>
            <a:r>
              <a:rPr lang="tr-TR" altLang="tr-TR" sz="1800" dirty="0">
                <a:latin typeface="+mn-lt"/>
              </a:rPr>
              <a:t>, </a:t>
            </a:r>
            <a:r>
              <a:rPr lang="tr-TR" altLang="tr-TR" sz="1800" dirty="0" err="1">
                <a:latin typeface="+mn-lt"/>
              </a:rPr>
              <a:t>glaucoma</a:t>
            </a:r>
            <a:r>
              <a:rPr lang="tr-TR" altLang="tr-TR" sz="1800" dirty="0">
                <a:latin typeface="+mn-lt"/>
              </a:rPr>
              <a:t>, C6 eksikliği (Serum konsantrasyonu içinde bulunan </a:t>
            </a:r>
            <a:r>
              <a:rPr lang="tr-TR" altLang="tr-TR" sz="1800" dirty="0" err="1">
                <a:latin typeface="+mn-lt"/>
              </a:rPr>
              <a:t>komponent</a:t>
            </a:r>
            <a:r>
              <a:rPr lang="tr-TR" altLang="tr-TR" sz="1800" dirty="0">
                <a:latin typeface="+mn-lt"/>
              </a:rPr>
              <a:t>), </a:t>
            </a:r>
            <a:r>
              <a:rPr lang="tr-TR" altLang="tr-TR" sz="1800" dirty="0" err="1">
                <a:latin typeface="+mn-lt"/>
              </a:rPr>
              <a:t>cardiomyopathy</a:t>
            </a:r>
            <a:r>
              <a:rPr lang="tr-TR" altLang="tr-TR" sz="1800" dirty="0">
                <a:latin typeface="+mn-lt"/>
              </a:rPr>
              <a:t>, hipertansiyon,</a:t>
            </a:r>
          </a:p>
          <a:p>
            <a:pPr eaLnBrk="1" hangingPunct="1">
              <a:spcBef>
                <a:spcPct val="0"/>
              </a:spcBef>
              <a:buFontTx/>
              <a:buNone/>
              <a:defRPr/>
            </a:pPr>
            <a:r>
              <a:rPr lang="tr-TR" altLang="tr-TR" sz="1800" dirty="0" err="1">
                <a:latin typeface="+mn-lt"/>
              </a:rPr>
              <a:t>Von</a:t>
            </a:r>
            <a:r>
              <a:rPr lang="tr-TR" altLang="tr-TR" sz="1800" dirty="0">
                <a:latin typeface="+mn-lt"/>
              </a:rPr>
              <a:t> </a:t>
            </a:r>
            <a:r>
              <a:rPr lang="tr-TR" altLang="tr-TR" sz="1800" dirty="0" err="1">
                <a:latin typeface="+mn-lt"/>
              </a:rPr>
              <a:t>Willebrand’s</a:t>
            </a:r>
            <a:r>
              <a:rPr lang="tr-TR" altLang="tr-TR" sz="1800" dirty="0">
                <a:latin typeface="+mn-lt"/>
              </a:rPr>
              <a:t> </a:t>
            </a:r>
            <a:r>
              <a:rPr lang="tr-TR" altLang="tr-TR" sz="1800" dirty="0" err="1">
                <a:latin typeface="+mn-lt"/>
              </a:rPr>
              <a:t>Disease</a:t>
            </a:r>
            <a:r>
              <a:rPr lang="tr-TR" altLang="tr-TR" sz="1800" dirty="0">
                <a:latin typeface="+mn-lt"/>
              </a:rPr>
              <a:t>, </a:t>
            </a:r>
            <a:r>
              <a:rPr lang="tr-TR" altLang="tr-TR" sz="1800" dirty="0" err="1">
                <a:latin typeface="+mn-lt"/>
              </a:rPr>
              <a:t>Bown-Pearce</a:t>
            </a:r>
            <a:r>
              <a:rPr lang="tr-TR" altLang="tr-TR" sz="1800" dirty="0">
                <a:latin typeface="+mn-lt"/>
              </a:rPr>
              <a:t> </a:t>
            </a:r>
            <a:r>
              <a:rPr lang="tr-TR" altLang="tr-TR" sz="1800" dirty="0" err="1">
                <a:latin typeface="+mn-lt"/>
              </a:rPr>
              <a:t>karsinoma</a:t>
            </a:r>
            <a:r>
              <a:rPr lang="tr-TR" altLang="tr-TR" sz="1800" dirty="0">
                <a:latin typeface="+mn-lt"/>
              </a:rPr>
              <a:t> araştırmalarında tercih edilen bir hayvan modelidir. Bunun yanında </a:t>
            </a:r>
            <a:r>
              <a:rPr lang="tr-TR" altLang="tr-TR" sz="1800" dirty="0" err="1">
                <a:latin typeface="+mn-lt"/>
              </a:rPr>
              <a:t>teratolojik</a:t>
            </a:r>
            <a:r>
              <a:rPr lang="tr-TR" altLang="tr-TR" sz="1800" dirty="0">
                <a:latin typeface="+mn-lt"/>
              </a:rPr>
              <a:t> (</a:t>
            </a:r>
            <a:r>
              <a:rPr lang="tr-TR" altLang="tr-TR" sz="1800" dirty="0" err="1">
                <a:latin typeface="+mn-lt"/>
              </a:rPr>
              <a:t>Teratoloji</a:t>
            </a:r>
            <a:r>
              <a:rPr lang="tr-TR" altLang="tr-TR" sz="1800" dirty="0">
                <a:latin typeface="+mn-lt"/>
              </a:rPr>
              <a:t> doğuştan gelen bozukluklar ya da kusurlar için kullanılan bir terimdir), immünolojik çalışmalar, yaşlanma araştırmaları, rutin toksikoloji ve </a:t>
            </a:r>
            <a:r>
              <a:rPr lang="tr-TR" altLang="tr-TR" sz="1800" dirty="0" err="1">
                <a:latin typeface="+mn-lt"/>
              </a:rPr>
              <a:t>pyrojeni</a:t>
            </a:r>
            <a:r>
              <a:rPr lang="tr-TR" altLang="tr-TR" sz="1800" dirty="0">
                <a:latin typeface="+mn-lt"/>
              </a:rPr>
              <a:t> (yüksek ateş) testlerinde de tavşanlar çok kullanılır.</a:t>
            </a:r>
          </a:p>
        </p:txBody>
      </p:sp>
    </p:spTree>
    <p:extLst>
      <p:ext uri="{BB962C8B-B14F-4D97-AF65-F5344CB8AC3E}">
        <p14:creationId xmlns:p14="http://schemas.microsoft.com/office/powerpoint/2010/main" val="1581936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1">
              <a:lumMod val="20000"/>
              <a:lumOff val="80000"/>
            </a:schemeClr>
          </a:solidFill>
        </p:spPr>
        <p:txBody>
          <a:bodyPr/>
          <a:lstStyle/>
          <a:p>
            <a:pPr>
              <a:defRPr/>
            </a:pPr>
            <a:r>
              <a:rPr lang="tr-TR" dirty="0" smtClean="0"/>
              <a:t>Bilimsel sınıflandırma</a:t>
            </a:r>
            <a:endParaRPr lang="tr-TR" dirty="0"/>
          </a:p>
        </p:txBody>
      </p:sp>
      <p:sp>
        <p:nvSpPr>
          <p:cNvPr id="3" name="Dikdörtgen 2"/>
          <p:cNvSpPr/>
          <p:nvPr/>
        </p:nvSpPr>
        <p:spPr>
          <a:xfrm>
            <a:off x="3216275" y="1125538"/>
            <a:ext cx="6173788" cy="2584450"/>
          </a:xfrm>
          <a:prstGeom prst="rect">
            <a:avLst/>
          </a:prstGeom>
          <a:solidFill>
            <a:schemeClr val="accent1">
              <a:lumMod val="20000"/>
              <a:lumOff val="80000"/>
            </a:schemeClr>
          </a:solidFill>
        </p:spPr>
        <p:txBody>
          <a:bodyPr>
            <a:spAutoFit/>
          </a:bodyPr>
          <a:lstStyle/>
          <a:p>
            <a:pPr>
              <a:defRPr/>
            </a:pPr>
            <a:endParaRPr lang="tr-TR" dirty="0"/>
          </a:p>
          <a:p>
            <a:pPr>
              <a:defRPr/>
            </a:pPr>
            <a:r>
              <a:rPr lang="tr-TR" dirty="0"/>
              <a:t>Âlem:	</a:t>
            </a:r>
            <a:r>
              <a:rPr lang="tr-TR" dirty="0" err="1"/>
              <a:t>Animalia</a:t>
            </a:r>
            <a:r>
              <a:rPr lang="tr-TR" dirty="0"/>
              <a:t> (Hayvanlar)</a:t>
            </a:r>
          </a:p>
          <a:p>
            <a:pPr>
              <a:defRPr/>
            </a:pPr>
            <a:r>
              <a:rPr lang="tr-TR" dirty="0"/>
              <a:t>Şube:	</a:t>
            </a:r>
            <a:r>
              <a:rPr lang="tr-TR" dirty="0" err="1"/>
              <a:t>Chordata</a:t>
            </a:r>
            <a:r>
              <a:rPr lang="tr-TR" dirty="0"/>
              <a:t> (Kordalılar)</a:t>
            </a:r>
          </a:p>
          <a:p>
            <a:pPr>
              <a:defRPr/>
            </a:pPr>
            <a:r>
              <a:rPr lang="tr-TR" dirty="0"/>
              <a:t>Sınıf:	</a:t>
            </a:r>
            <a:r>
              <a:rPr lang="tr-TR" dirty="0" err="1"/>
              <a:t>Mammalia</a:t>
            </a:r>
            <a:r>
              <a:rPr lang="tr-TR" dirty="0"/>
              <a:t> (Memeliler)</a:t>
            </a:r>
          </a:p>
          <a:p>
            <a:pPr>
              <a:defRPr/>
            </a:pPr>
            <a:r>
              <a:rPr lang="tr-TR" dirty="0"/>
              <a:t>Takım:	</a:t>
            </a:r>
            <a:r>
              <a:rPr lang="tr-TR" dirty="0" err="1"/>
              <a:t>Lagomorpha</a:t>
            </a:r>
            <a:endParaRPr lang="tr-TR" dirty="0"/>
          </a:p>
          <a:p>
            <a:pPr>
              <a:defRPr/>
            </a:pPr>
            <a:r>
              <a:rPr lang="tr-TR" dirty="0"/>
              <a:t>Familyalar:	</a:t>
            </a:r>
            <a:r>
              <a:rPr lang="tr-TR" dirty="0" err="1"/>
              <a:t>Leporidae</a:t>
            </a:r>
            <a:endParaRPr lang="tr-TR" dirty="0"/>
          </a:p>
          <a:p>
            <a:pPr>
              <a:defRPr/>
            </a:pPr>
            <a:r>
              <a:rPr lang="tr-TR" dirty="0"/>
              <a:t>		</a:t>
            </a:r>
            <a:r>
              <a:rPr lang="tr-TR" dirty="0" err="1"/>
              <a:t>Ochotonidae</a:t>
            </a:r>
            <a:endParaRPr lang="tr-TR" dirty="0"/>
          </a:p>
          <a:p>
            <a:pPr>
              <a:defRPr/>
            </a:pPr>
            <a:r>
              <a:rPr lang="tr-TR" dirty="0"/>
              <a:t>		</a:t>
            </a:r>
            <a:r>
              <a:rPr lang="tr-TR" dirty="0" err="1"/>
              <a:t>Prolagidae</a:t>
            </a:r>
            <a:r>
              <a:rPr lang="tr-TR" dirty="0"/>
              <a:t> (soyu tükenmiş)</a:t>
            </a:r>
          </a:p>
          <a:p>
            <a:pPr>
              <a:defRPr/>
            </a:pPr>
            <a:endParaRPr lang="tr-TR" dirty="0"/>
          </a:p>
        </p:txBody>
      </p:sp>
      <p:sp>
        <p:nvSpPr>
          <p:cNvPr id="43012" name="Dikdörtgen 3"/>
          <p:cNvSpPr>
            <a:spLocks noChangeArrowheads="1"/>
          </p:cNvSpPr>
          <p:nvPr/>
        </p:nvSpPr>
        <p:spPr bwMode="auto">
          <a:xfrm>
            <a:off x="1631950" y="3933825"/>
            <a:ext cx="90360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600">
                <a:latin typeface="Verdana" panose="020B0604030504040204" pitchFamily="34" charset="0"/>
              </a:rPr>
              <a:t>Tavşanımsılar (Latince: Lagomorpha), memeliler (Mammalia) sınıfından Pika ve tavşanları kapsayan takım. Dünyada 2 familya bağlı, 67 tür tavşanımsı memeli vardır.</a:t>
            </a:r>
          </a:p>
          <a:p>
            <a:pPr>
              <a:spcBef>
                <a:spcPct val="0"/>
              </a:spcBef>
              <a:buFontTx/>
              <a:buNone/>
            </a:pPr>
            <a:r>
              <a:rPr lang="tr-TR" altLang="tr-TR" sz="1600">
                <a:latin typeface="Verdana" panose="020B0604030504040204" pitchFamily="34" charset="0"/>
              </a:rPr>
              <a:t>Büyük gözleri ve çok büyük kulakları ile hayvanlar aleminde beslenme piramidinin altında yer alan tipik bir av hayvanı özelliği taşırlar. </a:t>
            </a:r>
          </a:p>
          <a:p>
            <a:pPr>
              <a:spcBef>
                <a:spcPct val="0"/>
              </a:spcBef>
              <a:buFontTx/>
              <a:buNone/>
            </a:pPr>
            <a:r>
              <a:rPr lang="tr-TR" altLang="tr-TR" sz="1600">
                <a:latin typeface="Verdana" panose="020B0604030504040204" pitchFamily="34" charset="0"/>
              </a:rPr>
              <a:t>Tavşanlar lagoforma takımına dahildir. Kafatası ve dişleri herbivora (otçul) uygun şekillenmiştir. </a:t>
            </a:r>
          </a:p>
          <a:p>
            <a:pPr>
              <a:spcBef>
                <a:spcPct val="0"/>
              </a:spcBef>
              <a:buFontTx/>
              <a:buNone/>
            </a:pPr>
            <a:r>
              <a:rPr lang="tr-TR" altLang="tr-TR" sz="1600">
                <a:latin typeface="Verdana" panose="020B0604030504040204" pitchFamily="34" charset="0"/>
              </a:rPr>
              <a:t>Rodentler (Kemirgenler) ve tavşanımsılar (lagomorflar) tarafından paylaşılan ortak özellikleri, sürekli büyüyen dişleri ve kesici dişleri ile molar dişlerini birbirinden ayıran bir diastema (boşluk) içerir.</a:t>
            </a:r>
          </a:p>
          <a:p>
            <a:pPr>
              <a:spcBef>
                <a:spcPct val="0"/>
              </a:spcBef>
              <a:buFontTx/>
              <a:buNone/>
            </a:pPr>
            <a:r>
              <a:rPr lang="tr-TR" altLang="tr-TR" sz="1600">
                <a:latin typeface="Verdana" panose="020B0604030504040204" pitchFamily="34" charset="0"/>
              </a:rPr>
              <a:t>Lagomorpha ile rodent arasındaki fark ise lagomorpha takımına girenlerin kesici dişleri (Incisive) biri önde diğeri arkasında aynı alveol içerisinde iki adet diş bulunur.</a:t>
            </a:r>
          </a:p>
        </p:txBody>
      </p:sp>
    </p:spTree>
    <p:extLst>
      <p:ext uri="{BB962C8B-B14F-4D97-AF65-F5344CB8AC3E}">
        <p14:creationId xmlns:p14="http://schemas.microsoft.com/office/powerpoint/2010/main" val="295313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a:xfrm>
            <a:off x="1774826" y="1"/>
            <a:ext cx="8435975" cy="836613"/>
          </a:xfrm>
          <a:solidFill>
            <a:schemeClr val="tx2">
              <a:lumMod val="20000"/>
              <a:lumOff val="80000"/>
            </a:schemeClr>
          </a:solidFill>
        </p:spPr>
        <p:txBody>
          <a:bodyPr/>
          <a:lstStyle/>
          <a:p>
            <a:pPr>
              <a:defRPr/>
            </a:pPr>
            <a:r>
              <a:rPr lang="tr-TR" b="1" dirty="0" smtClean="0">
                <a:solidFill>
                  <a:srgbClr val="9933FF"/>
                </a:solidFill>
              </a:rPr>
              <a:t>Genel özellikler</a:t>
            </a:r>
          </a:p>
        </p:txBody>
      </p:sp>
      <p:sp>
        <p:nvSpPr>
          <p:cNvPr id="61443" name="İçerik Yer Tutucusu 2"/>
          <p:cNvSpPr>
            <a:spLocks noGrp="1"/>
          </p:cNvSpPr>
          <p:nvPr>
            <p:ph idx="1"/>
          </p:nvPr>
        </p:nvSpPr>
        <p:spPr>
          <a:xfrm>
            <a:off x="1524000" y="1125538"/>
            <a:ext cx="9144000" cy="5732462"/>
          </a:xfrm>
        </p:spPr>
        <p:txBody>
          <a:bodyPr/>
          <a:lstStyle/>
          <a:p>
            <a:r>
              <a:rPr lang="tr-TR" altLang="tr-TR" sz="1800"/>
              <a:t>Tavşan toprakta açtıkları çukurlarda yaşarlar ve renkleri esmer ve kül rengindedir. Genellikle geceleri aktif olan bu hayvanlar tarım arazilerine büyük zararlara yol açarlar.</a:t>
            </a:r>
          </a:p>
          <a:p>
            <a:r>
              <a:rPr lang="tr-TR" altLang="tr-TR" sz="1800"/>
              <a:t>Tavşanın küçük bir ağzı ve dikey olarak ikiye ayrılmış bir üst dudağı vardır. </a:t>
            </a:r>
          </a:p>
          <a:p>
            <a:r>
              <a:rPr lang="tr-TR" altLang="tr-TR" sz="1800"/>
              <a:t>Burun delikleri ince birer çizgi olarak gelir ve üst dudağın bölündüğü hat üzerinde birleşir. </a:t>
            </a:r>
          </a:p>
          <a:p>
            <a:r>
              <a:rPr lang="tr-TR" altLang="tr-TR" sz="1800"/>
              <a:t>Tavşanların kulakları başın arka kısmında bulunur ve yabani formunda evcillere göre daha uzun bir kulak vardır. Irklar arasında uzunluk ve şekil bakımından büyük farklılıklar vardır. </a:t>
            </a:r>
          </a:p>
          <a:p>
            <a:r>
              <a:rPr lang="tr-TR" altLang="tr-TR" sz="1800"/>
              <a:t>Tavşanda işitme ve koku alma duyulara iyi gelişmiştir.</a:t>
            </a:r>
          </a:p>
          <a:p>
            <a:r>
              <a:rPr lang="tr-TR" altLang="tr-TR" sz="1800"/>
              <a:t>Tavşanın çıkıntılı gözleri vardır ve bu gözler her yönde bağımsız görüş gücünde ve küçük dürbünümsü görüntü alanlarına sahiptir. </a:t>
            </a:r>
          </a:p>
          <a:p>
            <a:r>
              <a:rPr lang="tr-TR" altLang="tr-TR" sz="1800"/>
              <a:t>Göz kapakları üç parçadan oluşur ve bu parçalardan ikisi dikey yönde hareket eder ve üzeri tüyle kaplıdır. Diğer parça ise yatay hareket eder ve tüysüzdür. Bu göz kapağı parçası gözün % 25’ini kaplamaktadır.</a:t>
            </a:r>
          </a:p>
          <a:p>
            <a:endParaRPr lang="tr-TR" altLang="tr-TR" sz="1400"/>
          </a:p>
          <a:p>
            <a:endParaRPr lang="tr-TR" altLang="tr-TR" smtClean="0"/>
          </a:p>
        </p:txBody>
      </p:sp>
    </p:spTree>
    <p:extLst>
      <p:ext uri="{BB962C8B-B14F-4D97-AF65-F5344CB8AC3E}">
        <p14:creationId xmlns:p14="http://schemas.microsoft.com/office/powerpoint/2010/main" val="383311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1981201" y="274639"/>
            <a:ext cx="5267325" cy="706437"/>
          </a:xfrm>
          <a:solidFill>
            <a:schemeClr val="tx2">
              <a:lumMod val="20000"/>
              <a:lumOff val="80000"/>
            </a:schemeClr>
          </a:solidFill>
        </p:spPr>
        <p:txBody>
          <a:bodyPr/>
          <a:lstStyle/>
          <a:p>
            <a:pPr>
              <a:defRPr/>
            </a:pPr>
            <a:r>
              <a:rPr lang="tr-TR" dirty="0" smtClean="0">
                <a:solidFill>
                  <a:srgbClr val="9933FF"/>
                </a:solidFill>
              </a:rPr>
              <a:t>Genel özellikler</a:t>
            </a:r>
          </a:p>
        </p:txBody>
      </p:sp>
      <p:sp>
        <p:nvSpPr>
          <p:cNvPr id="3" name="İçerik Yer Tutucusu 2"/>
          <p:cNvSpPr>
            <a:spLocks noGrp="1"/>
          </p:cNvSpPr>
          <p:nvPr>
            <p:ph idx="1"/>
          </p:nvPr>
        </p:nvSpPr>
        <p:spPr>
          <a:xfrm>
            <a:off x="1981200" y="1125539"/>
            <a:ext cx="8229600" cy="5000625"/>
          </a:xfrm>
        </p:spPr>
        <p:txBody>
          <a:bodyPr/>
          <a:lstStyle/>
          <a:p>
            <a:pPr>
              <a:buFont typeface="Arial" charset="0"/>
              <a:buChar char="•"/>
              <a:defRPr/>
            </a:pPr>
            <a:r>
              <a:rPr lang="tr-TR" sz="1800" dirty="0"/>
              <a:t>Tavşanlar çok küçük bir kuyruğa sahiptir ve kuyruğun üzeri uzun kıllarla örtülüdür.</a:t>
            </a:r>
          </a:p>
          <a:p>
            <a:pPr>
              <a:buFont typeface="Arial" charset="0"/>
              <a:buChar char="•"/>
              <a:defRPr/>
            </a:pPr>
            <a:r>
              <a:rPr lang="tr-TR" sz="1800" dirty="0"/>
              <a:t>Tavşanlarda ön bacaklar arka bacaklardan daha kısadır. Bu durum onların özellikle meyilli arazilerde daha hızlı koşmalarını sağlar. </a:t>
            </a:r>
          </a:p>
          <a:p>
            <a:pPr>
              <a:buFont typeface="Arial" charset="0"/>
              <a:buChar char="•"/>
              <a:defRPr/>
            </a:pPr>
            <a:r>
              <a:rPr lang="tr-TR" sz="1800" dirty="0"/>
              <a:t>Ön ve arka ayakların altı kılla kaplıdır.</a:t>
            </a:r>
          </a:p>
          <a:p>
            <a:pPr>
              <a:buFont typeface="Arial" charset="0"/>
              <a:buChar char="•"/>
              <a:defRPr/>
            </a:pPr>
            <a:r>
              <a:rPr lang="tr-TR" sz="1800" dirty="0"/>
              <a:t>Tavşanların kalbi kozalak biçimindedir ve bir kilogram canlı ağırlığına sahip bir hayvanda üç gram ağırlığındadır.  </a:t>
            </a:r>
          </a:p>
          <a:p>
            <a:pPr>
              <a:buFont typeface="Arial" charset="0"/>
              <a:buChar char="•"/>
              <a:defRPr/>
            </a:pPr>
            <a:r>
              <a:rPr lang="tr-TR" sz="1800" dirty="0"/>
              <a:t>Akciğerler altı loptan oluşur ve akciğerlerin hacmi beş kat kadar genişleyebilir. Bir kilogram canlı ağırlığa sahip bir hayvanda beş gramlık bir akciğer vardır.</a:t>
            </a:r>
          </a:p>
          <a:p>
            <a:pPr>
              <a:buFont typeface="Arial" charset="0"/>
              <a:buChar char="•"/>
              <a:defRPr/>
            </a:pPr>
            <a:r>
              <a:rPr lang="tr-TR" sz="1800" dirty="0"/>
              <a:t>Vücudun </a:t>
            </a:r>
            <a:r>
              <a:rPr lang="tr-TR" sz="1800" dirty="0" err="1"/>
              <a:t>ventral’inde</a:t>
            </a:r>
            <a:r>
              <a:rPr lang="tr-TR" sz="1800" dirty="0"/>
              <a:t> </a:t>
            </a:r>
            <a:r>
              <a:rPr lang="tr-TR" sz="1800" dirty="0" err="1"/>
              <a:t>torako-inguinal</a:t>
            </a:r>
            <a:r>
              <a:rPr lang="tr-TR" sz="1800" dirty="0"/>
              <a:t> bölgede yayılmış 6 çift meme lobu bulunur. Tavşan yavrularını günde bir kere besler. Beslenme süresi yaklaşık 3-5 dakika sürer. Emme esnasında vücut ağırlığının %20’sine yakın süt üretilmekte olup süt yavrular için fazlasıyla yeterlidir. </a:t>
            </a:r>
          </a:p>
          <a:p>
            <a:pPr>
              <a:buFont typeface="Arial" charset="0"/>
              <a:buChar char="•"/>
              <a:defRPr/>
            </a:pPr>
            <a:endParaRPr lang="tr-TR" sz="1800" dirty="0"/>
          </a:p>
          <a:p>
            <a:pPr marL="0" indent="0">
              <a:buNone/>
              <a:defRPr/>
            </a:pPr>
            <a:endParaRPr lang="tr-TR" dirty="0"/>
          </a:p>
        </p:txBody>
      </p:sp>
    </p:spTree>
    <p:extLst>
      <p:ext uri="{BB962C8B-B14F-4D97-AF65-F5344CB8AC3E}">
        <p14:creationId xmlns:p14="http://schemas.microsoft.com/office/powerpoint/2010/main" val="3110465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35113" y="1700213"/>
            <a:ext cx="8964612" cy="1200150"/>
          </a:xfrm>
          <a:prstGeom prst="rect">
            <a:avLst/>
          </a:prstGeom>
          <a:solidFill>
            <a:schemeClr val="bg1"/>
          </a:solidFill>
        </p:spPr>
        <p:txBody>
          <a:bodyPr>
            <a:spAutoFit/>
          </a:bodyPr>
          <a:lstStyle/>
          <a:p>
            <a:pPr eaLnBrk="1" hangingPunct="1">
              <a:defRPr/>
            </a:pPr>
            <a:r>
              <a:rPr lang="tr-TR" dirty="0"/>
              <a:t>Evcil tavşan iskeleti, tavşanın ağır kaslarıyla kıyaslanınca kırılgandır. Yeni Zelanda beyaz tavşanında iskelet yapısı vücut kütlesinin %6’sı iken kas örtüsü %56’dır. Eğer ağır arka ayak kıvrılmalarında, tavşan omurgası desteklenmiyorsa bu </a:t>
            </a:r>
            <a:r>
              <a:rPr lang="tr-TR" dirty="0" err="1"/>
              <a:t>lumbosakral</a:t>
            </a:r>
            <a:r>
              <a:rPr lang="tr-TR" dirty="0"/>
              <a:t> kesişmede kırık meydana gelebilir. Özellikle genç hayvanlarda L6-L7’deki kırıklar daha yaygındır. </a:t>
            </a:r>
          </a:p>
        </p:txBody>
      </p:sp>
      <p:sp>
        <p:nvSpPr>
          <p:cNvPr id="64515" name="Metin kutusu 2"/>
          <p:cNvSpPr txBox="1">
            <a:spLocks noChangeArrowheads="1"/>
          </p:cNvSpPr>
          <p:nvPr/>
        </p:nvSpPr>
        <p:spPr bwMode="auto">
          <a:xfrm>
            <a:off x="4008438" y="260351"/>
            <a:ext cx="2951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3600" b="1">
                <a:solidFill>
                  <a:srgbClr val="FF0000"/>
                </a:solidFill>
                <a:latin typeface="Verdana" panose="020B0604030504040204" pitchFamily="34" charset="0"/>
              </a:rPr>
              <a:t>Osteologia</a:t>
            </a:r>
          </a:p>
        </p:txBody>
      </p:sp>
    </p:spTree>
    <p:extLst>
      <p:ext uri="{BB962C8B-B14F-4D97-AF65-F5344CB8AC3E}">
        <p14:creationId xmlns:p14="http://schemas.microsoft.com/office/powerpoint/2010/main" val="518275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1538288" y="9526"/>
            <a:ext cx="2901950" cy="519113"/>
          </a:xfrm>
          <a:prstGeom prst="rect">
            <a:avLst/>
          </a:prstGeom>
          <a:noFill/>
          <a:ln w="9525">
            <a:noFill/>
            <a:miter lim="800000"/>
            <a:headEnd/>
            <a:tailEnd/>
          </a:ln>
        </p:spPr>
        <p:txBody>
          <a:bodyPr>
            <a:spAutoFit/>
          </a:bodyPr>
          <a:lstStyle/>
          <a:p>
            <a:pPr algn="ctr" eaLnBrk="1" hangingPunct="1">
              <a:defRPr/>
            </a:pPr>
            <a:r>
              <a:rPr lang="tr-TR" sz="2800" b="1" dirty="0" err="1">
                <a:solidFill>
                  <a:srgbClr val="9933FF"/>
                </a:solidFill>
                <a:cs typeface="Arial" charset="0"/>
              </a:rPr>
              <a:t>Regio</a:t>
            </a:r>
            <a:r>
              <a:rPr lang="tr-TR" sz="2800" b="1" dirty="0">
                <a:solidFill>
                  <a:srgbClr val="9933FF"/>
                </a:solidFill>
                <a:cs typeface="Arial" charset="0"/>
              </a:rPr>
              <a:t> </a:t>
            </a:r>
            <a:r>
              <a:rPr lang="tr-TR" sz="2800" b="1" dirty="0" err="1">
                <a:solidFill>
                  <a:srgbClr val="9933FF"/>
                </a:solidFill>
                <a:cs typeface="Arial" charset="0"/>
              </a:rPr>
              <a:t>capitis</a:t>
            </a:r>
            <a:r>
              <a:rPr lang="tr-TR" sz="2800" b="1" dirty="0">
                <a:solidFill>
                  <a:srgbClr val="9933FF"/>
                </a:solidFill>
                <a:cs typeface="Arial" charset="0"/>
              </a:rPr>
              <a:t> </a:t>
            </a:r>
            <a:endParaRPr lang="tr-TR" sz="2800" b="1" u="sng" dirty="0">
              <a:solidFill>
                <a:srgbClr val="9933FF"/>
              </a:solidFill>
              <a:cs typeface="Arial" charset="0"/>
            </a:endParaRPr>
          </a:p>
        </p:txBody>
      </p:sp>
      <p:sp>
        <p:nvSpPr>
          <p:cNvPr id="65539" name="Rectangle 9"/>
          <p:cNvSpPr>
            <a:spLocks noChangeArrowheads="1"/>
          </p:cNvSpPr>
          <p:nvPr/>
        </p:nvSpPr>
        <p:spPr bwMode="auto">
          <a:xfrm>
            <a:off x="4521200" y="55133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b="1">
              <a:latin typeface="Arial" panose="020B0604020202020204" pitchFamily="34" charset="0"/>
            </a:endParaRPr>
          </a:p>
        </p:txBody>
      </p:sp>
      <p:sp>
        <p:nvSpPr>
          <p:cNvPr id="11268" name="Rectangle 14"/>
          <p:cNvSpPr>
            <a:spLocks noChangeArrowheads="1"/>
          </p:cNvSpPr>
          <p:nvPr/>
        </p:nvSpPr>
        <p:spPr bwMode="auto">
          <a:xfrm>
            <a:off x="1511300" y="550863"/>
            <a:ext cx="9156700" cy="1477962"/>
          </a:xfrm>
          <a:prstGeom prst="rect">
            <a:avLst/>
          </a:prstGeom>
          <a:noFill/>
          <a:ln>
            <a:noFill/>
          </a:ln>
          <a:extLst/>
        </p:spPr>
        <p:txBody>
          <a:bodyPr>
            <a:spAutoFit/>
          </a:bodyPr>
          <a:lstStyle/>
          <a:p>
            <a:pPr eaLnBrk="1" hangingPunct="1">
              <a:defRPr/>
            </a:pPr>
            <a:r>
              <a:rPr lang="tr-TR" dirty="0">
                <a:cs typeface="Arial" charset="0"/>
              </a:rPr>
              <a:t>Dar ve uzun bir kafatası vardır.  </a:t>
            </a:r>
            <a:r>
              <a:rPr lang="tr-TR" dirty="0" err="1">
                <a:cs typeface="Arial" charset="0"/>
              </a:rPr>
              <a:t>Os</a:t>
            </a:r>
            <a:r>
              <a:rPr lang="tr-TR" dirty="0">
                <a:cs typeface="Arial" charset="0"/>
              </a:rPr>
              <a:t> </a:t>
            </a:r>
            <a:r>
              <a:rPr lang="tr-TR" dirty="0" err="1">
                <a:cs typeface="Arial" charset="0"/>
              </a:rPr>
              <a:t>frontale’nin</a:t>
            </a:r>
            <a:r>
              <a:rPr lang="tr-TR" dirty="0">
                <a:cs typeface="Arial" charset="0"/>
              </a:rPr>
              <a:t> </a:t>
            </a:r>
            <a:r>
              <a:rPr lang="tr-TR" dirty="0" err="1">
                <a:cs typeface="Arial" charset="0"/>
              </a:rPr>
              <a:t>proc</a:t>
            </a:r>
            <a:r>
              <a:rPr lang="tr-TR" dirty="0">
                <a:cs typeface="Arial" charset="0"/>
              </a:rPr>
              <a:t>. </a:t>
            </a:r>
            <a:r>
              <a:rPr lang="tr-TR" dirty="0" err="1">
                <a:cs typeface="Arial" charset="0"/>
              </a:rPr>
              <a:t>zygomaticus’u</a:t>
            </a:r>
            <a:r>
              <a:rPr lang="tr-TR" dirty="0">
                <a:cs typeface="Arial" charset="0"/>
              </a:rPr>
              <a:t> yoktur.  </a:t>
            </a:r>
            <a:r>
              <a:rPr lang="tr-TR" dirty="0" err="1">
                <a:cs typeface="Arial" charset="0"/>
              </a:rPr>
              <a:t>Cranium’un</a:t>
            </a:r>
            <a:r>
              <a:rPr lang="tr-TR" dirty="0">
                <a:cs typeface="Arial" charset="0"/>
              </a:rPr>
              <a:t> tavanını </a:t>
            </a:r>
            <a:r>
              <a:rPr lang="tr-TR" dirty="0" err="1">
                <a:cs typeface="Arial" charset="0"/>
              </a:rPr>
              <a:t>os</a:t>
            </a:r>
            <a:r>
              <a:rPr lang="tr-TR" dirty="0">
                <a:cs typeface="Arial" charset="0"/>
              </a:rPr>
              <a:t> </a:t>
            </a:r>
            <a:r>
              <a:rPr lang="tr-TR" dirty="0" err="1">
                <a:cs typeface="Arial" charset="0"/>
              </a:rPr>
              <a:t>frontale</a:t>
            </a:r>
            <a:r>
              <a:rPr lang="tr-TR" dirty="0">
                <a:cs typeface="Arial" charset="0"/>
              </a:rPr>
              <a:t> yapar.  </a:t>
            </a:r>
            <a:r>
              <a:rPr lang="tr-TR" dirty="0" err="1">
                <a:cs typeface="Arial" charset="0"/>
              </a:rPr>
              <a:t>Maxilla’nın</a:t>
            </a:r>
            <a:r>
              <a:rPr lang="tr-TR" dirty="0">
                <a:cs typeface="Arial" charset="0"/>
              </a:rPr>
              <a:t> arka kısmı </a:t>
            </a:r>
            <a:r>
              <a:rPr lang="tr-TR" dirty="0" err="1">
                <a:cs typeface="Arial" charset="0"/>
              </a:rPr>
              <a:t>spongiozdur</a:t>
            </a:r>
            <a:r>
              <a:rPr lang="tr-TR" dirty="0">
                <a:cs typeface="Arial" charset="0"/>
              </a:rPr>
              <a:t>. </a:t>
            </a:r>
            <a:r>
              <a:rPr lang="tr-TR" dirty="0" err="1">
                <a:cs typeface="Arial" charset="0"/>
              </a:rPr>
              <a:t>Mandibula’daki</a:t>
            </a:r>
            <a:r>
              <a:rPr lang="tr-TR" dirty="0">
                <a:cs typeface="Arial" charset="0"/>
              </a:rPr>
              <a:t> </a:t>
            </a:r>
            <a:r>
              <a:rPr lang="tr-TR" dirty="0" err="1">
                <a:cs typeface="Arial" charset="0"/>
              </a:rPr>
              <a:t>incisura</a:t>
            </a:r>
            <a:r>
              <a:rPr lang="tr-TR" dirty="0">
                <a:cs typeface="Arial" charset="0"/>
              </a:rPr>
              <a:t> </a:t>
            </a:r>
            <a:r>
              <a:rPr lang="tr-TR" dirty="0" err="1">
                <a:cs typeface="Arial" charset="0"/>
              </a:rPr>
              <a:t>vasorum</a:t>
            </a:r>
            <a:r>
              <a:rPr lang="tr-TR" dirty="0">
                <a:cs typeface="Arial" charset="0"/>
              </a:rPr>
              <a:t> derindir. </a:t>
            </a:r>
            <a:r>
              <a:rPr lang="tr-TR" dirty="0" err="1"/>
              <a:t>İncisiv</a:t>
            </a:r>
            <a:r>
              <a:rPr lang="tr-TR" dirty="0"/>
              <a:t> dişler devamlı büyürler. Üst çenedeki </a:t>
            </a:r>
            <a:r>
              <a:rPr lang="tr-TR" dirty="0" err="1"/>
              <a:t>incisiv</a:t>
            </a:r>
            <a:r>
              <a:rPr lang="tr-TR" dirty="0"/>
              <a:t> dişlerden ikisi uzun, ikisi kısadır. Kısa olanları uzunların hemen arkasındadır</a:t>
            </a:r>
            <a:r>
              <a:rPr lang="tr-TR" b="1" dirty="0"/>
              <a:t>.</a:t>
            </a:r>
            <a:r>
              <a:rPr lang="tr-TR" dirty="0">
                <a:cs typeface="Arial" charset="0"/>
              </a:rPr>
              <a:t> </a:t>
            </a:r>
            <a:r>
              <a:rPr lang="tr-TR" dirty="0"/>
              <a:t>Tavşanlar üst çenelerinde iki çift kesici dişi sahiptir. Bu özelliği ile diğer </a:t>
            </a:r>
            <a:r>
              <a:rPr lang="tr-TR" dirty="0" err="1"/>
              <a:t>rodentlerden</a:t>
            </a:r>
            <a:r>
              <a:rPr lang="tr-TR" dirty="0"/>
              <a:t> (kemirgenler) farklılık arz eder. </a:t>
            </a:r>
            <a:endParaRPr lang="tr-TR" dirty="0">
              <a:cs typeface="Arial" charset="0"/>
            </a:endParaRPr>
          </a:p>
        </p:txBody>
      </p:sp>
      <p:sp>
        <p:nvSpPr>
          <p:cNvPr id="65541" name="17 Metin kutusu"/>
          <p:cNvSpPr txBox="1">
            <a:spLocks noChangeArrowheads="1"/>
          </p:cNvSpPr>
          <p:nvPr/>
        </p:nvSpPr>
        <p:spPr bwMode="auto">
          <a:xfrm>
            <a:off x="7104064" y="5711826"/>
            <a:ext cx="15843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200">
              <a:latin typeface="Verdana" panose="020B0604030504040204" pitchFamily="34" charset="0"/>
            </a:endParaRPr>
          </a:p>
        </p:txBody>
      </p:sp>
    </p:spTree>
    <p:extLst>
      <p:ext uri="{BB962C8B-B14F-4D97-AF65-F5344CB8AC3E}">
        <p14:creationId xmlns:p14="http://schemas.microsoft.com/office/powerpoint/2010/main" val="4159916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1981200" y="1"/>
            <a:ext cx="8229600" cy="836613"/>
          </a:xfrm>
        </p:spPr>
        <p:txBody>
          <a:bodyPr/>
          <a:lstStyle/>
          <a:p>
            <a:r>
              <a:rPr lang="tr-TR" altLang="tr-TR" b="1" smtClean="0">
                <a:solidFill>
                  <a:srgbClr val="9933FF"/>
                </a:solidFill>
              </a:rPr>
              <a:t>Columna vertebralis</a:t>
            </a:r>
          </a:p>
        </p:txBody>
      </p:sp>
      <p:graphicFrame>
        <p:nvGraphicFramePr>
          <p:cNvPr id="4" name="3 İçerik Yer Tutucusu"/>
          <p:cNvGraphicFramePr>
            <a:graphicFrameLocks noGrp="1"/>
          </p:cNvGraphicFramePr>
          <p:nvPr>
            <p:ph idx="1"/>
          </p:nvPr>
        </p:nvGraphicFramePr>
        <p:xfrm>
          <a:off x="1703388" y="981075"/>
          <a:ext cx="8785224" cy="1727200"/>
        </p:xfrm>
        <a:graphic>
          <a:graphicData uri="http://schemas.openxmlformats.org/drawingml/2006/table">
            <a:tbl>
              <a:tblPr firstRow="1" bandRow="1">
                <a:tableStyleId>{5C22544A-7EE6-4342-B048-85BDC9FD1C3A}</a:tableStyleId>
              </a:tblPr>
              <a:tblGrid>
                <a:gridCol w="129626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464204">
                  <a:extLst>
                    <a:ext uri="{9D8B030D-6E8A-4147-A177-3AD203B41FA5}">
                      <a16:colId xmlns:a16="http://schemas.microsoft.com/office/drawing/2014/main" val="20003"/>
                    </a:ext>
                  </a:extLst>
                </a:gridCol>
                <a:gridCol w="1464204">
                  <a:extLst>
                    <a:ext uri="{9D8B030D-6E8A-4147-A177-3AD203B41FA5}">
                      <a16:colId xmlns:a16="http://schemas.microsoft.com/office/drawing/2014/main" val="20004"/>
                    </a:ext>
                  </a:extLst>
                </a:gridCol>
                <a:gridCol w="1464204">
                  <a:extLst>
                    <a:ext uri="{9D8B030D-6E8A-4147-A177-3AD203B41FA5}">
                      <a16:colId xmlns:a16="http://schemas.microsoft.com/office/drawing/2014/main" val="20005"/>
                    </a:ext>
                  </a:extLst>
                </a:gridCol>
              </a:tblGrid>
              <a:tr h="1066800">
                <a:tc>
                  <a:txBody>
                    <a:bodyPr/>
                    <a:lstStyle/>
                    <a:p>
                      <a:endParaRPr lang="tr-TR" sz="2400" dirty="0"/>
                    </a:p>
                  </a:txBody>
                  <a:tcPr marL="91443" marR="91443" marT="45694" marB="45694"/>
                </a:tc>
                <a:tc>
                  <a:txBody>
                    <a:bodyPr/>
                    <a:lstStyle/>
                    <a:p>
                      <a:r>
                        <a:rPr lang="tr-TR" sz="2400" b="1" dirty="0" err="1" smtClean="0"/>
                        <a:t>Vertebrae</a:t>
                      </a:r>
                      <a:r>
                        <a:rPr lang="tr-TR" sz="2400" b="1" dirty="0" smtClean="0"/>
                        <a:t> </a:t>
                      </a:r>
                      <a:r>
                        <a:rPr lang="tr-TR" sz="2400" b="1" dirty="0" err="1" smtClean="0"/>
                        <a:t>cervicales</a:t>
                      </a:r>
                      <a:endParaRPr lang="tr-TR" sz="2400" b="1" dirty="0"/>
                    </a:p>
                  </a:txBody>
                  <a:tcPr marL="91443" marR="91443" marT="45694" marB="45694"/>
                </a:tc>
                <a:tc>
                  <a:txBody>
                    <a:bodyPr/>
                    <a:lstStyle/>
                    <a:p>
                      <a:r>
                        <a:rPr lang="tr-TR" sz="2400" b="1" dirty="0" err="1" smtClean="0"/>
                        <a:t>Vertebrae</a:t>
                      </a:r>
                      <a:r>
                        <a:rPr lang="tr-TR" sz="2400" b="1" dirty="0" smtClean="0"/>
                        <a:t> thoracales</a:t>
                      </a:r>
                      <a:endParaRPr lang="tr-TR" sz="2400" b="1" dirty="0"/>
                    </a:p>
                  </a:txBody>
                  <a:tcPr marL="91443" marR="91443" marT="45694" marB="45694"/>
                </a:tc>
                <a:tc>
                  <a:txBody>
                    <a:bodyPr/>
                    <a:lstStyle/>
                    <a:p>
                      <a:r>
                        <a:rPr lang="tr-TR" sz="2400" b="1" dirty="0" err="1" smtClean="0"/>
                        <a:t>Vertebrae</a:t>
                      </a:r>
                      <a:r>
                        <a:rPr lang="tr-TR" sz="2400" b="1" dirty="0" smtClean="0"/>
                        <a:t> </a:t>
                      </a:r>
                      <a:r>
                        <a:rPr lang="tr-TR" sz="2400" b="1" dirty="0" err="1" smtClean="0"/>
                        <a:t>lumbales</a:t>
                      </a:r>
                      <a:endParaRPr lang="tr-TR" sz="2400" b="1" dirty="0"/>
                    </a:p>
                  </a:txBody>
                  <a:tcPr marL="91443" marR="91443" marT="45694" marB="45694"/>
                </a:tc>
                <a:tc>
                  <a:txBody>
                    <a:bodyPr/>
                    <a:lstStyle/>
                    <a:p>
                      <a:r>
                        <a:rPr lang="tr-TR" sz="2400" b="1" dirty="0" err="1" smtClean="0"/>
                        <a:t>Vertebrae</a:t>
                      </a:r>
                      <a:r>
                        <a:rPr lang="tr-TR" sz="2400" b="1" dirty="0" smtClean="0"/>
                        <a:t> </a:t>
                      </a:r>
                      <a:r>
                        <a:rPr lang="tr-TR" sz="2400" b="1" dirty="0" err="1" smtClean="0"/>
                        <a:t>sacrales</a:t>
                      </a:r>
                      <a:endParaRPr lang="tr-TR" sz="2400" b="1" dirty="0"/>
                    </a:p>
                  </a:txBody>
                  <a:tcPr marL="91443" marR="91443" marT="45694" marB="45694"/>
                </a:tc>
                <a:tc>
                  <a:txBody>
                    <a:bodyPr/>
                    <a:lstStyle/>
                    <a:p>
                      <a:r>
                        <a:rPr lang="tr-TR" sz="2400" b="1" dirty="0" err="1" smtClean="0"/>
                        <a:t>Vertebrae</a:t>
                      </a:r>
                      <a:r>
                        <a:rPr lang="tr-TR" sz="2400" b="1" baseline="0" dirty="0" smtClean="0"/>
                        <a:t> </a:t>
                      </a:r>
                      <a:r>
                        <a:rPr lang="tr-TR" sz="2400" b="1" baseline="0" dirty="0" err="1" smtClean="0"/>
                        <a:t>caudales</a:t>
                      </a:r>
                      <a:endParaRPr lang="tr-TR" sz="2400" b="1" dirty="0"/>
                    </a:p>
                  </a:txBody>
                  <a:tcPr marL="91443" marR="91443" marT="45694" marB="45694"/>
                </a:tc>
                <a:extLst>
                  <a:ext uri="{0D108BD9-81ED-4DB2-BD59-A6C34878D82A}">
                    <a16:rowId xmlns:a16="http://schemas.microsoft.com/office/drawing/2014/main" val="10000"/>
                  </a:ext>
                </a:extLst>
              </a:tr>
              <a:tr h="660400">
                <a:tc>
                  <a:txBody>
                    <a:bodyPr/>
                    <a:lstStyle/>
                    <a:p>
                      <a:r>
                        <a:rPr lang="tr-TR" sz="2400" b="1" dirty="0" smtClean="0"/>
                        <a:t>Tavşan</a:t>
                      </a:r>
                      <a:endParaRPr lang="tr-TR" sz="2400" b="1" dirty="0"/>
                    </a:p>
                  </a:txBody>
                  <a:tcPr marL="91443" marR="91443" marT="45694" marB="45694"/>
                </a:tc>
                <a:tc>
                  <a:txBody>
                    <a:bodyPr/>
                    <a:lstStyle/>
                    <a:p>
                      <a:pPr algn="ctr"/>
                      <a:r>
                        <a:rPr lang="tr-TR" sz="2400" b="1" dirty="0" smtClean="0"/>
                        <a:t>7</a:t>
                      </a:r>
                      <a:endParaRPr lang="tr-TR" sz="2400" b="1" dirty="0"/>
                    </a:p>
                  </a:txBody>
                  <a:tcPr marL="91443" marR="91443" marT="45694" marB="45694"/>
                </a:tc>
                <a:tc>
                  <a:txBody>
                    <a:bodyPr/>
                    <a:lstStyle/>
                    <a:p>
                      <a:pPr algn="ctr"/>
                      <a:r>
                        <a:rPr lang="tr-TR" sz="2400" b="1" dirty="0" smtClean="0"/>
                        <a:t>12</a:t>
                      </a:r>
                      <a:endParaRPr lang="tr-TR" sz="2400" b="1" dirty="0"/>
                    </a:p>
                  </a:txBody>
                  <a:tcPr marL="91443" marR="91443" marT="45694" marB="45694"/>
                </a:tc>
                <a:tc>
                  <a:txBody>
                    <a:bodyPr/>
                    <a:lstStyle/>
                    <a:p>
                      <a:pPr algn="ctr"/>
                      <a:r>
                        <a:rPr lang="tr-TR" sz="2400" b="1" dirty="0" smtClean="0"/>
                        <a:t>7</a:t>
                      </a:r>
                      <a:endParaRPr lang="tr-TR" sz="2400" b="1" dirty="0"/>
                    </a:p>
                  </a:txBody>
                  <a:tcPr marL="91443" marR="91443" marT="45694" marB="45694"/>
                </a:tc>
                <a:tc>
                  <a:txBody>
                    <a:bodyPr/>
                    <a:lstStyle/>
                    <a:p>
                      <a:pPr algn="ctr"/>
                      <a:r>
                        <a:rPr lang="tr-TR" sz="2400" b="1" dirty="0" smtClean="0"/>
                        <a:t>4</a:t>
                      </a:r>
                      <a:endParaRPr lang="tr-TR" sz="2400" b="1" dirty="0"/>
                    </a:p>
                  </a:txBody>
                  <a:tcPr marL="91443" marR="91443" marT="45694" marB="45694"/>
                </a:tc>
                <a:tc>
                  <a:txBody>
                    <a:bodyPr/>
                    <a:lstStyle/>
                    <a:p>
                      <a:pPr algn="ctr"/>
                      <a:r>
                        <a:rPr lang="tr-TR" sz="2400" b="1" dirty="0" smtClean="0"/>
                        <a:t>14-16</a:t>
                      </a:r>
                      <a:endParaRPr lang="tr-TR" sz="2400" b="1" dirty="0"/>
                    </a:p>
                  </a:txBody>
                  <a:tcPr marL="91443" marR="91443" marT="45694" marB="45694"/>
                </a:tc>
                <a:extLst>
                  <a:ext uri="{0D108BD9-81ED-4DB2-BD59-A6C34878D82A}">
                    <a16:rowId xmlns:a16="http://schemas.microsoft.com/office/drawing/2014/main" val="10001"/>
                  </a:ext>
                </a:extLst>
              </a:tr>
            </a:tbl>
          </a:graphicData>
        </a:graphic>
      </p:graphicFrame>
      <p:sp>
        <p:nvSpPr>
          <p:cNvPr id="138266" name="Dikdörtgen 1"/>
          <p:cNvSpPr>
            <a:spLocks noChangeArrowheads="1"/>
          </p:cNvSpPr>
          <p:nvPr/>
        </p:nvSpPr>
        <p:spPr bwMode="auto">
          <a:xfrm>
            <a:off x="1524000" y="2730500"/>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tr-TR" altLang="tr-TR" sz="1800" dirty="0">
                <a:latin typeface="+mn-lt"/>
              </a:rPr>
              <a:t>Göğüs kemiğinin (</a:t>
            </a:r>
            <a:r>
              <a:rPr lang="tr-TR" altLang="tr-TR" sz="1800" dirty="0" err="1">
                <a:latin typeface="+mn-lt"/>
              </a:rPr>
              <a:t>Sternum</a:t>
            </a:r>
            <a:r>
              <a:rPr lang="tr-TR" altLang="tr-TR" sz="1800" dirty="0">
                <a:latin typeface="+mn-lt"/>
              </a:rPr>
              <a:t>) 7 adet parçası vardır. 6 adet </a:t>
            </a:r>
            <a:r>
              <a:rPr lang="tr-TR" altLang="tr-TR" sz="1800" dirty="0" err="1">
                <a:latin typeface="+mn-lt"/>
              </a:rPr>
              <a:t>sternebra’dan</a:t>
            </a:r>
            <a:r>
              <a:rPr lang="tr-TR" altLang="tr-TR" sz="1800" dirty="0">
                <a:latin typeface="+mn-lt"/>
              </a:rPr>
              <a:t> oluşmuştur. </a:t>
            </a:r>
            <a:r>
              <a:rPr lang="tr-TR" altLang="tr-TR" sz="1800" dirty="0" err="1">
                <a:latin typeface="+mn-lt"/>
              </a:rPr>
              <a:t>Manibrium</a:t>
            </a:r>
            <a:r>
              <a:rPr lang="tr-TR" altLang="tr-TR" sz="1800" dirty="0">
                <a:latin typeface="+mn-lt"/>
              </a:rPr>
              <a:t> </a:t>
            </a:r>
            <a:r>
              <a:rPr lang="tr-TR" altLang="tr-TR" sz="1800" dirty="0" err="1">
                <a:latin typeface="+mn-lt"/>
              </a:rPr>
              <a:t>sterni</a:t>
            </a:r>
            <a:r>
              <a:rPr lang="tr-TR" altLang="tr-TR" sz="1800" dirty="0">
                <a:latin typeface="+mn-lt"/>
              </a:rPr>
              <a:t> güçlü, </a:t>
            </a:r>
            <a:r>
              <a:rPr lang="tr-TR" altLang="tr-TR" sz="1800" dirty="0" err="1">
                <a:latin typeface="+mn-lt"/>
              </a:rPr>
              <a:t>processus</a:t>
            </a:r>
            <a:r>
              <a:rPr lang="tr-TR" altLang="tr-TR" sz="1800" dirty="0">
                <a:latin typeface="+mn-lt"/>
              </a:rPr>
              <a:t> </a:t>
            </a:r>
            <a:r>
              <a:rPr lang="tr-TR" altLang="tr-TR" sz="1800" dirty="0" err="1">
                <a:latin typeface="+mn-lt"/>
              </a:rPr>
              <a:t>xiphoideus</a:t>
            </a:r>
            <a:r>
              <a:rPr lang="tr-TR" altLang="tr-TR" sz="1800" dirty="0">
                <a:latin typeface="+mn-lt"/>
              </a:rPr>
              <a:t> gelişkindir.</a:t>
            </a:r>
          </a:p>
          <a:p>
            <a:pPr eaLnBrk="1" hangingPunct="1">
              <a:spcBef>
                <a:spcPct val="0"/>
              </a:spcBef>
              <a:buFontTx/>
              <a:buNone/>
              <a:defRPr/>
            </a:pPr>
            <a:r>
              <a:rPr lang="tr-TR" altLang="tr-TR" sz="1800" dirty="0">
                <a:latin typeface="+mn-lt"/>
              </a:rPr>
              <a:t> 12 adet </a:t>
            </a:r>
            <a:r>
              <a:rPr lang="tr-TR" altLang="tr-TR" sz="1800" dirty="0" err="1">
                <a:latin typeface="+mn-lt"/>
              </a:rPr>
              <a:t>costa’sı</a:t>
            </a:r>
            <a:r>
              <a:rPr lang="tr-TR" altLang="tr-TR" sz="1800" dirty="0">
                <a:latin typeface="+mn-lt"/>
              </a:rPr>
              <a:t> vardır. 7’si </a:t>
            </a:r>
            <a:r>
              <a:rPr lang="tr-TR" altLang="tr-TR" sz="1800" dirty="0" err="1">
                <a:latin typeface="+mn-lt"/>
              </a:rPr>
              <a:t>costa</a:t>
            </a:r>
            <a:r>
              <a:rPr lang="tr-TR" altLang="tr-TR" sz="1800" dirty="0">
                <a:latin typeface="+mn-lt"/>
              </a:rPr>
              <a:t> </a:t>
            </a:r>
            <a:r>
              <a:rPr lang="tr-TR" altLang="tr-TR" sz="1800" dirty="0" err="1">
                <a:latin typeface="+mn-lt"/>
              </a:rPr>
              <a:t>vera</a:t>
            </a:r>
            <a:r>
              <a:rPr lang="tr-TR" altLang="tr-TR" sz="1800" dirty="0">
                <a:latin typeface="+mn-lt"/>
              </a:rPr>
              <a:t> (ilk 7 kaburganın </a:t>
            </a:r>
            <a:r>
              <a:rPr lang="tr-TR" altLang="tr-TR" sz="1800" dirty="0" err="1">
                <a:latin typeface="+mn-lt"/>
              </a:rPr>
              <a:t>kostal</a:t>
            </a:r>
            <a:r>
              <a:rPr lang="tr-TR" altLang="tr-TR" sz="1800" dirty="0">
                <a:latin typeface="+mn-lt"/>
              </a:rPr>
              <a:t> kıkırdakları </a:t>
            </a:r>
            <a:r>
              <a:rPr lang="tr-TR" altLang="tr-TR" sz="1800" dirty="0" err="1">
                <a:latin typeface="+mn-lt"/>
              </a:rPr>
              <a:t>sternum</a:t>
            </a:r>
            <a:r>
              <a:rPr lang="tr-TR" altLang="tr-TR" sz="1800" dirty="0">
                <a:latin typeface="+mn-lt"/>
              </a:rPr>
              <a:t> ile birleşir),</a:t>
            </a:r>
          </a:p>
          <a:p>
            <a:pPr eaLnBrk="1" hangingPunct="1">
              <a:spcBef>
                <a:spcPct val="0"/>
              </a:spcBef>
              <a:buFontTx/>
              <a:buNone/>
              <a:defRPr/>
            </a:pPr>
            <a:r>
              <a:rPr lang="tr-TR" altLang="tr-TR" sz="1800" dirty="0">
                <a:latin typeface="+mn-lt"/>
              </a:rPr>
              <a:t> 8.- 9. kaburgalar sabit </a:t>
            </a:r>
            <a:r>
              <a:rPr lang="tr-TR" altLang="tr-TR" sz="1800" dirty="0" err="1">
                <a:latin typeface="+mn-lt"/>
              </a:rPr>
              <a:t>kosta</a:t>
            </a:r>
            <a:r>
              <a:rPr lang="tr-TR" altLang="tr-TR" sz="1800" dirty="0">
                <a:latin typeface="+mn-lt"/>
              </a:rPr>
              <a:t> kıkırdağa sahipken (son 3’ü yüzücüdür)</a:t>
            </a:r>
          </a:p>
          <a:p>
            <a:pPr eaLnBrk="1" hangingPunct="1">
              <a:spcBef>
                <a:spcPct val="0"/>
              </a:spcBef>
              <a:buFontTx/>
              <a:buNone/>
              <a:defRPr/>
            </a:pPr>
            <a:r>
              <a:rPr lang="tr-TR" altLang="tr-TR" sz="1800" dirty="0">
                <a:latin typeface="+mn-lt"/>
              </a:rPr>
              <a:t>10.-11.-12. kaburgalar yüzücüdür. </a:t>
            </a:r>
          </a:p>
          <a:p>
            <a:pPr eaLnBrk="1" hangingPunct="1">
              <a:spcBef>
                <a:spcPct val="0"/>
              </a:spcBef>
              <a:buFont typeface="Arial" panose="020B0604020202020204" pitchFamily="34" charset="0"/>
              <a:buNone/>
              <a:defRPr/>
            </a:pPr>
            <a:r>
              <a:rPr lang="tr-TR" altLang="tr-TR" sz="1800" dirty="0" err="1">
                <a:latin typeface="+mn-lt"/>
              </a:rPr>
              <a:t>Lumbal</a:t>
            </a:r>
            <a:r>
              <a:rPr lang="tr-TR" altLang="tr-TR" sz="1800" dirty="0">
                <a:latin typeface="+mn-lt"/>
              </a:rPr>
              <a:t> omurganın </a:t>
            </a:r>
            <a:r>
              <a:rPr lang="tr-TR" altLang="tr-TR" sz="1800" dirty="0" err="1">
                <a:latin typeface="+mn-lt"/>
              </a:rPr>
              <a:t>transversal</a:t>
            </a:r>
            <a:r>
              <a:rPr lang="tr-TR" altLang="tr-TR" sz="1800" dirty="0">
                <a:latin typeface="+mn-lt"/>
              </a:rPr>
              <a:t> uzantısı uzun ve dardır.</a:t>
            </a:r>
            <a:r>
              <a:rPr lang="tr-TR" sz="1800" dirty="0"/>
              <a:t> </a:t>
            </a:r>
          </a:p>
          <a:p>
            <a:pPr eaLnBrk="1" hangingPunct="1">
              <a:spcBef>
                <a:spcPct val="0"/>
              </a:spcBef>
              <a:buFont typeface="Arial" panose="020B0604020202020204" pitchFamily="34" charset="0"/>
              <a:buNone/>
              <a:defRPr/>
            </a:pPr>
            <a:r>
              <a:rPr lang="tr-TR" sz="1800" dirty="0"/>
              <a:t>Sırt omurları 3. omura kadar yükselir; sonrasında alçalmaya başlar. </a:t>
            </a:r>
            <a:r>
              <a:rPr lang="tr-TR" sz="1800" dirty="0" err="1"/>
              <a:t>Proc</a:t>
            </a:r>
            <a:r>
              <a:rPr lang="tr-TR" sz="1800" dirty="0"/>
              <a:t>. </a:t>
            </a:r>
            <a:r>
              <a:rPr lang="tr-TR" sz="1800" dirty="0" err="1"/>
              <a:t>mamillaris’ler</a:t>
            </a:r>
            <a:r>
              <a:rPr lang="tr-TR" sz="1800" dirty="0"/>
              <a:t> vardır. Bel omurları hayli uzun ve </a:t>
            </a:r>
            <a:r>
              <a:rPr lang="tr-TR" sz="1800" dirty="0" err="1"/>
              <a:t>cranio</a:t>
            </a:r>
            <a:r>
              <a:rPr lang="tr-TR" sz="1800" dirty="0"/>
              <a:t> </a:t>
            </a:r>
            <a:r>
              <a:rPr lang="tr-TR" sz="1800" dirty="0" err="1"/>
              <a:t>ventral’e</a:t>
            </a:r>
            <a:r>
              <a:rPr lang="tr-TR" sz="1800" dirty="0"/>
              <a:t> dönüktür. </a:t>
            </a:r>
            <a:r>
              <a:rPr lang="tr-TR" sz="1800" dirty="0" err="1"/>
              <a:t>Caudal</a:t>
            </a:r>
            <a:r>
              <a:rPr lang="tr-TR" sz="1800" dirty="0"/>
              <a:t> uçlarında </a:t>
            </a:r>
            <a:r>
              <a:rPr lang="tr-TR" sz="1800" dirty="0" err="1"/>
              <a:t>proc</a:t>
            </a:r>
            <a:r>
              <a:rPr lang="tr-TR" sz="1800" dirty="0"/>
              <a:t>. </a:t>
            </a:r>
            <a:r>
              <a:rPr lang="tr-TR" sz="1800" dirty="0" err="1"/>
              <a:t>accessorius’lar</a:t>
            </a:r>
            <a:r>
              <a:rPr lang="tr-TR" sz="1800" dirty="0"/>
              <a:t> vardır. Omuz kemerini, kürek kemiği ve birleşmiş köprücük kemiği oluşturur. Kürek kemiği kediden daha fazla üçgen şeklinde çukurluğa sahiptir ve daha yuvarlaktır. Omuz çıkıntısı sağ tarafa açılı bir çıkıntı yapar. </a:t>
            </a:r>
          </a:p>
          <a:p>
            <a:pPr eaLnBrk="1" hangingPunct="1">
              <a:spcBef>
                <a:spcPct val="0"/>
              </a:spcBef>
              <a:buFont typeface="Arial" panose="020B0604020202020204" pitchFamily="34" charset="0"/>
              <a:buNone/>
              <a:defRPr/>
            </a:pPr>
            <a:endParaRPr lang="tr-TR" sz="1800" dirty="0"/>
          </a:p>
          <a:p>
            <a:pPr eaLnBrk="1" hangingPunct="1">
              <a:spcBef>
                <a:spcPct val="0"/>
              </a:spcBef>
              <a:buFontTx/>
              <a:buNone/>
              <a:defRPr/>
            </a:pPr>
            <a:endParaRPr lang="tr-TR" altLang="tr-TR" sz="1800" dirty="0">
              <a:latin typeface="+mn-lt"/>
            </a:endParaRPr>
          </a:p>
          <a:p>
            <a:pPr eaLnBrk="1" hangingPunct="1">
              <a:spcBef>
                <a:spcPct val="0"/>
              </a:spcBef>
              <a:buFontTx/>
              <a:buNone/>
              <a:defRPr/>
            </a:pPr>
            <a:endParaRPr lang="tr-TR" altLang="tr-TR" sz="1800" dirty="0">
              <a:latin typeface="+mn-lt"/>
            </a:endParaRPr>
          </a:p>
          <a:p>
            <a:pPr eaLnBrk="1" hangingPunct="1">
              <a:spcBef>
                <a:spcPct val="0"/>
              </a:spcBef>
              <a:buFontTx/>
              <a:buNone/>
              <a:defRPr/>
            </a:pPr>
            <a:endParaRPr lang="tr-TR" altLang="tr-TR" sz="1800" dirty="0">
              <a:latin typeface="Verdana" panose="020B0604030504040204" pitchFamily="34" charset="0"/>
            </a:endParaRPr>
          </a:p>
        </p:txBody>
      </p:sp>
    </p:spTree>
    <p:extLst>
      <p:ext uri="{BB962C8B-B14F-4D97-AF65-F5344CB8AC3E}">
        <p14:creationId xmlns:p14="http://schemas.microsoft.com/office/powerpoint/2010/main" val="1216295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Başlık 1"/>
          <p:cNvSpPr>
            <a:spLocks noGrp="1"/>
          </p:cNvSpPr>
          <p:nvPr>
            <p:ph type="title"/>
          </p:nvPr>
        </p:nvSpPr>
        <p:spPr>
          <a:xfrm>
            <a:off x="1981200" y="274639"/>
            <a:ext cx="8229600" cy="706437"/>
          </a:xfrm>
        </p:spPr>
        <p:txBody>
          <a:bodyPr/>
          <a:lstStyle/>
          <a:p>
            <a:r>
              <a:rPr lang="tr-TR" altLang="tr-TR" sz="3200">
                <a:solidFill>
                  <a:srgbClr val="9933FF"/>
                </a:solidFill>
              </a:rPr>
              <a:t>Regiones membri thoracici</a:t>
            </a:r>
          </a:p>
        </p:txBody>
      </p:sp>
      <p:sp>
        <p:nvSpPr>
          <p:cNvPr id="67587" name="İçerik Yer Tutucusu 2"/>
          <p:cNvSpPr>
            <a:spLocks noGrp="1"/>
          </p:cNvSpPr>
          <p:nvPr>
            <p:ph idx="1"/>
          </p:nvPr>
        </p:nvSpPr>
        <p:spPr>
          <a:xfrm>
            <a:off x="1631950" y="1052513"/>
            <a:ext cx="9036050" cy="5073650"/>
          </a:xfrm>
        </p:spPr>
        <p:txBody>
          <a:bodyPr/>
          <a:lstStyle/>
          <a:p>
            <a:r>
              <a:rPr lang="tr-TR" altLang="tr-TR" sz="1800"/>
              <a:t>Scapula’ları üçgenimsi ve tuberculum supraglenoidale’leri çok belirgindir.  Acromion üzerinde bulunan proc.hamatus sivri ve kemiğe göre yatay bir duruş gösterir. </a:t>
            </a:r>
          </a:p>
          <a:p>
            <a:r>
              <a:rPr lang="tr-TR" altLang="tr-TR" sz="1800"/>
              <a:t>Humerus’da tuberculum majus ve tuberculum minus caput humeri seviyesindedir ve fossa olecrani belirgindir. </a:t>
            </a:r>
          </a:p>
          <a:p>
            <a:r>
              <a:rPr lang="tr-TR" altLang="tr-TR" sz="1800"/>
              <a:t>Küçük ve ince bir clavicula’ya sahiptir. Radius ve ulna uzun ve eğridir. Ulna, radius’dan daha büyük ve uzundur.</a:t>
            </a:r>
          </a:p>
          <a:p>
            <a:r>
              <a:rPr lang="tr-TR" altLang="tr-TR" sz="1800"/>
              <a:t> Metacarpus’da 5 küçük kemik bulunur. Ön ayakta 5 parmak, arka ayakta ise 4 parmak vardır. Her parmak da 3 phalanx bulunur.</a:t>
            </a:r>
          </a:p>
          <a:p>
            <a:r>
              <a:rPr lang="tr-TR" altLang="tr-TR" sz="1800"/>
              <a:t> Proximal sırada , Os carpi radiale, intermedium, ulnare, accessorium</a:t>
            </a:r>
          </a:p>
          <a:p>
            <a:r>
              <a:rPr lang="tr-TR" altLang="tr-TR" sz="1800"/>
              <a:t>Distal sırasındaysa : Os carpale I, II, III, IV ve os carpi centrale oluşturur.</a:t>
            </a:r>
          </a:p>
          <a:p>
            <a:endParaRPr lang="tr-TR" altLang="tr-TR" sz="1800"/>
          </a:p>
        </p:txBody>
      </p:sp>
    </p:spTree>
    <p:extLst>
      <p:ext uri="{BB962C8B-B14F-4D97-AF65-F5344CB8AC3E}">
        <p14:creationId xmlns:p14="http://schemas.microsoft.com/office/powerpoint/2010/main" val="1621604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Başlık 1"/>
          <p:cNvSpPr>
            <a:spLocks noGrp="1"/>
          </p:cNvSpPr>
          <p:nvPr>
            <p:ph type="title"/>
          </p:nvPr>
        </p:nvSpPr>
        <p:spPr>
          <a:xfrm>
            <a:off x="1524000" y="274639"/>
            <a:ext cx="6300788" cy="561975"/>
          </a:xfrm>
        </p:spPr>
        <p:txBody>
          <a:bodyPr>
            <a:normAutofit fontScale="90000"/>
          </a:bodyPr>
          <a:lstStyle/>
          <a:p>
            <a:r>
              <a:rPr lang="tr-TR" altLang="tr-TR" smtClean="0">
                <a:solidFill>
                  <a:srgbClr val="9933FF"/>
                </a:solidFill>
              </a:rPr>
              <a:t>Regiones membri pelvini</a:t>
            </a:r>
          </a:p>
        </p:txBody>
      </p:sp>
      <p:sp>
        <p:nvSpPr>
          <p:cNvPr id="68611" name="İçerik Yer Tutucusu 2"/>
          <p:cNvSpPr>
            <a:spLocks noGrp="1"/>
          </p:cNvSpPr>
          <p:nvPr>
            <p:ph idx="1"/>
          </p:nvPr>
        </p:nvSpPr>
        <p:spPr>
          <a:xfrm>
            <a:off x="1716088" y="1266826"/>
            <a:ext cx="8843962" cy="2378075"/>
          </a:xfrm>
        </p:spPr>
        <p:txBody>
          <a:bodyPr>
            <a:normAutofit fontScale="62500" lnSpcReduction="20000"/>
          </a:bodyPr>
          <a:lstStyle/>
          <a:p>
            <a:r>
              <a:rPr lang="tr-TR" altLang="tr-TR" sz="1800"/>
              <a:t>Fossa acetabuli derindir. Tuberculum ishiadicum 3 çıkıntılıdır. Belirgin bir femur’a sahiptir. Os pubis ile birlikte ilium ve ischium kemikleri acetabulumun yapısına katılır. Obturator deliği oval şekildedir. </a:t>
            </a:r>
          </a:p>
          <a:p>
            <a:r>
              <a:rPr lang="tr-TR" altLang="tr-TR" sz="1800"/>
              <a:t> Fossa trochanterica derindir. </a:t>
            </a:r>
          </a:p>
          <a:p>
            <a:r>
              <a:rPr lang="tr-TR" altLang="tr-TR" sz="1800"/>
              <a:t>Tibia ve fibula distal kısımları birbirleriyle tamamen kaynaşmış iki kemik halindedir.  İki kemiğin kaynaşması tibia’nın ortasından itibaren başlar. </a:t>
            </a:r>
          </a:p>
          <a:p>
            <a:r>
              <a:rPr lang="tr-TR" altLang="tr-TR" sz="1800"/>
              <a:t>Tibia ve fibula distal kısımları birbirleriyle tamamen kaynaşmış iki kemik halindedir.  İki kemiğin kaynaşması tibia’nın ortasından itibaren başlar. </a:t>
            </a:r>
          </a:p>
          <a:p>
            <a:r>
              <a:rPr lang="tr-TR" altLang="tr-TR" sz="1800"/>
              <a:t>Ossa tarsea 3 sıradan meydana gelir. Proximal sırada calcaneus ve talus, orta sırada os tarsi centrale ve distal sıradaysa 4 kemik bulunur. 2.,3.,4.,5. metatarsus’lar öndekilere oranla daha uzun ve kalındır. Bu da hayvanın daha yükseğe sıçramasını sağlar</a:t>
            </a:r>
          </a:p>
          <a:p>
            <a:r>
              <a:rPr lang="tr-TR" altLang="tr-TR" sz="1800"/>
              <a:t>3 sıra halinde görülen 6 tarsal kemiği vardır. Proksimal sırada 2 büyük kemik (Tarsus ve Calcaneus), orta sırada 1 tane merkezi kemik ve distal sırada 3 tane kemik vardır (ikinci,üçüncü dördüncü tarsal kemikleri). Metatarsaller 2-5 çok iyi gelişmiştir 1. Metatarsal  gelişmemiştir.  4 parmak vardır ve her birinde 3 parmak kemiği bulunur.</a:t>
            </a:r>
          </a:p>
          <a:p>
            <a:endParaRPr lang="tr-TR" altLang="tr-TR" sz="1800"/>
          </a:p>
          <a:p>
            <a:endParaRPr lang="tr-TR" altLang="tr-TR" sz="1800"/>
          </a:p>
          <a:p>
            <a:endParaRPr lang="tr-TR" altLang="tr-TR" sz="1800"/>
          </a:p>
        </p:txBody>
      </p:sp>
    </p:spTree>
    <p:extLst>
      <p:ext uri="{BB962C8B-B14F-4D97-AF65-F5344CB8AC3E}">
        <p14:creationId xmlns:p14="http://schemas.microsoft.com/office/powerpoint/2010/main" val="3946910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1"/>
            <a:ext cx="8229600" cy="1052513"/>
          </a:xfrm>
          <a:solidFill>
            <a:schemeClr val="bg1"/>
          </a:solidFill>
        </p:spPr>
        <p:txBody>
          <a:bodyPr/>
          <a:lstStyle/>
          <a:p>
            <a:pPr eaLnBrk="1" hangingPunct="1">
              <a:defRPr/>
            </a:pPr>
            <a:r>
              <a:rPr lang="tr-TR" sz="2800" b="1" dirty="0">
                <a:latin typeface="+mn-lt"/>
              </a:rPr>
              <a:t>KASLARIN FONKSİYONEL İSİMLERİ</a:t>
            </a:r>
          </a:p>
        </p:txBody>
      </p:sp>
      <p:sp>
        <p:nvSpPr>
          <p:cNvPr id="69635" name="Rectangle 3"/>
          <p:cNvSpPr>
            <a:spLocks noGrp="1" noChangeArrowheads="1"/>
          </p:cNvSpPr>
          <p:nvPr>
            <p:ph idx="1"/>
          </p:nvPr>
        </p:nvSpPr>
        <p:spPr>
          <a:xfrm>
            <a:off x="1703388" y="1125538"/>
            <a:ext cx="8964612" cy="5472112"/>
          </a:xfrm>
          <a:solidFill>
            <a:schemeClr val="bg1"/>
          </a:solidFill>
        </p:spPr>
        <p:txBody>
          <a:bodyPr/>
          <a:lstStyle/>
          <a:p>
            <a:pPr eaLnBrk="1" hangingPunct="1">
              <a:buFontTx/>
              <a:buNone/>
            </a:pPr>
            <a:r>
              <a:rPr lang="tr-TR" altLang="tr-TR" sz="1800"/>
              <a:t>Sinerjist kaslar- Grup halinde çalışan kaslar	</a:t>
            </a:r>
          </a:p>
          <a:p>
            <a:pPr eaLnBrk="1" hangingPunct="1">
              <a:buFontTx/>
              <a:buNone/>
            </a:pPr>
            <a:r>
              <a:rPr lang="tr-TR" altLang="tr-TR" sz="1800"/>
              <a:t>Antagonist  “   - Zıt çalışan kaslar</a:t>
            </a:r>
          </a:p>
          <a:p>
            <a:pPr eaLnBrk="1" hangingPunct="1">
              <a:buFontTx/>
              <a:buNone/>
            </a:pPr>
            <a:r>
              <a:rPr lang="tr-TR" altLang="tr-TR" sz="1800"/>
              <a:t>Depressor    “  - Bastıran kaslar</a:t>
            </a:r>
          </a:p>
          <a:p>
            <a:pPr>
              <a:buFont typeface="Wingdings" panose="05000000000000000000" pitchFamily="2" charset="2"/>
              <a:buNone/>
            </a:pPr>
            <a:r>
              <a:rPr lang="tr-TR" altLang="tr-TR" sz="1800"/>
              <a:t>Levator	  “   - Yukarıya kaldıran kaslar	</a:t>
            </a:r>
          </a:p>
          <a:p>
            <a:pPr eaLnBrk="1" hangingPunct="1">
              <a:buFontTx/>
              <a:buNone/>
            </a:pPr>
            <a:r>
              <a:rPr lang="tr-TR" altLang="tr-TR" sz="1800"/>
              <a:t>Flexor	“      - Açıyı daraltan (Büken) kaslar</a:t>
            </a:r>
          </a:p>
          <a:p>
            <a:pPr eaLnBrk="1" hangingPunct="1">
              <a:buFontTx/>
              <a:buNone/>
            </a:pPr>
            <a:r>
              <a:rPr lang="tr-TR" altLang="tr-TR" sz="1800"/>
              <a:t>Extensor 	“      - Açıyı genişleten (Geren) kaslar</a:t>
            </a:r>
          </a:p>
          <a:p>
            <a:pPr eaLnBrk="1" hangingPunct="1">
              <a:buFontTx/>
              <a:buNone/>
            </a:pPr>
            <a:r>
              <a:rPr lang="tr-TR" altLang="tr-TR" sz="1800"/>
              <a:t>Dilatator  “      - Genişleten kaslar</a:t>
            </a:r>
          </a:p>
          <a:p>
            <a:pPr eaLnBrk="1" hangingPunct="1">
              <a:buFont typeface="Wingdings" panose="05000000000000000000" pitchFamily="2" charset="2"/>
              <a:buNone/>
            </a:pPr>
            <a:r>
              <a:rPr lang="tr-TR" altLang="tr-TR" sz="1800"/>
              <a:t>Sphincter  “    - Büzen, kapatan kaslar	</a:t>
            </a:r>
          </a:p>
          <a:p>
            <a:pPr eaLnBrk="1" hangingPunct="1">
              <a:buFontTx/>
              <a:buNone/>
            </a:pPr>
            <a:r>
              <a:rPr lang="tr-TR" altLang="tr-TR" sz="1800"/>
              <a:t>Retractor	“      - Geriye çeken kaslar</a:t>
            </a:r>
          </a:p>
          <a:p>
            <a:pPr eaLnBrk="1" hangingPunct="1">
              <a:buFont typeface="Wingdings" panose="05000000000000000000" pitchFamily="2" charset="2"/>
              <a:buNone/>
            </a:pPr>
            <a:endParaRPr lang="tr-TR" altLang="tr-TR" smtClean="0">
              <a:latin typeface="Arial" panose="020B0604020202020204" pitchFamily="34" charset="0"/>
            </a:endParaRPr>
          </a:p>
        </p:txBody>
      </p:sp>
    </p:spTree>
    <p:extLst>
      <p:ext uri="{BB962C8B-B14F-4D97-AF65-F5344CB8AC3E}">
        <p14:creationId xmlns:p14="http://schemas.microsoft.com/office/powerpoint/2010/main" val="3676385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5 Dikdörtgen"/>
          <p:cNvSpPr>
            <a:spLocks noChangeArrowheads="1"/>
          </p:cNvSpPr>
          <p:nvPr/>
        </p:nvSpPr>
        <p:spPr bwMode="auto">
          <a:xfrm>
            <a:off x="1631951" y="908050"/>
            <a:ext cx="8856663" cy="4217988"/>
          </a:xfrm>
          <a:prstGeom prst="rect">
            <a:avLst/>
          </a:prstGeom>
          <a:noFill/>
          <a:ln w="9525">
            <a:noFill/>
            <a:miter lim="800000"/>
            <a:headEnd/>
            <a:tailEnd/>
          </a:ln>
        </p:spPr>
        <p:txBody>
          <a:bodyPr>
            <a:spAutoFit/>
          </a:bodyPr>
          <a:lstStyle/>
          <a:p>
            <a:pPr eaLnBrk="1" hangingPunct="1">
              <a:defRPr/>
            </a:pPr>
            <a:r>
              <a:rPr lang="tr-TR" dirty="0"/>
              <a:t>Alt ve üst </a:t>
            </a:r>
            <a:r>
              <a:rPr lang="tr-TR" dirty="0" err="1"/>
              <a:t>insicive</a:t>
            </a:r>
            <a:r>
              <a:rPr lang="tr-TR" dirty="0"/>
              <a:t> dişlerin kusurlu kapanışı yüzünden tavşan, yiyeceğini kavramak için </a:t>
            </a:r>
            <a:r>
              <a:rPr lang="tr-TR" dirty="0" err="1"/>
              <a:t>insicive</a:t>
            </a:r>
            <a:r>
              <a:rPr lang="tr-TR" dirty="0"/>
              <a:t> dişlerini kullanamaz. Bu özellik tavşanların yiyeceklerini dilimleme yeteneklerini azaltsa da pet tavşanları için problem değildir.</a:t>
            </a:r>
          </a:p>
          <a:p>
            <a:pPr eaLnBrk="1" hangingPunct="1">
              <a:defRPr/>
            </a:pPr>
            <a:r>
              <a:rPr lang="tr-TR" dirty="0"/>
              <a:t>Tavşanlar beslenme bakımından </a:t>
            </a:r>
            <a:r>
              <a:rPr lang="tr-TR" dirty="0" err="1"/>
              <a:t>herbivor</a:t>
            </a:r>
            <a:r>
              <a:rPr lang="tr-TR" dirty="0"/>
              <a:t> (otçul) hayvanlardır. Tek mideli hayvanlar grubundan olup mide hacim kapasitesi 40-50 ml’dir. </a:t>
            </a:r>
          </a:p>
          <a:p>
            <a:pPr eaLnBrk="1" hangingPunct="1">
              <a:defRPr/>
            </a:pPr>
            <a:r>
              <a:rPr lang="tr-TR" dirty="0"/>
              <a:t>İnce </a:t>
            </a:r>
            <a:r>
              <a:rPr lang="tr-TR" dirty="0" err="1"/>
              <a:t>barsaklar</a:t>
            </a:r>
            <a:r>
              <a:rPr lang="tr-TR" dirty="0"/>
              <a:t>, tavşanlarda iyi gelişmiş durumda olup bir cm çapında ve 2-3 metre uzunluktadır. Kalın </a:t>
            </a:r>
            <a:r>
              <a:rPr lang="tr-TR" dirty="0" err="1"/>
              <a:t>barsaklar</a:t>
            </a:r>
            <a:r>
              <a:rPr lang="tr-TR" dirty="0"/>
              <a:t> ise bir metre uzunluğunda ve 15 mm çapındadır. İnce </a:t>
            </a:r>
            <a:r>
              <a:rPr lang="tr-TR" dirty="0" err="1"/>
              <a:t>barsakla</a:t>
            </a:r>
            <a:r>
              <a:rPr lang="tr-TR" dirty="0"/>
              <a:t> kalın </a:t>
            </a:r>
            <a:r>
              <a:rPr lang="tr-TR" dirty="0" err="1"/>
              <a:t>barsağın</a:t>
            </a:r>
            <a:r>
              <a:rPr lang="tr-TR" dirty="0"/>
              <a:t> birleştiği yerde </a:t>
            </a:r>
            <a:r>
              <a:rPr lang="tr-TR" dirty="0" err="1"/>
              <a:t>sekum</a:t>
            </a:r>
            <a:r>
              <a:rPr lang="tr-TR" dirty="0"/>
              <a:t> (kör barsak) vardır ve mide kapasitesinin yaklaşık 10 katı kapasiteye sahiptir. </a:t>
            </a:r>
            <a:r>
              <a:rPr lang="tr-TR" dirty="0" err="1"/>
              <a:t>Sekum</a:t>
            </a:r>
            <a:r>
              <a:rPr lang="tr-TR" dirty="0"/>
              <a:t> tavşan sindirim sisteminin en gelişmiş yeridir ve sindirime yardımcı olan bakteri florası bakımından çok zengindir. Burada </a:t>
            </a:r>
            <a:r>
              <a:rPr lang="tr-TR" dirty="0" err="1"/>
              <a:t>sellülozun</a:t>
            </a:r>
            <a:r>
              <a:rPr lang="tr-TR" dirty="0"/>
              <a:t> bir kısmı parçalanmakta </a:t>
            </a:r>
            <a:r>
              <a:rPr lang="tr-TR" dirty="0" err="1"/>
              <a:t>ruminantlarda</a:t>
            </a:r>
            <a:r>
              <a:rPr lang="tr-TR" dirty="0"/>
              <a:t> (geviş getiren hayvan) olduğu gibi yağ asitleri üretimi sağlanmakta ve amino asit yapımı ve proteinlerden de yararlanılmaktadır. </a:t>
            </a:r>
          </a:p>
          <a:p>
            <a:pPr eaLnBrk="1" hangingPunct="1">
              <a:defRPr/>
            </a:pPr>
            <a:r>
              <a:rPr lang="tr-TR" dirty="0"/>
              <a:t>Tavşanlarda yalancı </a:t>
            </a:r>
            <a:r>
              <a:rPr lang="tr-TR" dirty="0" err="1"/>
              <a:t>ruminasyon</a:t>
            </a:r>
            <a:r>
              <a:rPr lang="tr-TR" dirty="0"/>
              <a:t> görülür.</a:t>
            </a:r>
          </a:p>
          <a:p>
            <a:pPr eaLnBrk="1" hangingPunct="1">
              <a:defRPr/>
            </a:pPr>
            <a:r>
              <a:rPr lang="tr-TR" dirty="0"/>
              <a:t>    </a:t>
            </a:r>
          </a:p>
          <a:p>
            <a:pPr eaLnBrk="1" hangingPunct="1">
              <a:defRPr/>
            </a:pPr>
            <a:endParaRPr lang="tr-TR" sz="1600" dirty="0">
              <a:latin typeface="Arial" charset="0"/>
            </a:endParaRPr>
          </a:p>
        </p:txBody>
      </p:sp>
      <p:sp>
        <p:nvSpPr>
          <p:cNvPr id="78855" name="7 Dikdörtgen"/>
          <p:cNvSpPr>
            <a:spLocks noChangeArrowheads="1"/>
          </p:cNvSpPr>
          <p:nvPr/>
        </p:nvSpPr>
        <p:spPr bwMode="auto">
          <a:xfrm>
            <a:off x="2208213" y="200025"/>
            <a:ext cx="3922712" cy="585788"/>
          </a:xfrm>
          <a:prstGeom prst="rect">
            <a:avLst/>
          </a:prstGeom>
          <a:noFill/>
          <a:ln w="9525">
            <a:noFill/>
            <a:miter lim="800000"/>
            <a:headEnd/>
            <a:tailEnd/>
          </a:ln>
        </p:spPr>
        <p:txBody>
          <a:bodyPr>
            <a:spAutoFit/>
          </a:bodyPr>
          <a:lstStyle/>
          <a:p>
            <a:pPr eaLnBrk="1" hangingPunct="1">
              <a:defRPr/>
            </a:pPr>
            <a:r>
              <a:rPr lang="tr-TR" sz="3200" b="1" dirty="0">
                <a:solidFill>
                  <a:srgbClr val="CC0000"/>
                </a:solidFill>
              </a:rPr>
              <a:t>Sindirim sistemi</a:t>
            </a:r>
          </a:p>
        </p:txBody>
      </p:sp>
      <p:sp>
        <p:nvSpPr>
          <p:cNvPr id="70660" name="7 Metin kutusu"/>
          <p:cNvSpPr txBox="1">
            <a:spLocks noChangeArrowheads="1"/>
          </p:cNvSpPr>
          <p:nvPr/>
        </p:nvSpPr>
        <p:spPr bwMode="auto">
          <a:xfrm>
            <a:off x="7381876" y="6357939"/>
            <a:ext cx="32861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Verdana" panose="020B0604030504040204" pitchFamily="34" charset="0"/>
            </a:endParaRPr>
          </a:p>
        </p:txBody>
      </p:sp>
    </p:spTree>
    <p:extLst>
      <p:ext uri="{BB962C8B-B14F-4D97-AF65-F5344CB8AC3E}">
        <p14:creationId xmlns:p14="http://schemas.microsoft.com/office/powerpoint/2010/main" val="385885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2279650" y="260351"/>
            <a:ext cx="7272338" cy="720725"/>
          </a:xfrm>
          <a:solidFill>
            <a:schemeClr val="tx2">
              <a:lumMod val="20000"/>
              <a:lumOff val="80000"/>
            </a:schemeClr>
          </a:solidFill>
        </p:spPr>
        <p:txBody>
          <a:bodyPr/>
          <a:lstStyle/>
          <a:p>
            <a:pPr>
              <a:defRPr/>
            </a:pPr>
            <a:r>
              <a:rPr lang="tr-TR" dirty="0" err="1" smtClean="0">
                <a:solidFill>
                  <a:srgbClr val="9933FF"/>
                </a:solidFill>
              </a:rPr>
              <a:t>Koprofaji</a:t>
            </a:r>
            <a:r>
              <a:rPr lang="tr-TR" dirty="0" smtClean="0">
                <a:solidFill>
                  <a:srgbClr val="9933FF"/>
                </a:solidFill>
              </a:rPr>
              <a:t> nedir?</a:t>
            </a:r>
          </a:p>
        </p:txBody>
      </p:sp>
      <p:sp>
        <p:nvSpPr>
          <p:cNvPr id="3" name="İçerik Yer Tutucusu 2"/>
          <p:cNvSpPr>
            <a:spLocks noGrp="1"/>
          </p:cNvSpPr>
          <p:nvPr>
            <p:ph idx="1"/>
          </p:nvPr>
        </p:nvSpPr>
        <p:spPr>
          <a:xfrm>
            <a:off x="1631950" y="1600201"/>
            <a:ext cx="8578850" cy="4924425"/>
          </a:xfrm>
        </p:spPr>
        <p:txBody>
          <a:bodyPr/>
          <a:lstStyle/>
          <a:p>
            <a:pPr>
              <a:buFont typeface="Arial" charset="0"/>
              <a:buChar char="•"/>
              <a:defRPr/>
            </a:pPr>
            <a:r>
              <a:rPr lang="tr-TR" sz="1800" dirty="0"/>
              <a:t>Üretmiş olduğu dışkıyı yemek </a:t>
            </a:r>
            <a:r>
              <a:rPr lang="tr-TR" sz="1800" dirty="0" err="1"/>
              <a:t>kaprofajidir</a:t>
            </a:r>
            <a:r>
              <a:rPr lang="tr-TR" sz="1800" dirty="0"/>
              <a:t>. T</a:t>
            </a:r>
            <a:r>
              <a:rPr lang="tr-TR" sz="1800" dirty="0"/>
              <a:t>avşanda </a:t>
            </a:r>
            <a:r>
              <a:rPr lang="tr-TR" sz="1800" dirty="0" err="1"/>
              <a:t>pseudo-ruminasyon</a:t>
            </a:r>
            <a:r>
              <a:rPr lang="tr-TR" sz="1800" dirty="0"/>
              <a:t> (yalancı geviş getirme) diye de isimlendirilir. Bu sindirim sistemi tavşana özgü bir sistemdir. Bu sistemde tavşanda iki çeşit dışkı üretilmektedir. Günde 1-2 kez, sert </a:t>
            </a:r>
            <a:r>
              <a:rPr lang="tr-TR" sz="1800" dirty="0" err="1"/>
              <a:t>peletlerin</a:t>
            </a:r>
            <a:r>
              <a:rPr lang="tr-TR" sz="1800" dirty="0"/>
              <a:t> atılması, yumuşak </a:t>
            </a:r>
            <a:r>
              <a:rPr lang="tr-TR" sz="1800" dirty="0" err="1"/>
              <a:t>peletlerin</a:t>
            </a:r>
            <a:r>
              <a:rPr lang="tr-TR" sz="1800" dirty="0"/>
              <a:t> atılması ile kesilir ve buna </a:t>
            </a:r>
            <a:r>
              <a:rPr lang="tr-TR" sz="1800" dirty="0" err="1"/>
              <a:t>sekotroflar</a:t>
            </a:r>
            <a:r>
              <a:rPr lang="tr-TR" sz="1800" dirty="0"/>
              <a:t> denir.</a:t>
            </a:r>
          </a:p>
          <a:p>
            <a:pPr>
              <a:buFont typeface="Arial" charset="0"/>
              <a:buChar char="•"/>
              <a:defRPr/>
            </a:pPr>
            <a:r>
              <a:rPr lang="tr-TR" sz="1800" dirty="0"/>
              <a:t> Sert </a:t>
            </a:r>
            <a:r>
              <a:rPr lang="tr-TR" sz="1800" dirty="0" err="1"/>
              <a:t>peletler</a:t>
            </a:r>
            <a:r>
              <a:rPr lang="tr-TR" sz="1800" dirty="0"/>
              <a:t> dışarı atılır, ancak yumuşak </a:t>
            </a:r>
            <a:r>
              <a:rPr lang="tr-TR" sz="1800" dirty="0" err="1"/>
              <a:t>peletler</a:t>
            </a:r>
            <a:r>
              <a:rPr lang="tr-TR" sz="1800" dirty="0"/>
              <a:t> anüsten atılmak üzere iken tavşan tarafından geri alınır. Tavşan bu işlevi yapmak için kendi etrafında kıvrılarak dönme hareketi yapar, yumuşak dışkıları anüsten dışarı çıkarken emer ve sonra da çiğnemeden içine çekerler. Tavşanda sindirimin tümü 18-30 saat arasında sona erer, ortalama süre ise 20 saat kadardır.  Bu yumuşak dışkı % 32 oranında ham protein ve yüksek miktarda vitamin içerir. Bu madde ikinci kez alınarak sindirilmesi sonucu ise protein oranının sıfıra düştüğü ve hiç vitamin içermediği tespit edilmiştir.</a:t>
            </a:r>
          </a:p>
          <a:p>
            <a:pPr>
              <a:buFont typeface="Arial" charset="0"/>
              <a:buChar char="•"/>
              <a:defRPr/>
            </a:pPr>
            <a:r>
              <a:rPr lang="tr-TR" sz="1800" dirty="0"/>
              <a:t> Bu nedenle ishal olan tavşanlar beslenememekten ölebilirler. Tavşanlarda dışkının üçte biri yumuşak </a:t>
            </a:r>
            <a:r>
              <a:rPr lang="tr-TR" sz="1800" dirty="0" err="1"/>
              <a:t>peletlerden</a:t>
            </a:r>
            <a:r>
              <a:rPr lang="tr-TR" sz="1800" dirty="0"/>
              <a:t> oluşur ve evcil tavşanlarda yumuşak dışkı gece, yabanı tavşanlarda gündüz oluşur.</a:t>
            </a:r>
          </a:p>
          <a:p>
            <a:pPr marL="0" indent="0">
              <a:buNone/>
              <a:defRPr/>
            </a:pPr>
            <a:endParaRPr lang="tr-TR" dirty="0"/>
          </a:p>
        </p:txBody>
      </p:sp>
    </p:spTree>
    <p:extLst>
      <p:ext uri="{BB962C8B-B14F-4D97-AF65-F5344CB8AC3E}">
        <p14:creationId xmlns:p14="http://schemas.microsoft.com/office/powerpoint/2010/main" val="104764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Başlık 1"/>
          <p:cNvSpPr>
            <a:spLocks noGrp="1"/>
          </p:cNvSpPr>
          <p:nvPr>
            <p:ph type="title"/>
          </p:nvPr>
        </p:nvSpPr>
        <p:spPr>
          <a:xfrm>
            <a:off x="1981201" y="274638"/>
            <a:ext cx="6346825" cy="850900"/>
          </a:xfrm>
          <a:solidFill>
            <a:schemeClr val="tx2">
              <a:lumMod val="20000"/>
              <a:lumOff val="80000"/>
            </a:schemeClr>
          </a:solidFill>
        </p:spPr>
        <p:txBody>
          <a:bodyPr/>
          <a:lstStyle/>
          <a:p>
            <a:pPr>
              <a:defRPr/>
            </a:pPr>
            <a:r>
              <a:rPr lang="tr-TR" dirty="0" smtClean="0">
                <a:solidFill>
                  <a:srgbClr val="9933FF"/>
                </a:solidFill>
              </a:rPr>
              <a:t>Tarihçesi </a:t>
            </a:r>
          </a:p>
        </p:txBody>
      </p:sp>
      <p:sp>
        <p:nvSpPr>
          <p:cNvPr id="3" name="İçerik Yer Tutucusu 2"/>
          <p:cNvSpPr>
            <a:spLocks noGrp="1"/>
          </p:cNvSpPr>
          <p:nvPr>
            <p:ph idx="1"/>
          </p:nvPr>
        </p:nvSpPr>
        <p:spPr>
          <a:xfrm>
            <a:off x="1981200" y="1600201"/>
            <a:ext cx="8229600" cy="4924425"/>
          </a:xfrm>
        </p:spPr>
        <p:txBody>
          <a:bodyPr/>
          <a:lstStyle/>
          <a:p>
            <a:pPr>
              <a:buFont typeface="Arial" charset="0"/>
              <a:buChar char="•"/>
              <a:defRPr/>
            </a:pPr>
            <a:r>
              <a:rPr lang="tr-TR" sz="2000" dirty="0" err="1"/>
              <a:t>Oryctolagus</a:t>
            </a:r>
            <a:r>
              <a:rPr lang="tr-TR" sz="2000" dirty="0"/>
              <a:t> </a:t>
            </a:r>
            <a:r>
              <a:rPr lang="tr-TR" sz="2000" dirty="0" err="1"/>
              <a:t>cuniculi</a:t>
            </a:r>
            <a:r>
              <a:rPr lang="tr-TR" sz="2000" dirty="0"/>
              <a:t>  tavşanının kökeni 2000 yıl öncesi </a:t>
            </a:r>
            <a:r>
              <a:rPr lang="tr-TR" sz="2000" dirty="0" err="1"/>
              <a:t>Iberian</a:t>
            </a:r>
            <a:r>
              <a:rPr lang="tr-TR" sz="2000" dirty="0"/>
              <a:t> yarımadasına dayanır. Bu tavşan türlerini Romalılar duvarlarla çevrili </a:t>
            </a:r>
            <a:r>
              <a:rPr lang="tr-TR" sz="2000" dirty="0" err="1"/>
              <a:t>Lepororia</a:t>
            </a:r>
            <a:r>
              <a:rPr lang="tr-TR" sz="2000" dirty="0"/>
              <a:t> bahçesinde korudular. Daha öncede (5. ve 6.yy dan bu yana) Fransız rahipler </a:t>
            </a:r>
            <a:r>
              <a:rPr lang="tr-TR" sz="2000" dirty="0" err="1"/>
              <a:t>Normandiyalılar</a:t>
            </a:r>
            <a:r>
              <a:rPr lang="tr-TR" sz="2000" dirty="0"/>
              <a:t> tavşanı, İngiltere ve İrlanda’ya getirmiş. Bunu takip eden 200 yıl boyunca yaygınlaşıp çoğalmıştır.</a:t>
            </a:r>
          </a:p>
          <a:p>
            <a:pPr>
              <a:buFont typeface="Arial" charset="0"/>
              <a:buChar char="•"/>
              <a:defRPr/>
            </a:pPr>
            <a:r>
              <a:rPr lang="tr-TR" sz="2000" dirty="0"/>
              <a:t>Boyutundaki çeşitlilik türe bağlıdır, bu aralık 7 kg </a:t>
            </a:r>
            <a:r>
              <a:rPr lang="tr-TR" sz="2000" dirty="0" err="1"/>
              <a:t>Floman</a:t>
            </a:r>
            <a:r>
              <a:rPr lang="tr-TR" sz="2000" dirty="0"/>
              <a:t> Devinden başlayıp 1 kg Cüce Polonyalı veya Alman türlerine kadar gider. Tavşan familyasına giren yedi cinsten </a:t>
            </a:r>
            <a:r>
              <a:rPr lang="tr-TR" sz="2000" dirty="0" err="1"/>
              <a:t>Lepus</a:t>
            </a:r>
            <a:r>
              <a:rPr lang="tr-TR" sz="2000" dirty="0"/>
              <a:t> ve </a:t>
            </a:r>
            <a:r>
              <a:rPr lang="tr-TR" sz="2000" dirty="0" err="1"/>
              <a:t>Macrotolagus</a:t>
            </a:r>
            <a:r>
              <a:rPr lang="tr-TR" sz="2000" dirty="0"/>
              <a:t> cinsleri gerçek kır tavşanlarını, </a:t>
            </a:r>
            <a:r>
              <a:rPr lang="tr-TR" sz="2000" dirty="0" err="1"/>
              <a:t>Oryctolagus</a:t>
            </a:r>
            <a:r>
              <a:rPr lang="tr-TR" sz="2000" dirty="0"/>
              <a:t> cinside gerçek ada tavşanını içermektedir. </a:t>
            </a:r>
          </a:p>
          <a:p>
            <a:pPr>
              <a:buFont typeface="Arial" charset="0"/>
              <a:buChar char="•"/>
              <a:defRPr/>
            </a:pPr>
            <a:r>
              <a:rPr lang="tr-TR" sz="2000" dirty="0" err="1"/>
              <a:t>Lepus</a:t>
            </a:r>
            <a:r>
              <a:rPr lang="tr-TR" sz="2000" dirty="0"/>
              <a:t> cinsine giren yüz kadar tür bulunmakta ve dünyanın her yerine yayılmış durumdadır. Bu türün en önemli örneklerinden biri </a:t>
            </a:r>
            <a:r>
              <a:rPr lang="tr-TR" sz="2000" dirty="0" err="1"/>
              <a:t>Lepus</a:t>
            </a:r>
            <a:r>
              <a:rPr lang="tr-TR" sz="2000" dirty="0"/>
              <a:t> </a:t>
            </a:r>
            <a:r>
              <a:rPr lang="tr-TR" sz="2000" dirty="0" err="1"/>
              <a:t>Europaeus</a:t>
            </a:r>
            <a:r>
              <a:rPr lang="tr-TR" sz="2000" dirty="0"/>
              <a:t>, daha çok Avrupa ve Britanya adalarından Asya’ya kadar bir yayılma alanı bulmuştur. </a:t>
            </a:r>
          </a:p>
          <a:p>
            <a:pPr>
              <a:buFont typeface="Arial" charset="0"/>
              <a:buChar char="•"/>
              <a:defRPr/>
            </a:pPr>
            <a:r>
              <a:rPr lang="tr-TR" sz="2000" dirty="0"/>
              <a:t>Tavşanların ortalama yaşam süresi 7-10 yıldır. </a:t>
            </a:r>
          </a:p>
          <a:p>
            <a:pPr marL="0" indent="0">
              <a:buNone/>
              <a:defRPr/>
            </a:pPr>
            <a:endParaRPr lang="tr-TR" dirty="0"/>
          </a:p>
        </p:txBody>
      </p:sp>
    </p:spTree>
    <p:extLst>
      <p:ext uri="{BB962C8B-B14F-4D97-AF65-F5344CB8AC3E}">
        <p14:creationId xmlns:p14="http://schemas.microsoft.com/office/powerpoint/2010/main" val="2103237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kdörtgen 1"/>
          <p:cNvSpPr>
            <a:spLocks noChangeArrowheads="1"/>
          </p:cNvSpPr>
          <p:nvPr/>
        </p:nvSpPr>
        <p:spPr bwMode="auto">
          <a:xfrm>
            <a:off x="3160713" y="404814"/>
            <a:ext cx="6121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solidFill>
                  <a:srgbClr val="000000"/>
                </a:solidFill>
              </a:rPr>
              <a:t>Tavşanlarda üst kesici dişler çok iyi gelişmiştir. Bu dişlerde kök yoktur. Bu yüzden sürekli olarak büyürler. Görüleceği gibi köpek dişi yoktur ve kesici dişlerle premolar dişler arasında diastema denen bir boşluk vardır. Her yarım çenede 3’ü önazı (premolar) ve 3’ü azı (molar) olmak üzere altı diş vardır. Tavşanlarda dişler dıştan içe doğru aşınma gösterirler.</a:t>
            </a:r>
          </a:p>
        </p:txBody>
      </p:sp>
      <p:graphicFrame>
        <p:nvGraphicFramePr>
          <p:cNvPr id="3" name="Tablo 2"/>
          <p:cNvGraphicFramePr>
            <a:graphicFrameLocks noGrp="1"/>
          </p:cNvGraphicFramePr>
          <p:nvPr/>
        </p:nvGraphicFramePr>
        <p:xfrm>
          <a:off x="3143250" y="2565401"/>
          <a:ext cx="5903914" cy="1484313"/>
        </p:xfrm>
        <a:graphic>
          <a:graphicData uri="http://schemas.openxmlformats.org/drawingml/2006/table">
            <a:tbl>
              <a:tblPr firstRow="1" bandRow="1">
                <a:tableStyleId>{5C22544A-7EE6-4342-B048-85BDC9FD1C3A}</a:tableStyleId>
              </a:tblPr>
              <a:tblGrid>
                <a:gridCol w="1511977">
                  <a:extLst>
                    <a:ext uri="{9D8B030D-6E8A-4147-A177-3AD203B41FA5}">
                      <a16:colId xmlns:a16="http://schemas.microsoft.com/office/drawing/2014/main" val="20000"/>
                    </a:ext>
                  </a:extLst>
                </a:gridCol>
                <a:gridCol w="1079984">
                  <a:extLst>
                    <a:ext uri="{9D8B030D-6E8A-4147-A177-3AD203B41FA5}">
                      <a16:colId xmlns:a16="http://schemas.microsoft.com/office/drawing/2014/main" val="20001"/>
                    </a:ext>
                  </a:extLst>
                </a:gridCol>
                <a:gridCol w="950387">
                  <a:extLst>
                    <a:ext uri="{9D8B030D-6E8A-4147-A177-3AD203B41FA5}">
                      <a16:colId xmlns:a16="http://schemas.microsoft.com/office/drawing/2014/main" val="20002"/>
                    </a:ext>
                  </a:extLst>
                </a:gridCol>
                <a:gridCol w="1180783">
                  <a:extLst>
                    <a:ext uri="{9D8B030D-6E8A-4147-A177-3AD203B41FA5}">
                      <a16:colId xmlns:a16="http://schemas.microsoft.com/office/drawing/2014/main" val="20003"/>
                    </a:ext>
                  </a:extLst>
                </a:gridCol>
                <a:gridCol w="1180783">
                  <a:extLst>
                    <a:ext uri="{9D8B030D-6E8A-4147-A177-3AD203B41FA5}">
                      <a16:colId xmlns:a16="http://schemas.microsoft.com/office/drawing/2014/main" val="20004"/>
                    </a:ext>
                  </a:extLst>
                </a:gridCol>
              </a:tblGrid>
              <a:tr h="494771">
                <a:tc>
                  <a:txBody>
                    <a:bodyPr/>
                    <a:lstStyle/>
                    <a:p>
                      <a:r>
                        <a:rPr lang="tr-TR" sz="1800" dirty="0" smtClean="0"/>
                        <a:t>Diş Formülü</a:t>
                      </a:r>
                      <a:endParaRPr lang="tr-TR" sz="1800" dirty="0"/>
                    </a:p>
                  </a:txBody>
                  <a:tcPr marL="91429" marR="91429" marT="45706" marB="45706"/>
                </a:tc>
                <a:tc>
                  <a:txBody>
                    <a:bodyPr/>
                    <a:lstStyle/>
                    <a:p>
                      <a:r>
                        <a:rPr lang="tr-TR" sz="1800" dirty="0" err="1" smtClean="0"/>
                        <a:t>Incisive</a:t>
                      </a:r>
                      <a:endParaRPr lang="tr-TR" sz="1800" dirty="0"/>
                    </a:p>
                  </a:txBody>
                  <a:tcPr marL="91429" marR="91429" marT="45706" marB="45706"/>
                </a:tc>
                <a:tc>
                  <a:txBody>
                    <a:bodyPr/>
                    <a:lstStyle/>
                    <a:p>
                      <a:r>
                        <a:rPr lang="tr-TR" sz="1800" dirty="0" smtClean="0"/>
                        <a:t>Canine</a:t>
                      </a:r>
                      <a:endParaRPr lang="tr-TR" sz="1800" dirty="0"/>
                    </a:p>
                  </a:txBody>
                  <a:tcPr marL="91429" marR="91429" marT="45706" marB="45706"/>
                </a:tc>
                <a:tc>
                  <a:txBody>
                    <a:bodyPr/>
                    <a:lstStyle/>
                    <a:p>
                      <a:r>
                        <a:rPr lang="tr-TR" sz="1800" dirty="0" err="1" smtClean="0"/>
                        <a:t>Premolar</a:t>
                      </a:r>
                      <a:endParaRPr lang="tr-TR" sz="1800" dirty="0"/>
                    </a:p>
                  </a:txBody>
                  <a:tcPr marL="91429" marR="91429" marT="45706" marB="45706"/>
                </a:tc>
                <a:tc>
                  <a:txBody>
                    <a:bodyPr/>
                    <a:lstStyle/>
                    <a:p>
                      <a:r>
                        <a:rPr lang="tr-TR" sz="1800" dirty="0" err="1" smtClean="0"/>
                        <a:t>Molar</a:t>
                      </a:r>
                      <a:endParaRPr lang="tr-TR" sz="1800" dirty="0"/>
                    </a:p>
                  </a:txBody>
                  <a:tcPr marL="91429" marR="91429" marT="45706" marB="45706"/>
                </a:tc>
                <a:extLst>
                  <a:ext uri="{0D108BD9-81ED-4DB2-BD59-A6C34878D82A}">
                    <a16:rowId xmlns:a16="http://schemas.microsoft.com/office/drawing/2014/main" val="10000"/>
                  </a:ext>
                </a:extLst>
              </a:tr>
              <a:tr h="494771">
                <a:tc>
                  <a:txBody>
                    <a:bodyPr/>
                    <a:lstStyle/>
                    <a:p>
                      <a:r>
                        <a:rPr lang="tr-TR" sz="1800" dirty="0" err="1" smtClean="0"/>
                        <a:t>Maxilla</a:t>
                      </a:r>
                      <a:endParaRPr lang="tr-TR" sz="1800" dirty="0"/>
                    </a:p>
                  </a:txBody>
                  <a:tcPr marL="91429" marR="91429" marT="45706" marB="45706"/>
                </a:tc>
                <a:tc>
                  <a:txBody>
                    <a:bodyPr/>
                    <a:lstStyle/>
                    <a:p>
                      <a:r>
                        <a:rPr lang="tr-TR" sz="1800" dirty="0" smtClean="0"/>
                        <a:t>2</a:t>
                      </a:r>
                      <a:endParaRPr lang="tr-TR" sz="1800" dirty="0"/>
                    </a:p>
                  </a:txBody>
                  <a:tcPr marL="91429" marR="91429" marT="45706" marB="45706"/>
                </a:tc>
                <a:tc>
                  <a:txBody>
                    <a:bodyPr/>
                    <a:lstStyle/>
                    <a:p>
                      <a:r>
                        <a:rPr lang="tr-TR" sz="1800" dirty="0" smtClean="0"/>
                        <a:t>0</a:t>
                      </a:r>
                      <a:endParaRPr lang="tr-TR" sz="1800" dirty="0"/>
                    </a:p>
                  </a:txBody>
                  <a:tcPr marL="91429" marR="91429" marT="45706" marB="45706"/>
                </a:tc>
                <a:tc>
                  <a:txBody>
                    <a:bodyPr/>
                    <a:lstStyle/>
                    <a:p>
                      <a:r>
                        <a:rPr lang="tr-TR" sz="1800" dirty="0" smtClean="0"/>
                        <a:t>3</a:t>
                      </a:r>
                      <a:endParaRPr lang="tr-TR" sz="1800" dirty="0"/>
                    </a:p>
                  </a:txBody>
                  <a:tcPr marL="91429" marR="91429" marT="45706" marB="45706"/>
                </a:tc>
                <a:tc>
                  <a:txBody>
                    <a:bodyPr/>
                    <a:lstStyle/>
                    <a:p>
                      <a:r>
                        <a:rPr lang="tr-TR" sz="1800" dirty="0" smtClean="0"/>
                        <a:t>3</a:t>
                      </a:r>
                      <a:endParaRPr lang="tr-TR" sz="1800" dirty="0"/>
                    </a:p>
                  </a:txBody>
                  <a:tcPr marL="91429" marR="91429" marT="45706" marB="45706"/>
                </a:tc>
                <a:extLst>
                  <a:ext uri="{0D108BD9-81ED-4DB2-BD59-A6C34878D82A}">
                    <a16:rowId xmlns:a16="http://schemas.microsoft.com/office/drawing/2014/main" val="10001"/>
                  </a:ext>
                </a:extLst>
              </a:tr>
              <a:tr h="494771">
                <a:tc>
                  <a:txBody>
                    <a:bodyPr/>
                    <a:lstStyle/>
                    <a:p>
                      <a:r>
                        <a:rPr lang="tr-TR" sz="1800" dirty="0" err="1" smtClean="0"/>
                        <a:t>Mandilulae</a:t>
                      </a:r>
                      <a:endParaRPr lang="tr-TR" sz="1800" dirty="0"/>
                    </a:p>
                  </a:txBody>
                  <a:tcPr marL="91429" marR="91429" marT="45706" marB="45706"/>
                </a:tc>
                <a:tc>
                  <a:txBody>
                    <a:bodyPr/>
                    <a:lstStyle/>
                    <a:p>
                      <a:r>
                        <a:rPr lang="tr-TR" sz="1800" dirty="0" smtClean="0"/>
                        <a:t>1</a:t>
                      </a:r>
                      <a:endParaRPr lang="tr-TR" sz="1800" dirty="0"/>
                    </a:p>
                  </a:txBody>
                  <a:tcPr marL="91429" marR="91429" marT="45706" marB="45706"/>
                </a:tc>
                <a:tc>
                  <a:txBody>
                    <a:bodyPr/>
                    <a:lstStyle/>
                    <a:p>
                      <a:r>
                        <a:rPr lang="tr-TR" sz="1800" dirty="0" smtClean="0"/>
                        <a:t>0</a:t>
                      </a:r>
                      <a:endParaRPr lang="tr-TR" sz="1800" dirty="0"/>
                    </a:p>
                  </a:txBody>
                  <a:tcPr marL="91429" marR="91429" marT="45706" marB="45706"/>
                </a:tc>
                <a:tc>
                  <a:txBody>
                    <a:bodyPr/>
                    <a:lstStyle/>
                    <a:p>
                      <a:r>
                        <a:rPr lang="tr-TR" sz="1800" dirty="0" smtClean="0"/>
                        <a:t>2</a:t>
                      </a:r>
                      <a:endParaRPr lang="tr-TR" sz="1800" dirty="0"/>
                    </a:p>
                  </a:txBody>
                  <a:tcPr marL="91429" marR="91429" marT="45706" marB="45706"/>
                </a:tc>
                <a:tc>
                  <a:txBody>
                    <a:bodyPr/>
                    <a:lstStyle/>
                    <a:p>
                      <a:r>
                        <a:rPr lang="tr-TR" sz="1800" dirty="0" smtClean="0"/>
                        <a:t>3</a:t>
                      </a:r>
                      <a:endParaRPr lang="tr-TR" sz="1800" dirty="0"/>
                    </a:p>
                  </a:txBody>
                  <a:tcPr marL="91429" marR="91429" marT="45706" marB="4570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68184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2495550" y="260350"/>
            <a:ext cx="6840538" cy="571500"/>
          </a:xfrm>
        </p:spPr>
        <p:txBody>
          <a:bodyPr/>
          <a:lstStyle/>
          <a:p>
            <a:pPr>
              <a:defRPr/>
            </a:pPr>
            <a:r>
              <a:rPr lang="tr-TR" sz="2800" b="1" dirty="0">
                <a:solidFill>
                  <a:srgbClr val="C00000"/>
                </a:solidFill>
                <a:latin typeface="+mn-lt"/>
                <a:cs typeface="Arial" charset="0"/>
              </a:rPr>
              <a:t>Ağız boşluğu, </a:t>
            </a:r>
            <a:r>
              <a:rPr lang="tr-TR" sz="2800" b="1" dirty="0" err="1">
                <a:solidFill>
                  <a:srgbClr val="C00000"/>
                </a:solidFill>
                <a:latin typeface="+mn-lt"/>
                <a:cs typeface="Arial" charset="0"/>
              </a:rPr>
              <a:t>Tükrük</a:t>
            </a:r>
            <a:r>
              <a:rPr lang="tr-TR" sz="2800" b="1" dirty="0">
                <a:solidFill>
                  <a:srgbClr val="C00000"/>
                </a:solidFill>
                <a:latin typeface="+mn-lt"/>
                <a:cs typeface="Arial" charset="0"/>
              </a:rPr>
              <a:t> bezleri, Lenf düğümleri</a:t>
            </a:r>
            <a:endParaRPr lang="tr-TR" sz="2800" b="1" dirty="0">
              <a:latin typeface="+mn-lt"/>
            </a:endParaRPr>
          </a:p>
        </p:txBody>
      </p:sp>
      <p:sp>
        <p:nvSpPr>
          <p:cNvPr id="37892" name="8 Dikdörtgen"/>
          <p:cNvSpPr>
            <a:spLocks noChangeArrowheads="1"/>
          </p:cNvSpPr>
          <p:nvPr/>
        </p:nvSpPr>
        <p:spPr bwMode="auto">
          <a:xfrm>
            <a:off x="1847850" y="1125538"/>
            <a:ext cx="8496300" cy="3662362"/>
          </a:xfrm>
          <a:prstGeom prst="rect">
            <a:avLst/>
          </a:prstGeom>
          <a:noFill/>
          <a:ln w="9525">
            <a:noFill/>
            <a:miter lim="800000"/>
            <a:headEnd/>
            <a:tailEnd/>
          </a:ln>
        </p:spPr>
        <p:txBody>
          <a:bodyPr>
            <a:spAutoFit/>
          </a:bodyPr>
          <a:lstStyle/>
          <a:p>
            <a:pPr eaLnBrk="1" hangingPunct="1">
              <a:defRPr/>
            </a:pPr>
            <a:r>
              <a:rPr lang="tr-TR" dirty="0">
                <a:cs typeface="Arial" charset="0"/>
              </a:rPr>
              <a:t>Ağız yapısının küçük oluşu, kesici dişlerin ve dilin büyüklüğü ve ağız boşluğunun derin oluşu </a:t>
            </a:r>
            <a:r>
              <a:rPr lang="tr-TR" b="1" dirty="0" err="1">
                <a:cs typeface="Arial" charset="0"/>
              </a:rPr>
              <a:t>endotracheal</a:t>
            </a:r>
            <a:r>
              <a:rPr lang="tr-TR" b="1" dirty="0">
                <a:cs typeface="Arial" charset="0"/>
              </a:rPr>
              <a:t> tüp </a:t>
            </a:r>
            <a:r>
              <a:rPr lang="tr-TR" dirty="0">
                <a:cs typeface="Arial" charset="0"/>
              </a:rPr>
              <a:t>uygulamasını güçleştirir.</a:t>
            </a:r>
          </a:p>
          <a:p>
            <a:pPr eaLnBrk="1" hangingPunct="1">
              <a:defRPr/>
            </a:pPr>
            <a:r>
              <a:rPr lang="tr-TR" dirty="0">
                <a:cs typeface="Arial" charset="0"/>
              </a:rPr>
              <a:t>Üst dudakları yarıktır. Dilin </a:t>
            </a:r>
            <a:r>
              <a:rPr lang="tr-TR" dirty="0" err="1">
                <a:cs typeface="Arial" charset="0"/>
              </a:rPr>
              <a:t>dorsum’u</a:t>
            </a:r>
            <a:r>
              <a:rPr lang="tr-TR" dirty="0">
                <a:cs typeface="Arial" charset="0"/>
              </a:rPr>
              <a:t> </a:t>
            </a:r>
            <a:r>
              <a:rPr lang="tr-TR" dirty="0" err="1">
                <a:cs typeface="Arial" charset="0"/>
              </a:rPr>
              <a:t>papilla</a:t>
            </a:r>
            <a:r>
              <a:rPr lang="tr-TR" dirty="0">
                <a:cs typeface="Arial" charset="0"/>
              </a:rPr>
              <a:t> </a:t>
            </a:r>
            <a:r>
              <a:rPr lang="tr-TR" dirty="0" err="1">
                <a:cs typeface="Arial" charset="0"/>
              </a:rPr>
              <a:t>filiformis</a:t>
            </a:r>
            <a:r>
              <a:rPr lang="tr-TR" dirty="0">
                <a:cs typeface="Arial" charset="0"/>
              </a:rPr>
              <a:t> ile kaplıdır. İki adet </a:t>
            </a:r>
            <a:r>
              <a:rPr lang="tr-TR" dirty="0" err="1">
                <a:cs typeface="Arial" charset="0"/>
              </a:rPr>
              <a:t>papilla</a:t>
            </a:r>
            <a:r>
              <a:rPr lang="tr-TR" dirty="0">
                <a:cs typeface="Arial" charset="0"/>
              </a:rPr>
              <a:t> </a:t>
            </a:r>
            <a:r>
              <a:rPr lang="tr-TR" dirty="0" err="1">
                <a:cs typeface="Arial" charset="0"/>
              </a:rPr>
              <a:t>vallata</a:t>
            </a:r>
            <a:r>
              <a:rPr lang="tr-TR" dirty="0">
                <a:cs typeface="Arial" charset="0"/>
              </a:rPr>
              <a:t> </a:t>
            </a:r>
            <a:r>
              <a:rPr lang="tr-TR" dirty="0" err="1">
                <a:cs typeface="Arial" charset="0"/>
              </a:rPr>
              <a:t>lateral’inde</a:t>
            </a:r>
            <a:r>
              <a:rPr lang="tr-TR" dirty="0">
                <a:cs typeface="Arial" charset="0"/>
              </a:rPr>
              <a:t> ise </a:t>
            </a:r>
            <a:r>
              <a:rPr lang="tr-TR" dirty="0" err="1">
                <a:cs typeface="Arial" charset="0"/>
              </a:rPr>
              <a:t>papilla</a:t>
            </a:r>
            <a:r>
              <a:rPr lang="tr-TR" dirty="0">
                <a:cs typeface="Arial" charset="0"/>
              </a:rPr>
              <a:t> </a:t>
            </a:r>
            <a:r>
              <a:rPr lang="tr-TR" dirty="0" err="1">
                <a:cs typeface="Arial" charset="0"/>
              </a:rPr>
              <a:t>foliata</a:t>
            </a:r>
            <a:r>
              <a:rPr lang="tr-TR" dirty="0">
                <a:cs typeface="Arial" charset="0"/>
              </a:rPr>
              <a:t> bulunur.</a:t>
            </a:r>
          </a:p>
          <a:p>
            <a:pPr eaLnBrk="1" hangingPunct="1">
              <a:defRPr/>
            </a:pPr>
            <a:r>
              <a:rPr lang="tr-TR" altLang="tr-TR" dirty="0"/>
              <a:t> Tavşanda </a:t>
            </a:r>
            <a:r>
              <a:rPr lang="tr-TR" altLang="tr-TR" dirty="0" err="1"/>
              <a:t>tonsilla</a:t>
            </a:r>
            <a:r>
              <a:rPr lang="tr-TR" altLang="tr-TR" dirty="0"/>
              <a:t> </a:t>
            </a:r>
            <a:r>
              <a:rPr lang="tr-TR" altLang="tr-TR" dirty="0" err="1"/>
              <a:t>palatina</a:t>
            </a:r>
            <a:r>
              <a:rPr lang="tr-TR" altLang="tr-TR" dirty="0"/>
              <a:t> (9)  bulunur.</a:t>
            </a:r>
          </a:p>
          <a:p>
            <a:pPr eaLnBrk="1" hangingPunct="1">
              <a:defRPr/>
            </a:pPr>
            <a:r>
              <a:rPr lang="tr-TR" altLang="tr-TR" dirty="0" err="1"/>
              <a:t>Gl.parotis</a:t>
            </a:r>
            <a:r>
              <a:rPr lang="tr-TR" altLang="tr-TR" dirty="0"/>
              <a:t>(2,3): Loplu yapıda ve kahverengidir. </a:t>
            </a:r>
            <a:r>
              <a:rPr lang="tr-TR" altLang="tr-TR" dirty="0" err="1"/>
              <a:t>Ductus</a:t>
            </a:r>
            <a:r>
              <a:rPr lang="tr-TR" altLang="tr-TR" dirty="0"/>
              <a:t> </a:t>
            </a:r>
            <a:r>
              <a:rPr lang="tr-TR" altLang="tr-TR" dirty="0" err="1"/>
              <a:t>parotideus</a:t>
            </a:r>
            <a:r>
              <a:rPr lang="tr-TR" altLang="tr-TR" dirty="0"/>
              <a:t> 2.molar diş hizasına </a:t>
            </a:r>
            <a:r>
              <a:rPr lang="tr-TR" altLang="tr-TR" dirty="0" err="1"/>
              <a:t>vestibulum</a:t>
            </a:r>
            <a:r>
              <a:rPr lang="tr-TR" altLang="tr-TR" dirty="0"/>
              <a:t> </a:t>
            </a:r>
            <a:r>
              <a:rPr lang="tr-TR" altLang="tr-TR" dirty="0" err="1"/>
              <a:t>buccale’ye</a:t>
            </a:r>
            <a:r>
              <a:rPr lang="tr-TR" altLang="tr-TR" dirty="0"/>
              <a:t> açılır. </a:t>
            </a:r>
            <a:r>
              <a:rPr lang="tr-TR" altLang="tr-TR" dirty="0" err="1"/>
              <a:t>Gl.mandibularis</a:t>
            </a:r>
            <a:r>
              <a:rPr lang="tr-TR" altLang="tr-TR" dirty="0"/>
              <a:t>(5): </a:t>
            </a:r>
            <a:r>
              <a:rPr lang="tr-TR" altLang="tr-TR" dirty="0" err="1"/>
              <a:t>Angulus</a:t>
            </a:r>
            <a:r>
              <a:rPr lang="tr-TR" altLang="tr-TR" dirty="0"/>
              <a:t> </a:t>
            </a:r>
            <a:r>
              <a:rPr lang="tr-TR" altLang="tr-TR" dirty="0" err="1"/>
              <a:t>mandibula’nın</a:t>
            </a:r>
            <a:r>
              <a:rPr lang="tr-TR" altLang="tr-TR" dirty="0"/>
              <a:t> alt tarafındadır. </a:t>
            </a:r>
            <a:r>
              <a:rPr lang="tr-TR" altLang="tr-TR" dirty="0" err="1"/>
              <a:t>Ductus</a:t>
            </a:r>
            <a:r>
              <a:rPr lang="tr-TR" altLang="tr-TR" dirty="0"/>
              <a:t> </a:t>
            </a:r>
            <a:r>
              <a:rPr lang="tr-TR" altLang="tr-TR" dirty="0" err="1"/>
              <a:t>mandibularis</a:t>
            </a:r>
            <a:r>
              <a:rPr lang="tr-TR" altLang="tr-TR" dirty="0"/>
              <a:t>(15) </a:t>
            </a:r>
            <a:r>
              <a:rPr lang="tr-TR" altLang="tr-TR" dirty="0" err="1"/>
              <a:t>frenilum</a:t>
            </a:r>
            <a:r>
              <a:rPr lang="tr-TR" altLang="tr-TR" dirty="0"/>
              <a:t> </a:t>
            </a:r>
            <a:r>
              <a:rPr lang="tr-TR" altLang="tr-TR" dirty="0" err="1"/>
              <a:t>linguae’nin</a:t>
            </a:r>
            <a:r>
              <a:rPr lang="tr-TR" altLang="tr-TR" dirty="0"/>
              <a:t> yanına açılır. 2 adet </a:t>
            </a:r>
            <a:r>
              <a:rPr lang="tr-TR" altLang="tr-TR" dirty="0" err="1"/>
              <a:t>gl.lacrimalis</a:t>
            </a:r>
            <a:r>
              <a:rPr lang="tr-TR" altLang="tr-TR" dirty="0"/>
              <a:t> ve yanağın her tarafında dağınık olarak bulunan </a:t>
            </a:r>
            <a:r>
              <a:rPr lang="tr-TR" altLang="tr-TR" dirty="0" err="1"/>
              <a:t>gl</a:t>
            </a:r>
            <a:r>
              <a:rPr lang="tr-TR" altLang="tr-TR" dirty="0"/>
              <a:t>. </a:t>
            </a:r>
            <a:r>
              <a:rPr lang="tr-TR" altLang="tr-TR" dirty="0" err="1"/>
              <a:t>buccales</a:t>
            </a:r>
            <a:r>
              <a:rPr lang="tr-TR" altLang="tr-TR" dirty="0"/>
              <a:t> (11,12)de </a:t>
            </a:r>
            <a:r>
              <a:rPr lang="tr-TR" altLang="tr-TR" dirty="0" err="1"/>
              <a:t>cranium’da</a:t>
            </a:r>
            <a:r>
              <a:rPr lang="tr-TR" altLang="tr-TR" dirty="0"/>
              <a:t> bulunan </a:t>
            </a:r>
            <a:r>
              <a:rPr lang="tr-TR" altLang="tr-TR" dirty="0" err="1"/>
              <a:t>tükrük</a:t>
            </a:r>
            <a:r>
              <a:rPr lang="tr-TR" altLang="tr-TR" dirty="0"/>
              <a:t> bezlerindendir(13) </a:t>
            </a:r>
            <a:r>
              <a:rPr lang="tr-TR" altLang="tr-TR" dirty="0" err="1"/>
              <a:t>Gl</a:t>
            </a:r>
            <a:r>
              <a:rPr lang="tr-TR" altLang="tr-TR" dirty="0"/>
              <a:t>. </a:t>
            </a:r>
            <a:r>
              <a:rPr lang="tr-TR" altLang="tr-TR" dirty="0" err="1"/>
              <a:t>sublingualis</a:t>
            </a:r>
            <a:r>
              <a:rPr lang="tr-TR" altLang="tr-TR" dirty="0"/>
              <a:t> Dilin altında ve ağzın tabanındaki mukozanın içinde yerleşmiştir.</a:t>
            </a:r>
          </a:p>
          <a:p>
            <a:pPr eaLnBrk="1" hangingPunct="1">
              <a:defRPr/>
            </a:pPr>
            <a:endParaRPr lang="tr-TR" altLang="tr-TR" dirty="0"/>
          </a:p>
          <a:p>
            <a:pPr eaLnBrk="1" hangingPunct="1">
              <a:defRPr/>
            </a:pPr>
            <a:endParaRPr lang="tr-TR" sz="1600" dirty="0">
              <a:cs typeface="Arial" charset="0"/>
            </a:endParaRPr>
          </a:p>
        </p:txBody>
      </p:sp>
    </p:spTree>
    <p:extLst>
      <p:ext uri="{BB962C8B-B14F-4D97-AF65-F5344CB8AC3E}">
        <p14:creationId xmlns:p14="http://schemas.microsoft.com/office/powerpoint/2010/main" val="2580346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
            <a:ext cx="5129212"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2636839"/>
            <a:ext cx="5129212"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9250" y="736600"/>
            <a:ext cx="3989388"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40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0"/>
            <a:ext cx="4297362"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17463"/>
            <a:ext cx="45148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Metin kutusu 1"/>
          <p:cNvSpPr txBox="1">
            <a:spLocks noChangeArrowheads="1"/>
          </p:cNvSpPr>
          <p:nvPr/>
        </p:nvSpPr>
        <p:spPr bwMode="auto">
          <a:xfrm>
            <a:off x="1631950" y="3789363"/>
            <a:ext cx="4319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800">
                <a:latin typeface="Verdana" panose="020B0604030504040204" pitchFamily="34" charset="0"/>
              </a:rPr>
              <a:t>Lenf düğümleri, venöz damarın üzerinde yer alır.</a:t>
            </a:r>
          </a:p>
        </p:txBody>
      </p:sp>
    </p:spTree>
    <p:extLst>
      <p:ext uri="{BB962C8B-B14F-4D97-AF65-F5344CB8AC3E}">
        <p14:creationId xmlns:p14="http://schemas.microsoft.com/office/powerpoint/2010/main" val="1693193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12950" y="7938"/>
            <a:ext cx="8229600" cy="1143000"/>
          </a:xfrm>
          <a:solidFill>
            <a:schemeClr val="accent1">
              <a:lumMod val="20000"/>
              <a:lumOff val="80000"/>
            </a:schemeClr>
          </a:solidFill>
        </p:spPr>
        <p:txBody>
          <a:bodyPr/>
          <a:lstStyle/>
          <a:p>
            <a:pPr>
              <a:defRPr/>
            </a:pPr>
            <a:r>
              <a:rPr lang="tr-TR" dirty="0" err="1" smtClean="0"/>
              <a:t>Esophagus</a:t>
            </a:r>
            <a:endParaRPr lang="tr-TR" dirty="0"/>
          </a:p>
        </p:txBody>
      </p:sp>
      <p:pic>
        <p:nvPicPr>
          <p:cNvPr id="77827"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0514" y="1844676"/>
            <a:ext cx="913447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Metin kutusu 3"/>
          <p:cNvSpPr txBox="1">
            <a:spLocks noChangeArrowheads="1"/>
          </p:cNvSpPr>
          <p:nvPr/>
        </p:nvSpPr>
        <p:spPr bwMode="auto">
          <a:xfrm>
            <a:off x="1774825" y="1268414"/>
            <a:ext cx="698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800">
                <a:latin typeface="Verdana" panose="020B0604030504040204" pitchFamily="34" charset="0"/>
              </a:rPr>
              <a:t>Esophagus, trachea’nın dorsal- sol- dorsal’inde seyreder.</a:t>
            </a:r>
          </a:p>
        </p:txBody>
      </p:sp>
    </p:spTree>
    <p:extLst>
      <p:ext uri="{BB962C8B-B14F-4D97-AF65-F5344CB8AC3E}">
        <p14:creationId xmlns:p14="http://schemas.microsoft.com/office/powerpoint/2010/main" val="203413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1524001" y="1"/>
            <a:ext cx="1979613" cy="582613"/>
          </a:xfrm>
        </p:spPr>
        <p:txBody>
          <a:bodyPr/>
          <a:lstStyle/>
          <a:p>
            <a:pPr>
              <a:defRPr/>
            </a:pPr>
            <a:r>
              <a:rPr lang="tr-TR" sz="2800" b="1" dirty="0">
                <a:solidFill>
                  <a:srgbClr val="C00000"/>
                </a:solidFill>
                <a:latin typeface="+mn-lt"/>
                <a:cs typeface="Arial" charset="0"/>
              </a:rPr>
              <a:t>Mide</a:t>
            </a:r>
            <a:endParaRPr lang="tr-TR" sz="2800" b="1" dirty="0">
              <a:latin typeface="+mn-lt"/>
            </a:endParaRPr>
          </a:p>
        </p:txBody>
      </p:sp>
      <p:sp>
        <p:nvSpPr>
          <p:cNvPr id="38917" name="5 Dikdörtgen"/>
          <p:cNvSpPr>
            <a:spLocks noChangeArrowheads="1"/>
          </p:cNvSpPr>
          <p:nvPr/>
        </p:nvSpPr>
        <p:spPr bwMode="auto">
          <a:xfrm>
            <a:off x="1524000" y="1052514"/>
            <a:ext cx="9036050" cy="4802187"/>
          </a:xfrm>
          <a:prstGeom prst="rect">
            <a:avLst/>
          </a:prstGeom>
          <a:noFill/>
          <a:ln w="9525">
            <a:noFill/>
            <a:miter lim="800000"/>
            <a:headEnd/>
            <a:tailEnd/>
          </a:ln>
        </p:spPr>
        <p:txBody>
          <a:bodyPr>
            <a:spAutoFit/>
          </a:bodyPr>
          <a:lstStyle/>
          <a:p>
            <a:pPr eaLnBrk="1" hangingPunct="1">
              <a:defRPr/>
            </a:pPr>
            <a:r>
              <a:rPr lang="tr-TR" dirty="0"/>
              <a:t>Midenin büyük bir kısmı </a:t>
            </a:r>
            <a:r>
              <a:rPr lang="tr-TR" dirty="0" err="1"/>
              <a:t>regio</a:t>
            </a:r>
            <a:r>
              <a:rPr lang="tr-TR" dirty="0"/>
              <a:t> </a:t>
            </a:r>
            <a:r>
              <a:rPr lang="tr-TR" dirty="0" err="1"/>
              <a:t>hypochondriaca</a:t>
            </a:r>
            <a:r>
              <a:rPr lang="tr-TR" dirty="0"/>
              <a:t> </a:t>
            </a:r>
            <a:r>
              <a:rPr lang="tr-TR" dirty="0" err="1"/>
              <a:t>sinistra’da</a:t>
            </a:r>
            <a:r>
              <a:rPr lang="tr-TR" dirty="0"/>
              <a:t> bulunur. </a:t>
            </a:r>
            <a:r>
              <a:rPr lang="tr-TR" dirty="0">
                <a:solidFill>
                  <a:srgbClr val="000000"/>
                </a:solidFill>
                <a:cs typeface="Arial" charset="0"/>
              </a:rPr>
              <a:t>Tek </a:t>
            </a:r>
            <a:r>
              <a:rPr lang="tr-TR" dirty="0" err="1">
                <a:solidFill>
                  <a:srgbClr val="000000"/>
                </a:solidFill>
                <a:cs typeface="Arial" charset="0"/>
              </a:rPr>
              <a:t>kompartmanlı</a:t>
            </a:r>
            <a:r>
              <a:rPr lang="tr-TR" dirty="0">
                <a:solidFill>
                  <a:srgbClr val="000000"/>
                </a:solidFill>
                <a:cs typeface="Arial" charset="0"/>
              </a:rPr>
              <a:t> bileşik mideye sahiptir. Arka yüzü, </a:t>
            </a:r>
            <a:r>
              <a:rPr lang="tr-TR" dirty="0" err="1">
                <a:solidFill>
                  <a:srgbClr val="000000"/>
                </a:solidFill>
                <a:cs typeface="Arial" charset="0"/>
              </a:rPr>
              <a:t>pancreas</a:t>
            </a:r>
            <a:r>
              <a:rPr lang="tr-TR" dirty="0">
                <a:solidFill>
                  <a:srgbClr val="000000"/>
                </a:solidFill>
                <a:cs typeface="Arial" charset="0"/>
              </a:rPr>
              <a:t> ve </a:t>
            </a:r>
            <a:r>
              <a:rPr lang="tr-TR" dirty="0" err="1">
                <a:solidFill>
                  <a:srgbClr val="000000"/>
                </a:solidFill>
                <a:cs typeface="Arial" charset="0"/>
              </a:rPr>
              <a:t>colon</a:t>
            </a:r>
            <a:r>
              <a:rPr lang="tr-TR" dirty="0">
                <a:solidFill>
                  <a:srgbClr val="000000"/>
                </a:solidFill>
                <a:cs typeface="Arial" charset="0"/>
              </a:rPr>
              <a:t> ile temas eder. </a:t>
            </a:r>
            <a:r>
              <a:rPr lang="tr-TR" dirty="0">
                <a:cs typeface="Arial" charset="0"/>
              </a:rPr>
              <a:t>Sağlıklı bir tavşanın midesi her zaman doludur, at ve </a:t>
            </a:r>
            <a:r>
              <a:rPr lang="tr-TR" dirty="0" err="1">
                <a:cs typeface="Arial" charset="0"/>
              </a:rPr>
              <a:t>ratlar</a:t>
            </a:r>
            <a:r>
              <a:rPr lang="tr-TR" dirty="0">
                <a:cs typeface="Arial" charset="0"/>
              </a:rPr>
              <a:t> gibi kusamazlar</a:t>
            </a:r>
            <a:r>
              <a:rPr lang="tr-TR" b="1" dirty="0">
                <a:cs typeface="Arial" charset="0"/>
              </a:rPr>
              <a:t>.</a:t>
            </a:r>
            <a:r>
              <a:rPr lang="tr-TR" dirty="0">
                <a:solidFill>
                  <a:srgbClr val="000000"/>
                </a:solidFill>
              </a:rPr>
              <a:t> İki ayrı mukoza tipine sahiptir. </a:t>
            </a:r>
            <a:r>
              <a:rPr lang="tr-TR" dirty="0" err="1">
                <a:solidFill>
                  <a:srgbClr val="000000"/>
                </a:solidFill>
              </a:rPr>
              <a:t>Cardia</a:t>
            </a:r>
            <a:r>
              <a:rPr lang="tr-TR" dirty="0">
                <a:solidFill>
                  <a:srgbClr val="000000"/>
                </a:solidFill>
              </a:rPr>
              <a:t> ve </a:t>
            </a:r>
            <a:r>
              <a:rPr lang="tr-TR" dirty="0" err="1">
                <a:solidFill>
                  <a:srgbClr val="000000"/>
                </a:solidFill>
              </a:rPr>
              <a:t>fundus</a:t>
            </a:r>
            <a:r>
              <a:rPr lang="tr-TR" dirty="0">
                <a:solidFill>
                  <a:srgbClr val="000000"/>
                </a:solidFill>
              </a:rPr>
              <a:t> bölümü kutan mukoza, </a:t>
            </a:r>
            <a:r>
              <a:rPr lang="tr-TR" dirty="0" err="1">
                <a:solidFill>
                  <a:srgbClr val="000000"/>
                </a:solidFill>
              </a:rPr>
              <a:t>pylorus</a:t>
            </a:r>
            <a:r>
              <a:rPr lang="tr-TR" dirty="0">
                <a:solidFill>
                  <a:srgbClr val="000000"/>
                </a:solidFill>
              </a:rPr>
              <a:t> bölümü ise </a:t>
            </a:r>
            <a:r>
              <a:rPr lang="tr-TR" dirty="0" err="1">
                <a:solidFill>
                  <a:srgbClr val="000000"/>
                </a:solidFill>
              </a:rPr>
              <a:t>glandular</a:t>
            </a:r>
            <a:r>
              <a:rPr lang="tr-TR" dirty="0">
                <a:solidFill>
                  <a:srgbClr val="000000"/>
                </a:solidFill>
              </a:rPr>
              <a:t> mukozaya sahiptir.</a:t>
            </a:r>
          </a:p>
          <a:p>
            <a:pPr eaLnBrk="1" hangingPunct="1">
              <a:defRPr/>
            </a:pPr>
            <a:r>
              <a:rPr lang="tr-TR" altLang="tr-TR" dirty="0" err="1">
                <a:solidFill>
                  <a:srgbClr val="000000"/>
                </a:solidFill>
              </a:rPr>
              <a:t>Cardia</a:t>
            </a:r>
            <a:r>
              <a:rPr lang="tr-TR" altLang="tr-TR" dirty="0">
                <a:solidFill>
                  <a:srgbClr val="000000"/>
                </a:solidFill>
              </a:rPr>
              <a:t> beyazımsı </a:t>
            </a:r>
            <a:r>
              <a:rPr lang="tr-TR" altLang="tr-TR" dirty="0" err="1">
                <a:solidFill>
                  <a:srgbClr val="000000"/>
                </a:solidFill>
              </a:rPr>
              <a:t>circuler</a:t>
            </a:r>
            <a:r>
              <a:rPr lang="tr-TR" altLang="tr-TR" dirty="0">
                <a:solidFill>
                  <a:srgbClr val="000000"/>
                </a:solidFill>
              </a:rPr>
              <a:t> kıvrımlar içerir. </a:t>
            </a:r>
            <a:r>
              <a:rPr lang="tr-TR" altLang="tr-TR" dirty="0" err="1">
                <a:solidFill>
                  <a:srgbClr val="000000"/>
                </a:solidFill>
              </a:rPr>
              <a:t>Fundus’un</a:t>
            </a:r>
            <a:r>
              <a:rPr lang="tr-TR" altLang="tr-TR" dirty="0">
                <a:solidFill>
                  <a:srgbClr val="000000"/>
                </a:solidFill>
              </a:rPr>
              <a:t> rengi açık kırmızıyken,  </a:t>
            </a:r>
            <a:r>
              <a:rPr lang="tr-TR" altLang="tr-TR" dirty="0" err="1">
                <a:solidFill>
                  <a:srgbClr val="000000"/>
                </a:solidFill>
              </a:rPr>
              <a:t>pylorus</a:t>
            </a:r>
            <a:r>
              <a:rPr lang="tr-TR" altLang="tr-TR" dirty="0">
                <a:solidFill>
                  <a:srgbClr val="000000"/>
                </a:solidFill>
              </a:rPr>
              <a:t> açık sarıdır</a:t>
            </a:r>
          </a:p>
          <a:p>
            <a:pPr eaLnBrk="1" hangingPunct="1">
              <a:defRPr/>
            </a:pPr>
            <a:r>
              <a:rPr lang="tr-TR" dirty="0">
                <a:solidFill>
                  <a:srgbClr val="000000"/>
                </a:solidFill>
              </a:rPr>
              <a:t> Kolon, </a:t>
            </a:r>
            <a:r>
              <a:rPr lang="tr-TR" dirty="0" err="1">
                <a:solidFill>
                  <a:srgbClr val="000000"/>
                </a:solidFill>
              </a:rPr>
              <a:t>proksimal</a:t>
            </a:r>
            <a:r>
              <a:rPr lang="tr-TR" dirty="0">
                <a:solidFill>
                  <a:srgbClr val="000000"/>
                </a:solidFill>
              </a:rPr>
              <a:t> ve </a:t>
            </a:r>
            <a:r>
              <a:rPr lang="tr-TR" dirty="0" err="1">
                <a:solidFill>
                  <a:srgbClr val="000000"/>
                </a:solidFill>
              </a:rPr>
              <a:t>distal</a:t>
            </a:r>
            <a:r>
              <a:rPr lang="tr-TR" dirty="0">
                <a:solidFill>
                  <a:srgbClr val="000000"/>
                </a:solidFill>
              </a:rPr>
              <a:t> olarak </a:t>
            </a:r>
            <a:r>
              <a:rPr lang="tr-TR" dirty="0" err="1">
                <a:solidFill>
                  <a:srgbClr val="000000"/>
                </a:solidFill>
              </a:rPr>
              <a:t>fusus</a:t>
            </a:r>
            <a:r>
              <a:rPr lang="tr-TR" dirty="0">
                <a:solidFill>
                  <a:srgbClr val="000000"/>
                </a:solidFill>
              </a:rPr>
              <a:t> </a:t>
            </a:r>
            <a:r>
              <a:rPr lang="tr-TR" dirty="0" err="1">
                <a:solidFill>
                  <a:srgbClr val="000000"/>
                </a:solidFill>
              </a:rPr>
              <a:t>coli</a:t>
            </a:r>
            <a:r>
              <a:rPr lang="tr-TR" dirty="0">
                <a:solidFill>
                  <a:srgbClr val="000000"/>
                </a:solidFill>
              </a:rPr>
              <a:t> ile ayrılmıştır. İki farklı dışkı üretilmesini sağlar.</a:t>
            </a:r>
          </a:p>
          <a:p>
            <a:pPr eaLnBrk="1" hangingPunct="1">
              <a:defRPr/>
            </a:pPr>
            <a:r>
              <a:rPr lang="tr-TR" dirty="0">
                <a:solidFill>
                  <a:srgbClr val="000000"/>
                </a:solidFill>
              </a:rPr>
              <a:t>Bağırsakların uzunluğu beden uzunluğunun 11 katı; </a:t>
            </a:r>
            <a:r>
              <a:rPr lang="tr-TR" dirty="0" err="1">
                <a:solidFill>
                  <a:srgbClr val="000000"/>
                </a:solidFill>
              </a:rPr>
              <a:t>caecum</a:t>
            </a:r>
            <a:r>
              <a:rPr lang="tr-TR" dirty="0">
                <a:solidFill>
                  <a:srgbClr val="000000"/>
                </a:solidFill>
              </a:rPr>
              <a:t>, mide kapasitesinin 10 katına sahiptir ve spiral yapıdadır. </a:t>
            </a:r>
          </a:p>
          <a:p>
            <a:pPr eaLnBrk="1" hangingPunct="1">
              <a:defRPr/>
            </a:pPr>
            <a:r>
              <a:rPr lang="tr-TR" dirty="0" err="1">
                <a:solidFill>
                  <a:srgbClr val="000000"/>
                </a:solidFill>
              </a:rPr>
              <a:t>İleum</a:t>
            </a:r>
            <a:r>
              <a:rPr lang="tr-TR" dirty="0">
                <a:solidFill>
                  <a:srgbClr val="000000"/>
                </a:solidFill>
              </a:rPr>
              <a:t>, </a:t>
            </a:r>
            <a:r>
              <a:rPr lang="tr-TR" dirty="0" err="1">
                <a:solidFill>
                  <a:srgbClr val="000000"/>
                </a:solidFill>
              </a:rPr>
              <a:t>caecum’un</a:t>
            </a:r>
            <a:r>
              <a:rPr lang="tr-TR" dirty="0">
                <a:solidFill>
                  <a:srgbClr val="000000"/>
                </a:solidFill>
              </a:rPr>
              <a:t> içine açılır.  Açılırken </a:t>
            </a:r>
            <a:r>
              <a:rPr lang="tr-TR" b="1" dirty="0" err="1">
                <a:solidFill>
                  <a:srgbClr val="000000"/>
                </a:solidFill>
              </a:rPr>
              <a:t>sacculus</a:t>
            </a:r>
            <a:r>
              <a:rPr lang="tr-TR" b="1" dirty="0">
                <a:solidFill>
                  <a:srgbClr val="000000"/>
                </a:solidFill>
              </a:rPr>
              <a:t> </a:t>
            </a:r>
            <a:r>
              <a:rPr lang="tr-TR" b="1" dirty="0" err="1">
                <a:solidFill>
                  <a:srgbClr val="000000"/>
                </a:solidFill>
              </a:rPr>
              <a:t>rotundus</a:t>
            </a:r>
            <a:r>
              <a:rPr lang="tr-TR" b="1" dirty="0">
                <a:solidFill>
                  <a:srgbClr val="000000"/>
                </a:solidFill>
              </a:rPr>
              <a:t> </a:t>
            </a:r>
            <a:r>
              <a:rPr lang="tr-TR" dirty="0">
                <a:solidFill>
                  <a:srgbClr val="000000"/>
                </a:solidFill>
              </a:rPr>
              <a:t>adlı duvarlarında </a:t>
            </a:r>
            <a:r>
              <a:rPr lang="tr-TR" dirty="0" err="1">
                <a:solidFill>
                  <a:srgbClr val="000000"/>
                </a:solidFill>
              </a:rPr>
              <a:t>lenfoid</a:t>
            </a:r>
            <a:r>
              <a:rPr lang="tr-TR" dirty="0">
                <a:solidFill>
                  <a:srgbClr val="000000"/>
                </a:solidFill>
              </a:rPr>
              <a:t> doku içeren genişlemiş bir barsak bölümü bulunur. Mümkünse operasyon esnasında </a:t>
            </a:r>
            <a:r>
              <a:rPr lang="tr-TR" dirty="0" err="1">
                <a:solidFill>
                  <a:srgbClr val="000000"/>
                </a:solidFill>
              </a:rPr>
              <a:t>cecum’u</a:t>
            </a:r>
            <a:r>
              <a:rPr lang="tr-TR" dirty="0">
                <a:solidFill>
                  <a:srgbClr val="000000"/>
                </a:solidFill>
              </a:rPr>
              <a:t> ellemekten kaçınılmalıdır. </a:t>
            </a:r>
            <a:r>
              <a:rPr lang="tr-TR" dirty="0" err="1">
                <a:solidFill>
                  <a:srgbClr val="000000"/>
                </a:solidFill>
              </a:rPr>
              <a:t>Cecum</a:t>
            </a:r>
            <a:r>
              <a:rPr lang="tr-TR" dirty="0">
                <a:solidFill>
                  <a:srgbClr val="000000"/>
                </a:solidFill>
              </a:rPr>
              <a:t> duvarı çok ince olduğundan kolayca yırtılır.</a:t>
            </a:r>
          </a:p>
          <a:p>
            <a:pPr eaLnBrk="1" hangingPunct="1">
              <a:defRPr/>
            </a:pPr>
            <a:r>
              <a:rPr lang="tr-TR" dirty="0">
                <a:solidFill>
                  <a:srgbClr val="000000"/>
                </a:solidFill>
              </a:rPr>
              <a:t>Tavşanda </a:t>
            </a:r>
            <a:r>
              <a:rPr lang="tr-TR" dirty="0" err="1">
                <a:solidFill>
                  <a:srgbClr val="000000"/>
                </a:solidFill>
              </a:rPr>
              <a:t>gastrointestinal</a:t>
            </a:r>
            <a:r>
              <a:rPr lang="tr-TR" dirty="0">
                <a:solidFill>
                  <a:srgbClr val="000000"/>
                </a:solidFill>
              </a:rPr>
              <a:t> hastalıklarda barsak hareketlerinin yavaşlamasına bağlı olarak elektrolit </a:t>
            </a:r>
            <a:r>
              <a:rPr lang="tr-TR" dirty="0" err="1">
                <a:solidFill>
                  <a:srgbClr val="000000"/>
                </a:solidFill>
              </a:rPr>
              <a:t>absorbsiyonunda</a:t>
            </a:r>
            <a:r>
              <a:rPr lang="tr-TR" dirty="0">
                <a:solidFill>
                  <a:srgbClr val="000000"/>
                </a:solidFill>
              </a:rPr>
              <a:t> azalma ve </a:t>
            </a:r>
            <a:r>
              <a:rPr lang="tr-TR" dirty="0" err="1">
                <a:solidFill>
                  <a:srgbClr val="000000"/>
                </a:solidFill>
              </a:rPr>
              <a:t>dehidrasyon</a:t>
            </a:r>
            <a:r>
              <a:rPr lang="tr-TR" dirty="0">
                <a:solidFill>
                  <a:srgbClr val="000000"/>
                </a:solidFill>
              </a:rPr>
              <a:t> şekillenir. Tavşan </a:t>
            </a:r>
            <a:r>
              <a:rPr lang="tr-TR" dirty="0" err="1">
                <a:solidFill>
                  <a:srgbClr val="000000"/>
                </a:solidFill>
              </a:rPr>
              <a:t>gastrointestinal</a:t>
            </a:r>
            <a:r>
              <a:rPr lang="tr-TR" dirty="0">
                <a:solidFill>
                  <a:srgbClr val="000000"/>
                </a:solidFill>
              </a:rPr>
              <a:t> hastalıklarda sıvı tedavisi önemlidir. </a:t>
            </a:r>
          </a:p>
          <a:p>
            <a:pPr eaLnBrk="1" hangingPunct="1">
              <a:defRPr/>
            </a:pPr>
            <a:endParaRPr lang="tr-TR" dirty="0">
              <a:solidFill>
                <a:srgbClr val="000000"/>
              </a:solidFill>
            </a:endParaRPr>
          </a:p>
          <a:p>
            <a:pPr eaLnBrk="1" hangingPunct="1">
              <a:defRPr/>
            </a:pPr>
            <a:endParaRPr lang="tr-TR" dirty="0">
              <a:solidFill>
                <a:srgbClr val="000000"/>
              </a:solidFill>
            </a:endParaRPr>
          </a:p>
          <a:p>
            <a:pPr eaLnBrk="1" hangingPunct="1">
              <a:defRPr/>
            </a:pPr>
            <a:endParaRPr lang="tr-TR" b="1" dirty="0">
              <a:cs typeface="Arial" charset="0"/>
            </a:endParaRPr>
          </a:p>
        </p:txBody>
      </p:sp>
      <p:sp>
        <p:nvSpPr>
          <p:cNvPr id="78852" name="Text Box 7"/>
          <p:cNvSpPr txBox="1">
            <a:spLocks noChangeArrowheads="1"/>
          </p:cNvSpPr>
          <p:nvPr/>
        </p:nvSpPr>
        <p:spPr bwMode="auto">
          <a:xfrm>
            <a:off x="6096000" y="3573464"/>
            <a:ext cx="446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600">
                <a:solidFill>
                  <a:srgbClr val="000000"/>
                </a:solidFill>
                <a:latin typeface="Arial" panose="020B0604020202020204" pitchFamily="34" charset="0"/>
              </a:rPr>
              <a:t>.</a:t>
            </a:r>
            <a:r>
              <a:rPr lang="tr-TR" altLang="tr-TR" sz="1800">
                <a:latin typeface="Verdana" panose="020B0604030504040204" pitchFamily="34" charset="0"/>
              </a:rPr>
              <a:t> </a:t>
            </a:r>
          </a:p>
        </p:txBody>
      </p:sp>
    </p:spTree>
    <p:extLst>
      <p:ext uri="{BB962C8B-B14F-4D97-AF65-F5344CB8AC3E}">
        <p14:creationId xmlns:p14="http://schemas.microsoft.com/office/powerpoint/2010/main" val="1296293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3 Metin kutusu"/>
          <p:cNvSpPr txBox="1">
            <a:spLocks noChangeArrowheads="1"/>
          </p:cNvSpPr>
          <p:nvPr/>
        </p:nvSpPr>
        <p:spPr bwMode="auto">
          <a:xfrm>
            <a:off x="1703389" y="1557338"/>
            <a:ext cx="8785225" cy="1200150"/>
          </a:xfrm>
          <a:prstGeom prst="rect">
            <a:avLst/>
          </a:prstGeom>
          <a:solidFill>
            <a:schemeClr val="bg1"/>
          </a:solidFill>
          <a:ln w="9525">
            <a:noFill/>
            <a:miter lim="800000"/>
            <a:headEnd/>
            <a:tailEnd/>
          </a:ln>
        </p:spPr>
        <p:txBody>
          <a:bodyPr>
            <a:spAutoFit/>
          </a:bodyPr>
          <a:lstStyle/>
          <a:p>
            <a:pPr eaLnBrk="1" hangingPunct="1">
              <a:defRPr/>
            </a:pPr>
            <a:r>
              <a:rPr lang="tr-TR" dirty="0">
                <a:solidFill>
                  <a:prstClr val="black"/>
                </a:solidFill>
                <a:cs typeface="Arial" charset="0"/>
              </a:rPr>
              <a:t>Hem sağ lob hem de sol lob </a:t>
            </a:r>
            <a:r>
              <a:rPr lang="tr-TR" dirty="0" err="1">
                <a:solidFill>
                  <a:prstClr val="black"/>
                </a:solidFill>
                <a:cs typeface="Arial" charset="0"/>
              </a:rPr>
              <a:t>medial</a:t>
            </a:r>
            <a:r>
              <a:rPr lang="tr-TR" dirty="0">
                <a:solidFill>
                  <a:prstClr val="black"/>
                </a:solidFill>
                <a:cs typeface="Arial" charset="0"/>
              </a:rPr>
              <a:t> ve </a:t>
            </a:r>
            <a:r>
              <a:rPr lang="tr-TR" dirty="0" err="1">
                <a:solidFill>
                  <a:prstClr val="black"/>
                </a:solidFill>
                <a:cs typeface="Arial" charset="0"/>
              </a:rPr>
              <a:t>lateral</a:t>
            </a:r>
            <a:r>
              <a:rPr lang="tr-TR" dirty="0">
                <a:solidFill>
                  <a:prstClr val="black"/>
                </a:solidFill>
                <a:cs typeface="Arial" charset="0"/>
              </a:rPr>
              <a:t> loblara ayrılır. </a:t>
            </a:r>
            <a:r>
              <a:rPr lang="tr-TR" dirty="0" err="1">
                <a:solidFill>
                  <a:prstClr val="black"/>
                </a:solidFill>
                <a:cs typeface="Arial" charset="0"/>
              </a:rPr>
              <a:t>Proc</a:t>
            </a:r>
            <a:r>
              <a:rPr lang="tr-TR" dirty="0">
                <a:solidFill>
                  <a:prstClr val="black"/>
                </a:solidFill>
                <a:cs typeface="Arial" charset="0"/>
              </a:rPr>
              <a:t>. </a:t>
            </a:r>
            <a:r>
              <a:rPr lang="tr-TR" dirty="0" err="1">
                <a:solidFill>
                  <a:prstClr val="black"/>
                </a:solidFill>
                <a:cs typeface="Arial" charset="0"/>
              </a:rPr>
              <a:t>caudatus</a:t>
            </a:r>
            <a:r>
              <a:rPr lang="tr-TR" dirty="0">
                <a:solidFill>
                  <a:prstClr val="black"/>
                </a:solidFill>
                <a:cs typeface="Arial" charset="0"/>
              </a:rPr>
              <a:t> sağ böbreğin izini taşır. </a:t>
            </a:r>
            <a:r>
              <a:rPr lang="tr-TR" dirty="0" err="1">
                <a:solidFill>
                  <a:prstClr val="black"/>
                </a:solidFill>
                <a:cs typeface="Arial" charset="0"/>
              </a:rPr>
              <a:t>Proc</a:t>
            </a:r>
            <a:r>
              <a:rPr lang="tr-TR" dirty="0">
                <a:solidFill>
                  <a:prstClr val="black"/>
                </a:solidFill>
                <a:cs typeface="Arial" charset="0"/>
              </a:rPr>
              <a:t>. </a:t>
            </a:r>
            <a:r>
              <a:rPr lang="tr-TR" dirty="0" err="1">
                <a:solidFill>
                  <a:prstClr val="black"/>
                </a:solidFill>
                <a:cs typeface="Arial" charset="0"/>
              </a:rPr>
              <a:t>papillaris</a:t>
            </a:r>
            <a:r>
              <a:rPr lang="tr-TR" dirty="0">
                <a:solidFill>
                  <a:prstClr val="black"/>
                </a:solidFill>
                <a:cs typeface="Arial" charset="0"/>
              </a:rPr>
              <a:t> iki adet görülür. Safra kesesi bulunur. Akıtıcı kanalı olan </a:t>
            </a:r>
            <a:r>
              <a:rPr lang="tr-TR" dirty="0" err="1">
                <a:solidFill>
                  <a:prstClr val="black"/>
                </a:solidFill>
                <a:cs typeface="Arial" charset="0"/>
              </a:rPr>
              <a:t>ductus</a:t>
            </a:r>
            <a:r>
              <a:rPr lang="tr-TR" dirty="0">
                <a:solidFill>
                  <a:prstClr val="black"/>
                </a:solidFill>
                <a:cs typeface="Arial" charset="0"/>
              </a:rPr>
              <a:t> </a:t>
            </a:r>
            <a:r>
              <a:rPr lang="tr-TR" dirty="0" err="1">
                <a:solidFill>
                  <a:prstClr val="black"/>
                </a:solidFill>
                <a:cs typeface="Arial" charset="0"/>
              </a:rPr>
              <a:t>cysticus</a:t>
            </a:r>
            <a:r>
              <a:rPr lang="tr-TR" dirty="0">
                <a:solidFill>
                  <a:prstClr val="black"/>
                </a:solidFill>
                <a:cs typeface="Arial" charset="0"/>
              </a:rPr>
              <a:t> karaciğerden gelen kanalla birleşerek  </a:t>
            </a:r>
            <a:r>
              <a:rPr lang="tr-TR" dirty="0" err="1">
                <a:solidFill>
                  <a:prstClr val="black"/>
                </a:solidFill>
                <a:cs typeface="Arial" charset="0"/>
              </a:rPr>
              <a:t>duodenum’un</a:t>
            </a:r>
            <a:r>
              <a:rPr lang="tr-TR" dirty="0">
                <a:solidFill>
                  <a:prstClr val="black"/>
                </a:solidFill>
                <a:cs typeface="Arial" charset="0"/>
              </a:rPr>
              <a:t> başlangıç kısmına açılır.</a:t>
            </a:r>
          </a:p>
          <a:p>
            <a:pPr eaLnBrk="1" hangingPunct="1">
              <a:defRPr/>
            </a:pPr>
            <a:endParaRPr lang="tr-TR" dirty="0">
              <a:solidFill>
                <a:prstClr val="black"/>
              </a:solidFill>
              <a:cs typeface="Arial" charset="0"/>
            </a:endParaRPr>
          </a:p>
        </p:txBody>
      </p:sp>
      <p:sp>
        <p:nvSpPr>
          <p:cNvPr id="79875" name="8 Metin kutusu"/>
          <p:cNvSpPr txBox="1">
            <a:spLocks noChangeArrowheads="1"/>
          </p:cNvSpPr>
          <p:nvPr/>
        </p:nvSpPr>
        <p:spPr bwMode="auto">
          <a:xfrm>
            <a:off x="2024064" y="5357814"/>
            <a:ext cx="300037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solidFill>
                <a:srgbClr val="000000"/>
              </a:solidFill>
              <a:latin typeface="Arial" panose="020B0604020202020204" pitchFamily="34" charset="0"/>
              <a:cs typeface="Arial" panose="020B0604020202020204" pitchFamily="34" charset="0"/>
            </a:endParaRPr>
          </a:p>
        </p:txBody>
      </p:sp>
      <p:sp>
        <p:nvSpPr>
          <p:cNvPr id="79876" name="Rectangle 10"/>
          <p:cNvSpPr>
            <a:spLocks noChangeArrowheads="1"/>
          </p:cNvSpPr>
          <p:nvPr/>
        </p:nvSpPr>
        <p:spPr bwMode="auto">
          <a:xfrm>
            <a:off x="3159125" y="260351"/>
            <a:ext cx="4305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CC0000"/>
                </a:solidFill>
              </a:rPr>
              <a:t>Karaciğer, Pankreas, Dalak</a:t>
            </a:r>
          </a:p>
        </p:txBody>
      </p:sp>
      <p:sp>
        <p:nvSpPr>
          <p:cNvPr id="2" name="Dikdörtgen 1"/>
          <p:cNvSpPr/>
          <p:nvPr/>
        </p:nvSpPr>
        <p:spPr>
          <a:xfrm>
            <a:off x="1524000" y="3384551"/>
            <a:ext cx="9144000" cy="1755775"/>
          </a:xfrm>
          <a:prstGeom prst="rect">
            <a:avLst/>
          </a:prstGeom>
        </p:spPr>
        <p:txBody>
          <a:bodyPr>
            <a:spAutoFit/>
          </a:bodyPr>
          <a:lstStyle/>
          <a:p>
            <a:pPr>
              <a:defRPr/>
            </a:pPr>
            <a:r>
              <a:rPr lang="tr-TR" dirty="0"/>
              <a:t>Midenin </a:t>
            </a:r>
            <a:r>
              <a:rPr lang="tr-TR" dirty="0" err="1"/>
              <a:t>curvatura</a:t>
            </a:r>
            <a:r>
              <a:rPr lang="tr-TR" dirty="0"/>
              <a:t> </a:t>
            </a:r>
            <a:r>
              <a:rPr lang="tr-TR" dirty="0" err="1"/>
              <a:t>major’unda</a:t>
            </a:r>
            <a:r>
              <a:rPr lang="tr-TR" dirty="0"/>
              <a:t> </a:t>
            </a:r>
            <a:r>
              <a:rPr lang="tr-TR" dirty="0" err="1"/>
              <a:t>omentum</a:t>
            </a:r>
            <a:r>
              <a:rPr lang="tr-TR" dirty="0"/>
              <a:t> </a:t>
            </a:r>
            <a:r>
              <a:rPr lang="tr-TR" dirty="0" err="1"/>
              <a:t>majus</a:t>
            </a:r>
            <a:r>
              <a:rPr lang="tr-TR" dirty="0"/>
              <a:t> bulunur. </a:t>
            </a:r>
            <a:r>
              <a:rPr lang="tr-TR" dirty="0" err="1"/>
              <a:t>Pylorus’dan</a:t>
            </a:r>
            <a:r>
              <a:rPr lang="tr-TR" dirty="0"/>
              <a:t> sonra </a:t>
            </a:r>
            <a:r>
              <a:rPr lang="tr-TR" dirty="0" err="1"/>
              <a:t>duodenum</a:t>
            </a:r>
            <a:r>
              <a:rPr lang="tr-TR" dirty="0"/>
              <a:t> karaciğerin </a:t>
            </a:r>
            <a:r>
              <a:rPr lang="tr-TR" dirty="0" err="1"/>
              <a:t>visceral</a:t>
            </a:r>
            <a:r>
              <a:rPr lang="tr-TR" dirty="0"/>
              <a:t> yüzü hizasında sağ tarafa yönelir. </a:t>
            </a:r>
          </a:p>
          <a:p>
            <a:pPr>
              <a:defRPr/>
            </a:pPr>
            <a:r>
              <a:rPr lang="tr-TR" dirty="0"/>
              <a:t>Pankreas </a:t>
            </a:r>
            <a:r>
              <a:rPr lang="tr-TR" dirty="0" err="1"/>
              <a:t>omentum</a:t>
            </a:r>
            <a:r>
              <a:rPr lang="tr-TR" dirty="0"/>
              <a:t> </a:t>
            </a:r>
            <a:r>
              <a:rPr lang="tr-TR" dirty="0" err="1"/>
              <a:t>majus</a:t>
            </a:r>
            <a:r>
              <a:rPr lang="tr-TR" dirty="0"/>
              <a:t> ve </a:t>
            </a:r>
            <a:r>
              <a:rPr lang="tr-TR" dirty="0" err="1"/>
              <a:t>mesoduodenum</a:t>
            </a:r>
            <a:r>
              <a:rPr lang="tr-TR" dirty="0"/>
              <a:t> üzerinde </a:t>
            </a:r>
            <a:r>
              <a:rPr lang="tr-TR" dirty="0" err="1"/>
              <a:t>diffüz</a:t>
            </a:r>
            <a:r>
              <a:rPr lang="tr-TR" dirty="0"/>
              <a:t> olarak bulunur. Tek bir akıtıcı kanalı vardır. Bu kanal </a:t>
            </a:r>
            <a:r>
              <a:rPr lang="tr-TR" dirty="0" err="1"/>
              <a:t>duodenum’a</a:t>
            </a:r>
            <a:r>
              <a:rPr lang="tr-TR" dirty="0"/>
              <a:t> açılır. </a:t>
            </a:r>
          </a:p>
          <a:p>
            <a:pPr>
              <a:defRPr/>
            </a:pPr>
            <a:r>
              <a:rPr lang="tr-TR" dirty="0"/>
              <a:t>Dalak </a:t>
            </a:r>
            <a:r>
              <a:rPr lang="tr-TR" dirty="0" err="1"/>
              <a:t>regio</a:t>
            </a:r>
            <a:r>
              <a:rPr lang="tr-TR" dirty="0"/>
              <a:t> </a:t>
            </a:r>
            <a:r>
              <a:rPr lang="tr-TR" dirty="0" err="1"/>
              <a:t>hypochondriaca</a:t>
            </a:r>
            <a:r>
              <a:rPr lang="tr-TR" dirty="0"/>
              <a:t> </a:t>
            </a:r>
            <a:r>
              <a:rPr lang="tr-TR" dirty="0" err="1"/>
              <a:t>sinister’de</a:t>
            </a:r>
            <a:r>
              <a:rPr lang="tr-TR" dirty="0"/>
              <a:t> midenin üzerinde bulunur. 5 cm uzunluğunda 1 cm genişliğinde dil şeklindedir.</a:t>
            </a:r>
          </a:p>
        </p:txBody>
      </p:sp>
    </p:spTree>
    <p:extLst>
      <p:ext uri="{BB962C8B-B14F-4D97-AF65-F5344CB8AC3E}">
        <p14:creationId xmlns:p14="http://schemas.microsoft.com/office/powerpoint/2010/main" val="3859467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6 Metin kutusu"/>
          <p:cNvSpPr txBox="1">
            <a:spLocks noChangeArrowheads="1"/>
          </p:cNvSpPr>
          <p:nvPr/>
        </p:nvSpPr>
        <p:spPr bwMode="auto">
          <a:xfrm>
            <a:off x="4800600" y="6524626"/>
            <a:ext cx="41036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solidFill>
                <a:srgbClr val="000000"/>
              </a:solidFill>
              <a:latin typeface="Arial" panose="020B0604020202020204" pitchFamily="34" charset="0"/>
              <a:cs typeface="Arial" panose="020B0604020202020204" pitchFamily="34" charset="0"/>
            </a:endParaRPr>
          </a:p>
        </p:txBody>
      </p:sp>
      <p:sp>
        <p:nvSpPr>
          <p:cNvPr id="80899" name="9 Metin kutusu"/>
          <p:cNvSpPr txBox="1">
            <a:spLocks noChangeArrowheads="1"/>
          </p:cNvSpPr>
          <p:nvPr/>
        </p:nvSpPr>
        <p:spPr bwMode="auto">
          <a:xfrm>
            <a:off x="1524000" y="5786439"/>
            <a:ext cx="464343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solidFill>
                <a:srgbClr val="000000"/>
              </a:solidFill>
              <a:latin typeface="Verdana" panose="020B0604030504040204" pitchFamily="34" charset="0"/>
            </a:endParaRPr>
          </a:p>
        </p:txBody>
      </p:sp>
      <p:sp>
        <p:nvSpPr>
          <p:cNvPr id="80900" name="Rectangle 10"/>
          <p:cNvSpPr>
            <a:spLocks noChangeArrowheads="1"/>
          </p:cNvSpPr>
          <p:nvPr/>
        </p:nvSpPr>
        <p:spPr bwMode="auto">
          <a:xfrm>
            <a:off x="1524000" y="1"/>
            <a:ext cx="15303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CC0000"/>
                </a:solidFill>
              </a:rPr>
              <a:t>Böbrek</a:t>
            </a:r>
          </a:p>
        </p:txBody>
      </p:sp>
      <p:sp>
        <p:nvSpPr>
          <p:cNvPr id="80901" name="10 Dikdörtgen"/>
          <p:cNvSpPr>
            <a:spLocks noChangeArrowheads="1"/>
          </p:cNvSpPr>
          <p:nvPr/>
        </p:nvSpPr>
        <p:spPr bwMode="auto">
          <a:xfrm>
            <a:off x="1524001" y="5734050"/>
            <a:ext cx="3059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400">
              <a:solidFill>
                <a:srgbClr val="000000"/>
              </a:solidFill>
              <a:cs typeface="Arial" panose="020B0604020202020204" pitchFamily="34" charset="0"/>
            </a:endParaRPr>
          </a:p>
        </p:txBody>
      </p:sp>
      <p:sp>
        <p:nvSpPr>
          <p:cNvPr id="178186" name="Text Box 12"/>
          <p:cNvSpPr txBox="1">
            <a:spLocks noChangeArrowheads="1"/>
          </p:cNvSpPr>
          <p:nvPr/>
        </p:nvSpPr>
        <p:spPr bwMode="auto">
          <a:xfrm>
            <a:off x="1524000" y="549276"/>
            <a:ext cx="91440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defRPr/>
            </a:pPr>
            <a:r>
              <a:rPr lang="tr-TR" altLang="tr-TR" sz="1800" dirty="0">
                <a:solidFill>
                  <a:srgbClr val="000000"/>
                </a:solidFill>
                <a:latin typeface="+mn-lt"/>
              </a:rPr>
              <a:t>Tavşan idrarı, kalsiyum oranının fazla olmasından dolayı normalde krem renginde </a:t>
            </a:r>
            <a:r>
              <a:rPr lang="tr-TR" altLang="tr-TR" sz="1800" dirty="0" err="1">
                <a:solidFill>
                  <a:srgbClr val="000000"/>
                </a:solidFill>
                <a:latin typeface="+mn-lt"/>
              </a:rPr>
              <a:t>görülür.Yavru</a:t>
            </a:r>
            <a:r>
              <a:rPr lang="tr-TR" altLang="tr-TR" sz="1800" dirty="0">
                <a:solidFill>
                  <a:srgbClr val="000000"/>
                </a:solidFill>
                <a:latin typeface="+mn-lt"/>
              </a:rPr>
              <a:t>, gebe ya da yetersiz beslenen tavşanlarda kalsiyum oranının azalmasına bağlı olarak idrarın rengi açılır. Tavşanlar yüksek kalsiyum ve fosfor düzeyini kolaylıkla </a:t>
            </a:r>
            <a:r>
              <a:rPr lang="tr-TR" altLang="tr-TR" sz="1800" dirty="0" err="1">
                <a:solidFill>
                  <a:srgbClr val="000000"/>
                </a:solidFill>
                <a:latin typeface="+mn-lt"/>
              </a:rPr>
              <a:t>tolere</a:t>
            </a:r>
            <a:r>
              <a:rPr lang="tr-TR" altLang="tr-TR" sz="1800" dirty="0">
                <a:solidFill>
                  <a:srgbClr val="000000"/>
                </a:solidFill>
                <a:latin typeface="+mn-lt"/>
              </a:rPr>
              <a:t> edebilmesine rağmen kemik kalsifikasyonu ve büyümesi etkilenir. Diyetlerinde kalsiyum desteğine ihtiyaç duyar. İdrardaki yüksek kalsiyuma bağlı </a:t>
            </a:r>
            <a:r>
              <a:rPr lang="tr-TR" altLang="tr-TR" sz="1800" dirty="0" err="1">
                <a:solidFill>
                  <a:srgbClr val="000000"/>
                </a:solidFill>
                <a:latin typeface="+mn-lt"/>
              </a:rPr>
              <a:t>pH’nın</a:t>
            </a:r>
            <a:r>
              <a:rPr lang="tr-TR" altLang="tr-TR" sz="1800" dirty="0">
                <a:solidFill>
                  <a:srgbClr val="000000"/>
                </a:solidFill>
                <a:latin typeface="+mn-lt"/>
              </a:rPr>
              <a:t> alkali olması idrar kesesinde ve </a:t>
            </a:r>
            <a:r>
              <a:rPr lang="tr-TR" altLang="tr-TR" sz="1800" dirty="0" err="1">
                <a:solidFill>
                  <a:srgbClr val="000000"/>
                </a:solidFill>
                <a:latin typeface="+mn-lt"/>
              </a:rPr>
              <a:t>urethra</a:t>
            </a:r>
            <a:r>
              <a:rPr lang="tr-TR" altLang="tr-TR" sz="1800" dirty="0">
                <a:solidFill>
                  <a:srgbClr val="000000"/>
                </a:solidFill>
                <a:latin typeface="+mn-lt"/>
              </a:rPr>
              <a:t> da idrar taşının oluşmasına sebep olur. </a:t>
            </a:r>
          </a:p>
          <a:p>
            <a:pPr eaLnBrk="1" hangingPunct="1">
              <a:spcBef>
                <a:spcPct val="50000"/>
              </a:spcBef>
              <a:buFont typeface="Arial" panose="020B0604020202020204" pitchFamily="34" charset="0"/>
              <a:buNone/>
              <a:defRPr/>
            </a:pPr>
            <a:r>
              <a:rPr lang="tr-TR" altLang="tr-TR" sz="1800" dirty="0">
                <a:solidFill>
                  <a:srgbClr val="000000"/>
                </a:solidFill>
                <a:latin typeface="+mn-lt"/>
                <a:cs typeface="Arial" panose="020B0604020202020204" pitchFamily="34" charset="0"/>
              </a:rPr>
              <a:t>Böbrekler tek bir lob halindedir. Tek bir </a:t>
            </a:r>
            <a:r>
              <a:rPr lang="tr-TR" altLang="tr-TR" sz="1800" dirty="0" err="1">
                <a:solidFill>
                  <a:srgbClr val="000000"/>
                </a:solidFill>
                <a:latin typeface="+mn-lt"/>
                <a:cs typeface="Arial" panose="020B0604020202020204" pitchFamily="34" charset="0"/>
              </a:rPr>
              <a:t>papilla</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communis</a:t>
            </a:r>
            <a:r>
              <a:rPr lang="tr-TR" altLang="tr-TR" sz="1800" dirty="0">
                <a:solidFill>
                  <a:srgbClr val="000000"/>
                </a:solidFill>
                <a:latin typeface="+mn-lt"/>
                <a:cs typeface="Arial" panose="020B0604020202020204" pitchFamily="34" charset="0"/>
              </a:rPr>
              <a:t> ve idrarı toplayan </a:t>
            </a:r>
            <a:r>
              <a:rPr lang="tr-TR" altLang="tr-TR" sz="1800" dirty="0" err="1">
                <a:solidFill>
                  <a:srgbClr val="000000"/>
                </a:solidFill>
                <a:latin typeface="+mn-lt"/>
                <a:cs typeface="Arial" panose="020B0604020202020204" pitchFamily="34" charset="0"/>
              </a:rPr>
              <a:t>pelvis</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renalis</a:t>
            </a:r>
            <a:r>
              <a:rPr lang="tr-TR" altLang="tr-TR" sz="1800" dirty="0">
                <a:solidFill>
                  <a:srgbClr val="000000"/>
                </a:solidFill>
                <a:latin typeface="+mn-lt"/>
                <a:cs typeface="Arial" panose="020B0604020202020204" pitchFamily="34" charset="0"/>
              </a:rPr>
              <a:t> bulunur. </a:t>
            </a:r>
            <a:r>
              <a:rPr lang="tr-TR" altLang="tr-TR" sz="1800" dirty="0" err="1">
                <a:solidFill>
                  <a:srgbClr val="000000"/>
                </a:solidFill>
                <a:latin typeface="+mn-lt"/>
                <a:cs typeface="Arial" panose="020B0604020202020204" pitchFamily="34" charset="0"/>
              </a:rPr>
              <a:t>Ureterler</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lumbal</a:t>
            </a:r>
            <a:r>
              <a:rPr lang="tr-TR" altLang="tr-TR" sz="1800" dirty="0">
                <a:solidFill>
                  <a:srgbClr val="000000"/>
                </a:solidFill>
                <a:latin typeface="+mn-lt"/>
                <a:cs typeface="Arial" panose="020B0604020202020204" pitchFamily="34" charset="0"/>
              </a:rPr>
              <a:t> kasları çaprazlayarak </a:t>
            </a:r>
            <a:r>
              <a:rPr lang="tr-TR" altLang="tr-TR" sz="1800" dirty="0" err="1">
                <a:solidFill>
                  <a:srgbClr val="000000"/>
                </a:solidFill>
                <a:latin typeface="+mn-lt"/>
                <a:cs typeface="Arial" panose="020B0604020202020204" pitchFamily="34" charset="0"/>
              </a:rPr>
              <a:t>vesica</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urinaria’ya</a:t>
            </a:r>
            <a:r>
              <a:rPr lang="tr-TR" altLang="tr-TR" sz="1800" dirty="0">
                <a:solidFill>
                  <a:srgbClr val="000000"/>
                </a:solidFill>
                <a:latin typeface="+mn-lt"/>
                <a:cs typeface="Arial" panose="020B0604020202020204" pitchFamily="34" charset="0"/>
              </a:rPr>
              <a:t> gelir. </a:t>
            </a:r>
          </a:p>
          <a:p>
            <a:pPr eaLnBrk="1" hangingPunct="1">
              <a:spcBef>
                <a:spcPct val="50000"/>
              </a:spcBef>
              <a:buFont typeface="Arial" panose="020B0604020202020204" pitchFamily="34" charset="0"/>
              <a:buNone/>
              <a:defRPr/>
            </a:pPr>
            <a:r>
              <a:rPr lang="tr-TR" altLang="tr-TR" sz="1800" b="1" dirty="0">
                <a:solidFill>
                  <a:srgbClr val="000000"/>
                </a:solidFill>
                <a:latin typeface="+mn-lt"/>
                <a:cs typeface="Arial" panose="020B0604020202020204" pitchFamily="34" charset="0"/>
              </a:rPr>
              <a:t>Sidik kesesi</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pubis’in</a:t>
            </a:r>
            <a:r>
              <a:rPr lang="tr-TR" altLang="tr-TR" sz="1800" dirty="0">
                <a:solidFill>
                  <a:srgbClr val="000000"/>
                </a:solidFill>
                <a:latin typeface="+mn-lt"/>
                <a:cs typeface="Arial" panose="020B0604020202020204" pitchFamily="34" charset="0"/>
              </a:rPr>
              <a:t> hemen önünde ve üzerinde yer alır.</a:t>
            </a:r>
            <a:r>
              <a:rPr lang="tr-TR" altLang="tr-TR" sz="1800" dirty="0">
                <a:solidFill>
                  <a:srgbClr val="000000"/>
                </a:solidFill>
                <a:latin typeface="+mn-lt"/>
              </a:rPr>
              <a:t> Böbrek tek bir lob halindedir. Sağ böbrek, sol dan daha önde (L1 seviyesinde) ve karaciğere komşudur. </a:t>
            </a:r>
            <a:r>
              <a:rPr lang="tr-TR" altLang="tr-TR" sz="1800" dirty="0" err="1">
                <a:solidFill>
                  <a:srgbClr val="000000"/>
                </a:solidFill>
                <a:latin typeface="+mn-lt"/>
              </a:rPr>
              <a:t>Vesica</a:t>
            </a:r>
            <a:r>
              <a:rPr lang="tr-TR" altLang="tr-TR" sz="1800" dirty="0">
                <a:solidFill>
                  <a:srgbClr val="000000"/>
                </a:solidFill>
                <a:latin typeface="+mn-lt"/>
              </a:rPr>
              <a:t> </a:t>
            </a:r>
            <a:r>
              <a:rPr lang="tr-TR" altLang="tr-TR" sz="1800" dirty="0" err="1">
                <a:solidFill>
                  <a:srgbClr val="000000"/>
                </a:solidFill>
                <a:latin typeface="+mn-lt"/>
              </a:rPr>
              <a:t>urinaria</a:t>
            </a:r>
            <a:r>
              <a:rPr lang="tr-TR" altLang="tr-TR" sz="1800" dirty="0">
                <a:solidFill>
                  <a:srgbClr val="000000"/>
                </a:solidFill>
                <a:latin typeface="+mn-lt"/>
              </a:rPr>
              <a:t> </a:t>
            </a:r>
            <a:r>
              <a:rPr lang="tr-TR" altLang="tr-TR" sz="1800" dirty="0" err="1">
                <a:solidFill>
                  <a:srgbClr val="000000"/>
                </a:solidFill>
                <a:latin typeface="+mn-lt"/>
              </a:rPr>
              <a:t>pubis’in</a:t>
            </a:r>
            <a:r>
              <a:rPr lang="tr-TR" altLang="tr-TR" sz="1800" dirty="0">
                <a:solidFill>
                  <a:srgbClr val="000000"/>
                </a:solidFill>
                <a:latin typeface="+mn-lt"/>
              </a:rPr>
              <a:t> önünde ve üzerinde bulunur</a:t>
            </a:r>
            <a:r>
              <a:rPr lang="tr-TR" altLang="tr-TR" sz="1800" dirty="0">
                <a:solidFill>
                  <a:srgbClr val="000000"/>
                </a:solidFill>
                <a:latin typeface="+mn-lt"/>
                <a:cs typeface="Arial" panose="020B0604020202020204" pitchFamily="34" charset="0"/>
              </a:rPr>
              <a:t> </a:t>
            </a:r>
          </a:p>
          <a:p>
            <a:pPr eaLnBrk="1" hangingPunct="1">
              <a:spcBef>
                <a:spcPct val="50000"/>
              </a:spcBef>
              <a:buFontTx/>
              <a:buNone/>
              <a:defRPr/>
            </a:pPr>
            <a:endParaRPr lang="tr-TR" altLang="tr-TR" sz="1800" dirty="0">
              <a:solidFill>
                <a:srgbClr val="000000"/>
              </a:solidFill>
              <a:latin typeface="+mn-lt"/>
            </a:endParaRPr>
          </a:p>
        </p:txBody>
      </p:sp>
    </p:spTree>
    <p:extLst>
      <p:ext uri="{BB962C8B-B14F-4D97-AF65-F5344CB8AC3E}">
        <p14:creationId xmlns:p14="http://schemas.microsoft.com/office/powerpoint/2010/main" val="4076078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9"/>
          <p:cNvSpPr>
            <a:spLocks noChangeArrowheads="1"/>
          </p:cNvSpPr>
          <p:nvPr/>
        </p:nvSpPr>
        <p:spPr bwMode="auto">
          <a:xfrm>
            <a:off x="4667250" y="5929314"/>
            <a:ext cx="3214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b="1">
                <a:solidFill>
                  <a:srgbClr val="000000"/>
                </a:solidFill>
                <a:latin typeface="Verdana" panose="020B0604030504040204" pitchFamily="34" charset="0"/>
              </a:rPr>
              <a:t> </a:t>
            </a:r>
            <a:endParaRPr lang="tr-TR" altLang="tr-TR" sz="1600" b="1">
              <a:solidFill>
                <a:srgbClr val="CC0000"/>
              </a:solidFill>
              <a:latin typeface="Verdana" panose="020B0604030504040204" pitchFamily="34" charset="0"/>
            </a:endParaRPr>
          </a:p>
        </p:txBody>
      </p:sp>
      <p:sp>
        <p:nvSpPr>
          <p:cNvPr id="81923" name="7 Metin kutusu"/>
          <p:cNvSpPr txBox="1">
            <a:spLocks noChangeArrowheads="1"/>
          </p:cNvSpPr>
          <p:nvPr/>
        </p:nvSpPr>
        <p:spPr bwMode="auto">
          <a:xfrm>
            <a:off x="3952876" y="642939"/>
            <a:ext cx="250031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solidFill>
                <a:srgbClr val="000000"/>
              </a:solidFill>
              <a:latin typeface="Arial" panose="020B0604020202020204" pitchFamily="34" charset="0"/>
              <a:cs typeface="Arial" panose="020B0604020202020204" pitchFamily="34" charset="0"/>
            </a:endParaRPr>
          </a:p>
        </p:txBody>
      </p:sp>
      <p:sp>
        <p:nvSpPr>
          <p:cNvPr id="81924" name="6 Dikdörtgen"/>
          <p:cNvSpPr>
            <a:spLocks noChangeArrowheads="1"/>
          </p:cNvSpPr>
          <p:nvPr/>
        </p:nvSpPr>
        <p:spPr bwMode="auto">
          <a:xfrm>
            <a:off x="4338638" y="425451"/>
            <a:ext cx="422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C00000"/>
                </a:solidFill>
                <a:cs typeface="Arial" panose="020B0604020202020204" pitchFamily="34" charset="0"/>
              </a:rPr>
              <a:t>Erkek genital organları </a:t>
            </a:r>
            <a:endParaRPr lang="tr-TR" altLang="tr-TR" sz="2800" b="1">
              <a:solidFill>
                <a:srgbClr val="000000"/>
              </a:solidFill>
            </a:endParaRPr>
          </a:p>
        </p:txBody>
      </p:sp>
      <p:sp>
        <p:nvSpPr>
          <p:cNvPr id="2" name="Dikdörtgen 1"/>
          <p:cNvSpPr/>
          <p:nvPr/>
        </p:nvSpPr>
        <p:spPr>
          <a:xfrm>
            <a:off x="1577975" y="1166813"/>
            <a:ext cx="9036050" cy="1200150"/>
          </a:xfrm>
          <a:prstGeom prst="rect">
            <a:avLst/>
          </a:prstGeom>
        </p:spPr>
        <p:txBody>
          <a:bodyPr>
            <a:spAutoFit/>
          </a:bodyPr>
          <a:lstStyle/>
          <a:p>
            <a:pPr>
              <a:defRPr/>
            </a:pPr>
            <a:r>
              <a:rPr lang="tr-TR" dirty="0"/>
              <a:t>Penis </a:t>
            </a:r>
            <a:r>
              <a:rPr lang="tr-TR" dirty="0" err="1"/>
              <a:t>caudal’e</a:t>
            </a:r>
            <a:r>
              <a:rPr lang="tr-TR" dirty="0"/>
              <a:t> dönük olarak bulunur. </a:t>
            </a:r>
            <a:r>
              <a:rPr lang="tr-TR" dirty="0" err="1"/>
              <a:t>Preputium</a:t>
            </a:r>
            <a:r>
              <a:rPr lang="tr-TR" dirty="0"/>
              <a:t> ve </a:t>
            </a:r>
            <a:r>
              <a:rPr lang="tr-TR" dirty="0" err="1"/>
              <a:t>glans</a:t>
            </a:r>
            <a:r>
              <a:rPr lang="tr-TR" dirty="0"/>
              <a:t> penis arasında </a:t>
            </a:r>
            <a:r>
              <a:rPr lang="tr-TR" dirty="0" err="1"/>
              <a:t>gl</a:t>
            </a:r>
            <a:r>
              <a:rPr lang="tr-TR" dirty="0"/>
              <a:t>. </a:t>
            </a:r>
            <a:r>
              <a:rPr lang="tr-TR" dirty="0" err="1"/>
              <a:t>perinealis</a:t>
            </a:r>
            <a:r>
              <a:rPr lang="tr-TR" dirty="0"/>
              <a:t> bezleri vardır. </a:t>
            </a:r>
            <a:r>
              <a:rPr lang="tr-TR" dirty="0" err="1"/>
              <a:t>Vesicula</a:t>
            </a:r>
            <a:r>
              <a:rPr lang="tr-TR" dirty="0"/>
              <a:t> </a:t>
            </a:r>
            <a:r>
              <a:rPr lang="tr-TR" dirty="0" err="1"/>
              <a:t>seminalis</a:t>
            </a:r>
            <a:r>
              <a:rPr lang="tr-TR" dirty="0"/>
              <a:t>, prostata, </a:t>
            </a:r>
            <a:r>
              <a:rPr lang="tr-TR" dirty="0" err="1"/>
              <a:t>caudal’de</a:t>
            </a:r>
            <a:r>
              <a:rPr lang="tr-TR" dirty="0"/>
              <a:t> </a:t>
            </a:r>
            <a:r>
              <a:rPr lang="tr-TR" dirty="0" err="1"/>
              <a:t>gl</a:t>
            </a:r>
            <a:r>
              <a:rPr lang="tr-TR" dirty="0"/>
              <a:t>. </a:t>
            </a:r>
            <a:r>
              <a:rPr lang="tr-TR" dirty="0" err="1"/>
              <a:t>bulbourethralis</a:t>
            </a:r>
            <a:r>
              <a:rPr lang="tr-TR" dirty="0"/>
              <a:t> yer alır. Prostatın </a:t>
            </a:r>
            <a:r>
              <a:rPr lang="tr-TR" dirty="0" err="1"/>
              <a:t>vesicula</a:t>
            </a:r>
            <a:r>
              <a:rPr lang="tr-TR" dirty="0"/>
              <a:t> </a:t>
            </a:r>
            <a:r>
              <a:rPr lang="tr-TR" dirty="0" err="1"/>
              <a:t>seminalis’e</a:t>
            </a:r>
            <a:r>
              <a:rPr lang="tr-TR" dirty="0"/>
              <a:t> yaslanan lobu, </a:t>
            </a:r>
            <a:r>
              <a:rPr lang="tr-TR" dirty="0" err="1"/>
              <a:t>coagulating</a:t>
            </a:r>
            <a:r>
              <a:rPr lang="tr-TR" dirty="0"/>
              <a:t> </a:t>
            </a:r>
            <a:r>
              <a:rPr lang="tr-TR" dirty="0" err="1"/>
              <a:t>gland</a:t>
            </a:r>
            <a:r>
              <a:rPr lang="tr-TR" dirty="0"/>
              <a:t> olarak  isimlendirilir. </a:t>
            </a:r>
            <a:r>
              <a:rPr lang="tr-TR" dirty="0" err="1"/>
              <a:t>Prostata’nın</a:t>
            </a:r>
            <a:r>
              <a:rPr lang="tr-TR" dirty="0"/>
              <a:t> </a:t>
            </a:r>
            <a:r>
              <a:rPr lang="tr-TR" dirty="0" err="1"/>
              <a:t>lateral</a:t>
            </a:r>
            <a:r>
              <a:rPr lang="tr-TR" dirty="0"/>
              <a:t> kısmında 3-8 adet </a:t>
            </a:r>
            <a:r>
              <a:rPr lang="tr-TR" dirty="0" err="1"/>
              <a:t>gl</a:t>
            </a:r>
            <a:r>
              <a:rPr lang="tr-TR" dirty="0"/>
              <a:t>. </a:t>
            </a:r>
            <a:r>
              <a:rPr lang="tr-TR" dirty="0" err="1"/>
              <a:t>paraprostatica</a:t>
            </a:r>
            <a:r>
              <a:rPr lang="tr-TR" dirty="0"/>
              <a:t> bulunur.   </a:t>
            </a:r>
          </a:p>
        </p:txBody>
      </p:sp>
      <p:pic>
        <p:nvPicPr>
          <p:cNvPr id="81926"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2164" y="3181350"/>
            <a:ext cx="29876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1524000" y="3676651"/>
            <a:ext cx="9144000" cy="646113"/>
          </a:xfrm>
          <a:prstGeom prst="rect">
            <a:avLst/>
          </a:prstGeom>
        </p:spPr>
        <p:txBody>
          <a:bodyPr>
            <a:spAutoFit/>
          </a:bodyPr>
          <a:lstStyle/>
          <a:p>
            <a:pPr>
              <a:defRPr/>
            </a:pPr>
            <a:r>
              <a:rPr lang="tr-TR" dirty="0" err="1"/>
              <a:t>Ovarium’lar</a:t>
            </a:r>
            <a:r>
              <a:rPr lang="tr-TR" dirty="0"/>
              <a:t> böbreklerin </a:t>
            </a:r>
            <a:r>
              <a:rPr lang="tr-TR" dirty="0" err="1"/>
              <a:t>caudal</a:t>
            </a:r>
            <a:r>
              <a:rPr lang="tr-TR" dirty="0"/>
              <a:t> ucuna yakın yağ doku ile birlikte bulunur. Tuba </a:t>
            </a:r>
            <a:r>
              <a:rPr lang="tr-TR" dirty="0" err="1"/>
              <a:t>uterina</a:t>
            </a:r>
            <a:r>
              <a:rPr lang="tr-TR" dirty="0"/>
              <a:t>, </a:t>
            </a:r>
            <a:r>
              <a:rPr lang="tr-TR" dirty="0" err="1"/>
              <a:t>cornu</a:t>
            </a:r>
            <a:r>
              <a:rPr lang="tr-TR" dirty="0"/>
              <a:t> </a:t>
            </a:r>
            <a:r>
              <a:rPr lang="tr-TR" dirty="0" err="1"/>
              <a:t>uteri’ye</a:t>
            </a:r>
            <a:r>
              <a:rPr lang="tr-TR" dirty="0"/>
              <a:t> açılır. </a:t>
            </a:r>
            <a:r>
              <a:rPr lang="tr-TR" dirty="0" err="1"/>
              <a:t>Cervix</a:t>
            </a:r>
            <a:r>
              <a:rPr lang="tr-TR" dirty="0"/>
              <a:t> </a:t>
            </a:r>
            <a:r>
              <a:rPr lang="tr-TR" dirty="0" err="1"/>
              <a:t>uteri</a:t>
            </a:r>
            <a:r>
              <a:rPr lang="tr-TR" dirty="0"/>
              <a:t> çifttir. İki ayrı </a:t>
            </a:r>
            <a:r>
              <a:rPr lang="tr-TR" dirty="0" err="1"/>
              <a:t>canalis</a:t>
            </a:r>
            <a:r>
              <a:rPr lang="tr-TR" dirty="0"/>
              <a:t> </a:t>
            </a:r>
            <a:r>
              <a:rPr lang="tr-TR" dirty="0" err="1"/>
              <a:t>cervicis</a:t>
            </a:r>
            <a:r>
              <a:rPr lang="tr-TR" dirty="0"/>
              <a:t> bulunur.</a:t>
            </a:r>
          </a:p>
        </p:txBody>
      </p:sp>
    </p:spTree>
    <p:extLst>
      <p:ext uri="{BB962C8B-B14F-4D97-AF65-F5344CB8AC3E}">
        <p14:creationId xmlns:p14="http://schemas.microsoft.com/office/powerpoint/2010/main" val="577284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1524001" y="0"/>
            <a:ext cx="3059113" cy="692150"/>
          </a:xfrm>
        </p:spPr>
        <p:txBody>
          <a:bodyPr/>
          <a:lstStyle/>
          <a:p>
            <a:r>
              <a:rPr lang="tr-TR" altLang="tr-TR" sz="4000" b="1">
                <a:solidFill>
                  <a:srgbClr val="C00000"/>
                </a:solidFill>
                <a:latin typeface="Arial" panose="020B0604020202020204" pitchFamily="34" charset="0"/>
              </a:rPr>
              <a:t>Larynx</a:t>
            </a:r>
          </a:p>
        </p:txBody>
      </p:sp>
      <p:sp>
        <p:nvSpPr>
          <p:cNvPr id="82947" name="Rectangle 3"/>
          <p:cNvSpPr>
            <a:spLocks noGrp="1"/>
          </p:cNvSpPr>
          <p:nvPr>
            <p:ph type="body" idx="1"/>
          </p:nvPr>
        </p:nvSpPr>
        <p:spPr>
          <a:xfrm>
            <a:off x="1847850" y="692150"/>
            <a:ext cx="8712200" cy="865188"/>
          </a:xfrm>
        </p:spPr>
        <p:txBody>
          <a:bodyPr/>
          <a:lstStyle/>
          <a:p>
            <a:r>
              <a:rPr lang="tr-TR" altLang="tr-TR" sz="1800"/>
              <a:t>Ventral’inde m. sternothyroideus ve m. sternohyoideus kasları bulunur. </a:t>
            </a:r>
          </a:p>
          <a:p>
            <a:r>
              <a:rPr lang="tr-TR" altLang="tr-TR" sz="1800"/>
              <a:t>Trachea 30 kıkırdak halkasından oluşmuştur.</a:t>
            </a:r>
          </a:p>
        </p:txBody>
      </p:sp>
      <p:sp>
        <p:nvSpPr>
          <p:cNvPr id="2" name="Dikdörtgen 1"/>
          <p:cNvSpPr/>
          <p:nvPr/>
        </p:nvSpPr>
        <p:spPr>
          <a:xfrm>
            <a:off x="1524000" y="2997201"/>
            <a:ext cx="9144000" cy="1476375"/>
          </a:xfrm>
          <a:prstGeom prst="rect">
            <a:avLst/>
          </a:prstGeom>
        </p:spPr>
        <p:txBody>
          <a:bodyPr>
            <a:spAutoFit/>
          </a:bodyPr>
          <a:lstStyle/>
          <a:p>
            <a:pPr>
              <a:defRPr/>
            </a:pPr>
            <a:r>
              <a:rPr lang="tr-TR" dirty="0" err="1"/>
              <a:t>Thymus</a:t>
            </a:r>
            <a:r>
              <a:rPr lang="tr-TR" dirty="0"/>
              <a:t>, </a:t>
            </a:r>
            <a:r>
              <a:rPr lang="tr-TR" dirty="0" err="1"/>
              <a:t>trachea’nın</a:t>
            </a:r>
            <a:r>
              <a:rPr lang="tr-TR" dirty="0"/>
              <a:t> </a:t>
            </a:r>
            <a:r>
              <a:rPr lang="tr-TR" dirty="0" err="1"/>
              <a:t>gögüs</a:t>
            </a:r>
            <a:r>
              <a:rPr lang="tr-TR" dirty="0"/>
              <a:t> boşluğuna girdiği bölgede ve </a:t>
            </a:r>
            <a:r>
              <a:rPr lang="tr-TR" dirty="0" err="1"/>
              <a:t>precardial</a:t>
            </a:r>
            <a:r>
              <a:rPr lang="tr-TR" dirty="0"/>
              <a:t> </a:t>
            </a:r>
            <a:r>
              <a:rPr lang="tr-TR" dirty="0" err="1"/>
              <a:t>mediastinum’da</a:t>
            </a:r>
            <a:r>
              <a:rPr lang="tr-TR" dirty="0"/>
              <a:t> uzanan iki lob halindedir. Genç hayvanlarda </a:t>
            </a:r>
            <a:r>
              <a:rPr lang="tr-TR" dirty="0" err="1"/>
              <a:t>larynx’e</a:t>
            </a:r>
            <a:r>
              <a:rPr lang="tr-TR" dirty="0"/>
              <a:t> kadar uzanabilir.</a:t>
            </a:r>
          </a:p>
          <a:p>
            <a:pPr>
              <a:defRPr/>
            </a:pPr>
            <a:r>
              <a:rPr lang="tr-TR" dirty="0" err="1"/>
              <a:t>Gl.thyroidea</a:t>
            </a:r>
            <a:r>
              <a:rPr lang="tr-TR" dirty="0"/>
              <a:t>, </a:t>
            </a:r>
            <a:r>
              <a:rPr lang="tr-TR" dirty="0" err="1"/>
              <a:t>larynx’in</a:t>
            </a:r>
            <a:r>
              <a:rPr lang="tr-TR" dirty="0"/>
              <a:t> </a:t>
            </a:r>
            <a:r>
              <a:rPr lang="tr-TR" dirty="0" err="1"/>
              <a:t>caudal</a:t>
            </a:r>
            <a:r>
              <a:rPr lang="tr-TR" dirty="0"/>
              <a:t> tarafında, </a:t>
            </a:r>
            <a:r>
              <a:rPr lang="tr-TR" dirty="0" err="1"/>
              <a:t>trachea’nın</a:t>
            </a:r>
            <a:r>
              <a:rPr lang="tr-TR" dirty="0"/>
              <a:t> başlangıç kısmında </a:t>
            </a:r>
            <a:r>
              <a:rPr lang="tr-TR" dirty="0" err="1"/>
              <a:t>ventrolateral</a:t>
            </a:r>
            <a:r>
              <a:rPr lang="tr-TR" dirty="0"/>
              <a:t> olarak yer alır. </a:t>
            </a:r>
          </a:p>
          <a:p>
            <a:pPr>
              <a:defRPr/>
            </a:pPr>
            <a:r>
              <a:rPr lang="tr-TR" dirty="0"/>
              <a:t> </a:t>
            </a:r>
            <a:r>
              <a:rPr lang="tr-TR" dirty="0" err="1"/>
              <a:t>Gl.parathyroidea</a:t>
            </a:r>
            <a:r>
              <a:rPr lang="tr-TR" dirty="0"/>
              <a:t> </a:t>
            </a:r>
            <a:r>
              <a:rPr lang="tr-TR" dirty="0" err="1"/>
              <a:t>interna</a:t>
            </a:r>
            <a:r>
              <a:rPr lang="tr-TR" dirty="0"/>
              <a:t> ve </a:t>
            </a:r>
            <a:r>
              <a:rPr lang="tr-TR" dirty="0" err="1"/>
              <a:t>gl.parathyroidea</a:t>
            </a:r>
            <a:r>
              <a:rPr lang="tr-TR" dirty="0"/>
              <a:t> </a:t>
            </a:r>
            <a:r>
              <a:rPr lang="tr-TR" dirty="0" err="1"/>
              <a:t>externa</a:t>
            </a:r>
            <a:r>
              <a:rPr lang="tr-TR" dirty="0"/>
              <a:t> mevcuttur</a:t>
            </a:r>
          </a:p>
        </p:txBody>
      </p:sp>
      <p:pic>
        <p:nvPicPr>
          <p:cNvPr id="82949"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6114" y="1989138"/>
            <a:ext cx="22748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77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p:cNvSpPr>
            <a:spLocks noGrp="1"/>
          </p:cNvSpPr>
          <p:nvPr>
            <p:ph type="title"/>
          </p:nvPr>
        </p:nvSpPr>
        <p:spPr>
          <a:xfrm>
            <a:off x="1631950" y="115888"/>
            <a:ext cx="8578850" cy="792162"/>
          </a:xfrm>
          <a:solidFill>
            <a:schemeClr val="tx2">
              <a:lumMod val="20000"/>
              <a:lumOff val="80000"/>
            </a:schemeClr>
          </a:solidFill>
        </p:spPr>
        <p:txBody>
          <a:bodyPr/>
          <a:lstStyle/>
          <a:p>
            <a:pPr>
              <a:defRPr/>
            </a:pPr>
            <a:r>
              <a:rPr lang="tr-TR" b="1" dirty="0" smtClean="0">
                <a:solidFill>
                  <a:srgbClr val="9933FF"/>
                </a:solidFill>
              </a:rPr>
              <a:t>Yetiştirme Amacı</a:t>
            </a:r>
          </a:p>
        </p:txBody>
      </p:sp>
      <p:sp>
        <p:nvSpPr>
          <p:cNvPr id="45059" name="İçerik Yer Tutucusu 2"/>
          <p:cNvSpPr>
            <a:spLocks noGrp="1"/>
          </p:cNvSpPr>
          <p:nvPr>
            <p:ph idx="1"/>
          </p:nvPr>
        </p:nvSpPr>
        <p:spPr>
          <a:xfrm>
            <a:off x="1524000" y="1412875"/>
            <a:ext cx="9144000" cy="2592388"/>
          </a:xfrm>
        </p:spPr>
        <p:txBody>
          <a:bodyPr/>
          <a:lstStyle/>
          <a:p>
            <a:r>
              <a:rPr lang="tr-TR" altLang="tr-TR" sz="2000"/>
              <a:t>Tavşan yüzyıllardır küçük aile işletmelerinde kümes hayvanları ile beraber, hobi için yetiştirilmekte iken özellikle etinin değeri anlaşıldıktan ve karlı bir yetiştiricilik kolu  olduğu görülünce kısa zamanda gelişme göstermiştir. Deniz taşımacılığında taze et ihtiyacını karşılamıştır.</a:t>
            </a:r>
          </a:p>
          <a:p>
            <a:r>
              <a:rPr lang="tr-TR" altLang="tr-TR" sz="2000"/>
              <a:t>Tavşan diğer laboratuvar hayvanlarından farklı bir yere sahiptir. Çiftlik hayvanı olarak da et, post ve yününden yararlanılmaktadır.</a:t>
            </a:r>
          </a:p>
          <a:p>
            <a:r>
              <a:rPr lang="tr-TR" altLang="tr-TR" sz="2000"/>
              <a:t>Tavşan iyi bir laboratuvar hayvanı olarak yetiştirilmekte ve deneylerde kullanılmaktadır.</a:t>
            </a:r>
          </a:p>
        </p:txBody>
      </p:sp>
    </p:spTree>
    <p:extLst>
      <p:ext uri="{BB962C8B-B14F-4D97-AF65-F5344CB8AC3E}">
        <p14:creationId xmlns:p14="http://schemas.microsoft.com/office/powerpoint/2010/main" val="3001912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p:cNvSpPr>
            <a:spLocks noGrp="1"/>
          </p:cNvSpPr>
          <p:nvPr>
            <p:ph type="title"/>
          </p:nvPr>
        </p:nvSpPr>
        <p:spPr>
          <a:xfrm>
            <a:off x="1992313" y="765176"/>
            <a:ext cx="8229600" cy="995363"/>
          </a:xfrm>
          <a:solidFill>
            <a:schemeClr val="tx2"/>
          </a:solidFill>
        </p:spPr>
        <p:txBody>
          <a:bodyPr/>
          <a:lstStyle/>
          <a:p>
            <a:r>
              <a:rPr lang="tr-TR" altLang="tr-TR" b="1" smtClean="0">
                <a:solidFill>
                  <a:schemeClr val="bg1"/>
                </a:solidFill>
              </a:rPr>
              <a:t>Pulmo –Akciğer lob sayıları</a:t>
            </a:r>
          </a:p>
        </p:txBody>
      </p:sp>
      <p:graphicFrame>
        <p:nvGraphicFramePr>
          <p:cNvPr id="4" name="3 İçerik Yer Tutucusu"/>
          <p:cNvGraphicFramePr>
            <a:graphicFrameLocks noGrp="1"/>
          </p:cNvGraphicFramePr>
          <p:nvPr>
            <p:ph idx="1"/>
          </p:nvPr>
        </p:nvGraphicFramePr>
        <p:xfrm>
          <a:off x="1703389" y="2205039"/>
          <a:ext cx="8785225" cy="2452687"/>
        </p:xfrm>
        <a:graphic>
          <a:graphicData uri="http://schemas.openxmlformats.org/drawingml/2006/table">
            <a:tbl>
              <a:tblPr firstRow="1" bandRow="1">
                <a:tableStyleId>{5C22544A-7EE6-4342-B048-85BDC9FD1C3A}</a:tableStyleId>
              </a:tblPr>
              <a:tblGrid>
                <a:gridCol w="1849627">
                  <a:extLst>
                    <a:ext uri="{9D8B030D-6E8A-4147-A177-3AD203B41FA5}">
                      <a16:colId xmlns:a16="http://schemas.microsoft.com/office/drawing/2014/main" val="20000"/>
                    </a:ext>
                  </a:extLst>
                </a:gridCol>
                <a:gridCol w="3165629">
                  <a:extLst>
                    <a:ext uri="{9D8B030D-6E8A-4147-A177-3AD203B41FA5}">
                      <a16:colId xmlns:a16="http://schemas.microsoft.com/office/drawing/2014/main" val="20001"/>
                    </a:ext>
                  </a:extLst>
                </a:gridCol>
                <a:gridCol w="3769969">
                  <a:extLst>
                    <a:ext uri="{9D8B030D-6E8A-4147-A177-3AD203B41FA5}">
                      <a16:colId xmlns:a16="http://schemas.microsoft.com/office/drawing/2014/main" val="20002"/>
                    </a:ext>
                  </a:extLst>
                </a:gridCol>
              </a:tblGrid>
              <a:tr h="1554703">
                <a:tc>
                  <a:txBody>
                    <a:bodyPr/>
                    <a:lstStyle/>
                    <a:p>
                      <a:endParaRPr lang="tr-TR" sz="2400" dirty="0"/>
                    </a:p>
                  </a:txBody>
                  <a:tcPr marL="91443" marR="91443" marT="45731" marB="45731"/>
                </a:tc>
                <a:tc>
                  <a:txBody>
                    <a:bodyPr/>
                    <a:lstStyle/>
                    <a:p>
                      <a:r>
                        <a:rPr lang="tr-TR" sz="2400" dirty="0" smtClean="0"/>
                        <a:t>SAĞ</a:t>
                      </a:r>
                    </a:p>
                    <a:p>
                      <a:r>
                        <a:rPr lang="tr-TR" sz="1800" b="0" dirty="0" err="1" smtClean="0">
                          <a:latin typeface="Arial" charset="0"/>
                        </a:rPr>
                        <a:t>Lobus</a:t>
                      </a:r>
                      <a:r>
                        <a:rPr lang="tr-TR" sz="1800" b="0" dirty="0" smtClean="0">
                          <a:latin typeface="Arial" charset="0"/>
                        </a:rPr>
                        <a:t> </a:t>
                      </a:r>
                      <a:r>
                        <a:rPr lang="tr-TR" sz="1800" b="0" dirty="0" err="1" smtClean="0">
                          <a:latin typeface="Arial" charset="0"/>
                        </a:rPr>
                        <a:t>dexter</a:t>
                      </a:r>
                      <a:r>
                        <a:rPr lang="tr-TR" sz="1800" b="0" dirty="0" smtClean="0">
                          <a:latin typeface="Arial" charset="0"/>
                        </a:rPr>
                        <a:t> </a:t>
                      </a:r>
                      <a:r>
                        <a:rPr lang="tr-TR" sz="1800" b="0" dirty="0" err="1" smtClean="0">
                          <a:latin typeface="Arial" charset="0"/>
                        </a:rPr>
                        <a:t>cranialis</a:t>
                      </a:r>
                      <a:r>
                        <a:rPr lang="tr-TR" sz="1800" b="0" dirty="0" smtClean="0">
                          <a:latin typeface="Arial" charset="0"/>
                        </a:rPr>
                        <a:t>,</a:t>
                      </a:r>
                    </a:p>
                    <a:p>
                      <a:r>
                        <a:rPr lang="tr-TR" sz="1800" b="0" dirty="0" err="1" smtClean="0">
                          <a:latin typeface="Arial" charset="0"/>
                        </a:rPr>
                        <a:t>Lobus</a:t>
                      </a:r>
                      <a:r>
                        <a:rPr lang="tr-TR" sz="1800" b="0" dirty="0" smtClean="0">
                          <a:latin typeface="Arial" charset="0"/>
                        </a:rPr>
                        <a:t> </a:t>
                      </a:r>
                      <a:r>
                        <a:rPr lang="tr-TR" sz="1800" b="0" dirty="0" err="1" smtClean="0">
                          <a:latin typeface="Arial" charset="0"/>
                        </a:rPr>
                        <a:t>dexter</a:t>
                      </a:r>
                      <a:r>
                        <a:rPr lang="tr-TR" sz="1800" b="0" dirty="0" smtClean="0">
                          <a:latin typeface="Arial" charset="0"/>
                        </a:rPr>
                        <a:t> </a:t>
                      </a:r>
                      <a:r>
                        <a:rPr lang="tr-TR" sz="1800" b="0" dirty="0" err="1" smtClean="0">
                          <a:latin typeface="Arial" charset="0"/>
                        </a:rPr>
                        <a:t>medialis</a:t>
                      </a:r>
                      <a:endParaRPr lang="tr-TR" sz="1800" b="0" dirty="0" smtClean="0">
                        <a:latin typeface="Arial" charset="0"/>
                      </a:endParaRPr>
                    </a:p>
                    <a:p>
                      <a:r>
                        <a:rPr lang="tr-TR" sz="1800" b="0" dirty="0" err="1" smtClean="0">
                          <a:latin typeface="Arial" charset="0"/>
                        </a:rPr>
                        <a:t>Lobus</a:t>
                      </a:r>
                      <a:r>
                        <a:rPr lang="tr-TR" sz="1800" b="0" dirty="0" smtClean="0">
                          <a:latin typeface="Arial" charset="0"/>
                        </a:rPr>
                        <a:t> </a:t>
                      </a:r>
                      <a:r>
                        <a:rPr lang="tr-TR" sz="1800" b="0" dirty="0" err="1" smtClean="0">
                          <a:latin typeface="Arial" charset="0"/>
                        </a:rPr>
                        <a:t>dexter</a:t>
                      </a:r>
                      <a:r>
                        <a:rPr lang="tr-TR" sz="1800" b="0" dirty="0" smtClean="0">
                          <a:latin typeface="Arial" charset="0"/>
                        </a:rPr>
                        <a:t> </a:t>
                      </a:r>
                      <a:r>
                        <a:rPr lang="tr-TR" sz="1800" b="0" dirty="0" err="1" smtClean="0">
                          <a:latin typeface="Arial" charset="0"/>
                        </a:rPr>
                        <a:t>caudalis</a:t>
                      </a:r>
                      <a:endParaRPr lang="tr-TR" sz="1800" b="0" dirty="0" smtClean="0">
                        <a:latin typeface="Arial" charset="0"/>
                      </a:endParaRPr>
                    </a:p>
                    <a:p>
                      <a:r>
                        <a:rPr lang="tr-TR" sz="1800" b="0" dirty="0" err="1" smtClean="0">
                          <a:latin typeface="Arial" charset="0"/>
                        </a:rPr>
                        <a:t>Lobus</a:t>
                      </a:r>
                      <a:r>
                        <a:rPr lang="tr-TR" sz="1800" b="0" dirty="0" smtClean="0">
                          <a:latin typeface="Arial" charset="0"/>
                        </a:rPr>
                        <a:t> </a:t>
                      </a:r>
                      <a:r>
                        <a:rPr lang="tr-TR" sz="1800" b="0" dirty="0" err="1" smtClean="0">
                          <a:latin typeface="Arial" charset="0"/>
                        </a:rPr>
                        <a:t>dexter</a:t>
                      </a:r>
                      <a:r>
                        <a:rPr lang="tr-TR" sz="1800" b="0" dirty="0" smtClean="0">
                          <a:latin typeface="Arial" charset="0"/>
                        </a:rPr>
                        <a:t> </a:t>
                      </a:r>
                      <a:r>
                        <a:rPr lang="tr-TR" sz="1800" b="0" dirty="0" err="1" smtClean="0">
                          <a:latin typeface="Arial" charset="0"/>
                        </a:rPr>
                        <a:t>accessorius</a:t>
                      </a:r>
                      <a:endParaRPr lang="tr-TR" sz="1800" b="0" dirty="0"/>
                    </a:p>
                  </a:txBody>
                  <a:tcPr marL="91443" marR="91443" marT="45731" marB="45731"/>
                </a:tc>
                <a:tc>
                  <a:txBody>
                    <a:bodyPr/>
                    <a:lstStyle/>
                    <a:p>
                      <a:r>
                        <a:rPr lang="tr-TR" sz="2400" dirty="0" smtClean="0"/>
                        <a:t>SOL</a:t>
                      </a:r>
                      <a:r>
                        <a:rPr lang="tr-TR" sz="2400" b="1" dirty="0" smtClean="0">
                          <a:latin typeface="Arial" charset="0"/>
                        </a:rPr>
                        <a:t> </a:t>
                      </a:r>
                    </a:p>
                    <a:p>
                      <a:r>
                        <a:rPr lang="tr-TR" sz="1800" b="0" dirty="0" err="1" smtClean="0">
                          <a:latin typeface="Arial" charset="0"/>
                        </a:rPr>
                        <a:t>Lobus</a:t>
                      </a:r>
                      <a:r>
                        <a:rPr lang="tr-TR" sz="1800" b="0" dirty="0" smtClean="0">
                          <a:latin typeface="Arial" charset="0"/>
                        </a:rPr>
                        <a:t> </a:t>
                      </a:r>
                      <a:r>
                        <a:rPr lang="tr-TR" sz="1800" b="0" dirty="0" err="1" smtClean="0">
                          <a:latin typeface="Arial" charset="0"/>
                        </a:rPr>
                        <a:t>sinister</a:t>
                      </a:r>
                      <a:r>
                        <a:rPr lang="tr-TR" sz="1800" b="0" dirty="0" smtClean="0">
                          <a:latin typeface="Arial" charset="0"/>
                        </a:rPr>
                        <a:t> </a:t>
                      </a:r>
                      <a:r>
                        <a:rPr lang="tr-TR" sz="1800" b="0" dirty="0" err="1" smtClean="0">
                          <a:latin typeface="Arial" charset="0"/>
                        </a:rPr>
                        <a:t>cranialis</a:t>
                      </a:r>
                      <a:r>
                        <a:rPr lang="tr-TR" sz="1800" b="0" dirty="0" smtClean="0">
                          <a:latin typeface="Arial" charset="0"/>
                        </a:rPr>
                        <a:t>,</a:t>
                      </a:r>
                    </a:p>
                    <a:p>
                      <a:r>
                        <a:rPr lang="tr-TR" sz="1800" b="0" dirty="0" smtClean="0">
                          <a:latin typeface="Arial" charset="0"/>
                        </a:rPr>
                        <a:t>Lobi </a:t>
                      </a:r>
                      <a:r>
                        <a:rPr lang="tr-TR" sz="1800" b="0" dirty="0" err="1" smtClean="0">
                          <a:latin typeface="Arial" charset="0"/>
                        </a:rPr>
                        <a:t>sinister</a:t>
                      </a:r>
                      <a:r>
                        <a:rPr lang="tr-TR" sz="1800" b="0" dirty="0" smtClean="0">
                          <a:latin typeface="Arial" charset="0"/>
                        </a:rPr>
                        <a:t> </a:t>
                      </a:r>
                      <a:r>
                        <a:rPr lang="tr-TR" sz="1800" b="0" dirty="0" err="1" smtClean="0">
                          <a:latin typeface="Arial" charset="0"/>
                        </a:rPr>
                        <a:t>caudales</a:t>
                      </a:r>
                      <a:r>
                        <a:rPr lang="tr-TR" sz="1800" b="0" baseline="0" dirty="0" smtClean="0">
                          <a:latin typeface="Arial" charset="0"/>
                        </a:rPr>
                        <a:t> </a:t>
                      </a:r>
                    </a:p>
                    <a:p>
                      <a:endParaRPr lang="tr-TR" sz="1800" b="0" dirty="0"/>
                    </a:p>
                  </a:txBody>
                  <a:tcPr marL="91443" marR="91443" marT="45731" marB="45731"/>
                </a:tc>
                <a:extLst>
                  <a:ext uri="{0D108BD9-81ED-4DB2-BD59-A6C34878D82A}">
                    <a16:rowId xmlns:a16="http://schemas.microsoft.com/office/drawing/2014/main" val="10000"/>
                  </a:ext>
                </a:extLst>
              </a:tr>
              <a:tr h="897984">
                <a:tc>
                  <a:txBody>
                    <a:bodyPr/>
                    <a:lstStyle/>
                    <a:p>
                      <a:r>
                        <a:rPr lang="tr-TR" sz="3200" dirty="0" smtClean="0"/>
                        <a:t>Tavşan    </a:t>
                      </a:r>
                      <a:endParaRPr lang="tr-TR" sz="2400" dirty="0" smtClean="0"/>
                    </a:p>
                  </a:txBody>
                  <a:tcPr marL="91443" marR="91443" marT="45731" marB="45731"/>
                </a:tc>
                <a:tc>
                  <a:txBody>
                    <a:bodyPr/>
                    <a:lstStyle/>
                    <a:p>
                      <a:pPr algn="ctr"/>
                      <a:r>
                        <a:rPr lang="tr-TR" sz="3200" dirty="0" smtClean="0"/>
                        <a:t>4</a:t>
                      </a:r>
                    </a:p>
                  </a:txBody>
                  <a:tcPr marL="91443" marR="91443" marT="45731" marB="45731"/>
                </a:tc>
                <a:tc>
                  <a:txBody>
                    <a:bodyPr/>
                    <a:lstStyle/>
                    <a:p>
                      <a:pPr algn="ctr"/>
                      <a:r>
                        <a:rPr lang="tr-TR" sz="3200" dirty="0" smtClean="0"/>
                        <a:t>2</a:t>
                      </a:r>
                    </a:p>
                  </a:txBody>
                  <a:tcPr marL="91443" marR="91443" marT="45731" marB="45731"/>
                </a:tc>
                <a:extLst>
                  <a:ext uri="{0D108BD9-81ED-4DB2-BD59-A6C34878D82A}">
                    <a16:rowId xmlns:a16="http://schemas.microsoft.com/office/drawing/2014/main" val="10001"/>
                  </a:ext>
                </a:extLst>
              </a:tr>
            </a:tbl>
          </a:graphicData>
        </a:graphic>
      </p:graphicFrame>
      <p:sp>
        <p:nvSpPr>
          <p:cNvPr id="83985" name="4 Dikdörtgen"/>
          <p:cNvSpPr>
            <a:spLocks noChangeArrowheads="1"/>
          </p:cNvSpPr>
          <p:nvPr/>
        </p:nvSpPr>
        <p:spPr bwMode="auto">
          <a:xfrm>
            <a:off x="4233864" y="3244850"/>
            <a:ext cx="24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solidFill>
                  <a:srgbClr val="000000"/>
                </a:solidFill>
                <a:latin typeface="Arial" panose="020B0604020202020204" pitchFamily="34" charset="0"/>
                <a:cs typeface="Arial" panose="020B0604020202020204" pitchFamily="34" charset="0"/>
              </a:rPr>
              <a:t> </a:t>
            </a:r>
            <a:endParaRPr lang="tr-TR" altLang="tr-TR" sz="1800">
              <a:solidFill>
                <a:srgbClr val="000000"/>
              </a:solidFill>
              <a:latin typeface="Verdana" panose="020B0604030504040204" pitchFamily="34" charset="0"/>
            </a:endParaRPr>
          </a:p>
        </p:txBody>
      </p:sp>
      <p:sp>
        <p:nvSpPr>
          <p:cNvPr id="83986" name="4 Metin kutusu"/>
          <p:cNvSpPr txBox="1">
            <a:spLocks noChangeArrowheads="1"/>
          </p:cNvSpPr>
          <p:nvPr/>
        </p:nvSpPr>
        <p:spPr bwMode="auto">
          <a:xfrm>
            <a:off x="1881189" y="4786313"/>
            <a:ext cx="86439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solidFill>
                  <a:srgbClr val="000000"/>
                </a:solidFill>
                <a:latin typeface="Arial" panose="020B0604020202020204" pitchFamily="34" charset="0"/>
              </a:rPr>
              <a:t>Tavşanlar burunlarından nefes alırlar. </a:t>
            </a:r>
          </a:p>
          <a:p>
            <a:pPr eaLnBrk="1" hangingPunct="1">
              <a:spcBef>
                <a:spcPct val="0"/>
              </a:spcBef>
              <a:buFontTx/>
              <a:buNone/>
            </a:pPr>
            <a:r>
              <a:rPr lang="tr-TR" altLang="tr-TR" sz="1800">
                <a:solidFill>
                  <a:srgbClr val="000000"/>
                </a:solidFill>
                <a:latin typeface="Arial" panose="020B0604020202020204" pitchFamily="34" charset="0"/>
              </a:rPr>
              <a:t>Burun ya da turbinal kemikler zarar gördüğünde durum ciddidir. </a:t>
            </a:r>
          </a:p>
          <a:p>
            <a:pPr eaLnBrk="1" hangingPunct="1">
              <a:spcBef>
                <a:spcPct val="0"/>
              </a:spcBef>
              <a:buFontTx/>
              <a:buNone/>
            </a:pPr>
            <a:r>
              <a:rPr lang="tr-TR" altLang="tr-TR" sz="1800">
                <a:solidFill>
                  <a:srgbClr val="000000"/>
                </a:solidFill>
                <a:latin typeface="Arial" panose="020B0604020202020204" pitchFamily="34" charset="0"/>
              </a:rPr>
              <a:t>Dokunma duyusu (sensorik pad) burun üzerinde bulunur. </a:t>
            </a:r>
          </a:p>
          <a:p>
            <a:pPr eaLnBrk="1" hangingPunct="1">
              <a:spcBef>
                <a:spcPct val="0"/>
              </a:spcBef>
              <a:buFontTx/>
              <a:buNone/>
            </a:pPr>
            <a:r>
              <a:rPr lang="tr-TR" altLang="tr-TR" sz="1800">
                <a:solidFill>
                  <a:srgbClr val="000000"/>
                </a:solidFill>
                <a:latin typeface="Arial" panose="020B0604020202020204" pitchFamily="34" charset="0"/>
              </a:rPr>
              <a:t>Buruna dokunmaktan kaçınılmalıdır. </a:t>
            </a:r>
          </a:p>
          <a:p>
            <a:pPr eaLnBrk="1" hangingPunct="1">
              <a:spcBef>
                <a:spcPct val="0"/>
              </a:spcBef>
              <a:buFontTx/>
              <a:buNone/>
            </a:pPr>
            <a:r>
              <a:rPr lang="tr-TR" altLang="tr-TR" sz="1800">
                <a:solidFill>
                  <a:srgbClr val="000000"/>
                </a:solidFill>
                <a:latin typeface="Arial" panose="020B0604020202020204" pitchFamily="34" charset="0"/>
              </a:rPr>
              <a:t>Soluk alıp vermeyle ilgili asıl kaslar diaphragma üzerinde bulunur. </a:t>
            </a:r>
          </a:p>
          <a:p>
            <a:pPr eaLnBrk="1" hangingPunct="1">
              <a:spcBef>
                <a:spcPct val="0"/>
              </a:spcBef>
              <a:buFontTx/>
              <a:buNone/>
            </a:pPr>
            <a:r>
              <a:rPr lang="tr-TR" altLang="tr-TR" sz="1800">
                <a:solidFill>
                  <a:srgbClr val="000000"/>
                </a:solidFill>
                <a:latin typeface="Arial" panose="020B0604020202020204" pitchFamily="34" charset="0"/>
              </a:rPr>
              <a:t>Her 1-2 saniyede bir diaphragmatik solunum uyarılır.</a:t>
            </a:r>
          </a:p>
        </p:txBody>
      </p:sp>
    </p:spTree>
    <p:extLst>
      <p:ext uri="{BB962C8B-B14F-4D97-AF65-F5344CB8AC3E}">
        <p14:creationId xmlns:p14="http://schemas.microsoft.com/office/powerpoint/2010/main" val="3805431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5 Metin kutusu"/>
          <p:cNvSpPr txBox="1">
            <a:spLocks noChangeArrowheads="1"/>
          </p:cNvSpPr>
          <p:nvPr/>
        </p:nvSpPr>
        <p:spPr bwMode="auto">
          <a:xfrm>
            <a:off x="5519739" y="836613"/>
            <a:ext cx="2447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a:solidFill>
                  <a:srgbClr val="000000"/>
                </a:solidFill>
                <a:latin typeface="Arial" panose="020B0604020202020204" pitchFamily="34" charset="0"/>
                <a:cs typeface="Arial" panose="020B0604020202020204" pitchFamily="34" charset="0"/>
              </a:rPr>
              <a:t>Vena azygos</a:t>
            </a:r>
          </a:p>
          <a:p>
            <a:pPr eaLnBrk="1" hangingPunct="1">
              <a:spcBef>
                <a:spcPct val="0"/>
              </a:spcBef>
              <a:buFontTx/>
              <a:buNone/>
            </a:pPr>
            <a:r>
              <a:rPr lang="tr-TR" altLang="tr-TR" sz="1600">
                <a:solidFill>
                  <a:srgbClr val="000000"/>
                </a:solidFill>
                <a:latin typeface="Arial" panose="020B0604020202020204" pitchFamily="34" charset="0"/>
                <a:cs typeface="Arial" panose="020B0604020202020204" pitchFamily="34" charset="0"/>
              </a:rPr>
              <a:t>Ductus thoracicus</a:t>
            </a:r>
          </a:p>
          <a:p>
            <a:pPr eaLnBrk="1" hangingPunct="1">
              <a:spcBef>
                <a:spcPct val="0"/>
              </a:spcBef>
              <a:buFontTx/>
              <a:buNone/>
            </a:pPr>
            <a:r>
              <a:rPr lang="tr-TR" altLang="tr-TR" sz="1600">
                <a:solidFill>
                  <a:srgbClr val="000000"/>
                </a:solidFill>
                <a:latin typeface="Arial" panose="020B0604020202020204" pitchFamily="34" charset="0"/>
                <a:cs typeface="Arial" panose="020B0604020202020204" pitchFamily="34" charset="0"/>
              </a:rPr>
              <a:t>Aorta thoracica</a:t>
            </a:r>
          </a:p>
        </p:txBody>
      </p:sp>
      <p:sp>
        <p:nvSpPr>
          <p:cNvPr id="84995" name="Rectangle 7"/>
          <p:cNvSpPr>
            <a:spLocks noChangeArrowheads="1"/>
          </p:cNvSpPr>
          <p:nvPr/>
        </p:nvSpPr>
        <p:spPr bwMode="auto">
          <a:xfrm>
            <a:off x="1524001" y="-73025"/>
            <a:ext cx="36353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C00000"/>
                </a:solidFill>
                <a:cs typeface="Arial" panose="020B0604020202020204" pitchFamily="34" charset="0"/>
              </a:rPr>
              <a:t>Göğüs boşluğu </a:t>
            </a:r>
            <a:endParaRPr lang="tr-TR" altLang="tr-TR" sz="2800" b="1">
              <a:solidFill>
                <a:srgbClr val="C00000"/>
              </a:solidFill>
              <a:latin typeface="Arial" panose="020B0604020202020204" pitchFamily="34" charset="0"/>
              <a:cs typeface="Arial" panose="020B0604020202020204" pitchFamily="34" charset="0"/>
            </a:endParaRPr>
          </a:p>
          <a:p>
            <a:pPr eaLnBrk="1" hangingPunct="1">
              <a:spcBef>
                <a:spcPct val="0"/>
              </a:spcBef>
              <a:buFontTx/>
              <a:buNone/>
            </a:pPr>
            <a:endParaRPr lang="tr-TR" altLang="tr-TR" sz="1800">
              <a:solidFill>
                <a:srgbClr val="000000"/>
              </a:solidFill>
              <a:cs typeface="Arial" panose="020B0604020202020204" pitchFamily="34" charset="0"/>
            </a:endParaRPr>
          </a:p>
          <a:p>
            <a:pPr eaLnBrk="1" hangingPunct="1">
              <a:spcBef>
                <a:spcPct val="0"/>
              </a:spcBef>
              <a:buFontTx/>
              <a:buNone/>
            </a:pPr>
            <a:endParaRPr lang="tr-TR" altLang="tr-TR" sz="1800">
              <a:solidFill>
                <a:srgbClr val="000000"/>
              </a:solidFill>
              <a:cs typeface="Arial" panose="020B0604020202020204" pitchFamily="34" charset="0"/>
            </a:endParaRPr>
          </a:p>
          <a:p>
            <a:pPr eaLnBrk="1" hangingPunct="1">
              <a:spcBef>
                <a:spcPct val="0"/>
              </a:spcBef>
              <a:buFontTx/>
              <a:buNone/>
            </a:pPr>
            <a:r>
              <a:rPr lang="tr-TR" altLang="tr-TR" sz="1800">
                <a:solidFill>
                  <a:srgbClr val="000000"/>
                </a:solidFill>
                <a:cs typeface="Arial" panose="020B0604020202020204" pitchFamily="34" charset="0"/>
              </a:rPr>
              <a:t>Diaphragma üzerinde Hiatus aorticus, Hiatus esophageus,</a:t>
            </a:r>
            <a:endParaRPr lang="tr-TR" altLang="tr-TR" sz="180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r>
              <a:rPr lang="tr-TR" altLang="tr-TR" sz="1800">
                <a:solidFill>
                  <a:srgbClr val="000000"/>
                </a:solidFill>
                <a:cs typeface="Arial" panose="020B0604020202020204" pitchFamily="34" charset="0"/>
              </a:rPr>
              <a:t>For. vena cava caudalis bulunur.</a:t>
            </a:r>
            <a:endParaRPr lang="tr-TR" altLang="tr-TR" sz="2800" b="1">
              <a:solidFill>
                <a:srgbClr val="000000"/>
              </a:solidFill>
              <a:cs typeface="Arial" panose="020B0604020202020204" pitchFamily="34" charset="0"/>
            </a:endParaRPr>
          </a:p>
        </p:txBody>
      </p:sp>
      <p:pic>
        <p:nvPicPr>
          <p:cNvPr id="84996" name="Picture 8" descr="C:\Documents and Settings\Teknik\Desktop\2010-05-06\ductus thoracic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826" y="404813"/>
            <a:ext cx="29241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9 Metin kutusu"/>
          <p:cNvSpPr txBox="1">
            <a:spLocks noChangeArrowheads="1"/>
          </p:cNvSpPr>
          <p:nvPr/>
        </p:nvSpPr>
        <p:spPr bwMode="auto">
          <a:xfrm>
            <a:off x="5524501" y="2000250"/>
            <a:ext cx="2443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solidFill>
                <a:srgbClr val="000000"/>
              </a:solidFill>
              <a:latin typeface="Arial" panose="020B0604020202020204" pitchFamily="34" charset="0"/>
              <a:cs typeface="Arial" panose="020B0604020202020204" pitchFamily="34" charset="0"/>
            </a:endParaRPr>
          </a:p>
        </p:txBody>
      </p:sp>
      <p:cxnSp>
        <p:nvCxnSpPr>
          <p:cNvPr id="12" name="11 Düz Ok Bağlayıcısı"/>
          <p:cNvCxnSpPr/>
          <p:nvPr/>
        </p:nvCxnSpPr>
        <p:spPr>
          <a:xfrm flipH="1" flipV="1">
            <a:off x="7391401" y="1052514"/>
            <a:ext cx="576263" cy="73025"/>
          </a:xfrm>
          <a:prstGeom prst="straightConnector1">
            <a:avLst/>
          </a:prstGeom>
          <a:ln w="381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flipH="1">
            <a:off x="7248526" y="1268413"/>
            <a:ext cx="576263" cy="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Düz Ok Bağlayıcısı"/>
          <p:cNvCxnSpPr/>
          <p:nvPr/>
        </p:nvCxnSpPr>
        <p:spPr>
          <a:xfrm flipH="1">
            <a:off x="7032625" y="1484314"/>
            <a:ext cx="719138" cy="73025"/>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5001"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2668588"/>
            <a:ext cx="1066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1524000" y="3336925"/>
            <a:ext cx="9144000" cy="2032000"/>
          </a:xfrm>
          <a:prstGeom prst="rect">
            <a:avLst/>
          </a:prstGeom>
        </p:spPr>
        <p:txBody>
          <a:bodyPr>
            <a:spAutoFit/>
          </a:bodyPr>
          <a:lstStyle/>
          <a:p>
            <a:pPr>
              <a:defRPr/>
            </a:pPr>
            <a:r>
              <a:rPr lang="tr-TR" dirty="0"/>
              <a:t>Kalp, 3-5 </a:t>
            </a:r>
            <a:r>
              <a:rPr lang="tr-TR" dirty="0" err="1"/>
              <a:t>interkostal</a:t>
            </a:r>
            <a:r>
              <a:rPr lang="tr-TR" dirty="0"/>
              <a:t> aralık hizasında bulunur. </a:t>
            </a:r>
            <a:r>
              <a:rPr lang="tr-TR" dirty="0" err="1"/>
              <a:t>Arcus</a:t>
            </a:r>
            <a:r>
              <a:rPr lang="tr-TR" dirty="0"/>
              <a:t> </a:t>
            </a:r>
            <a:r>
              <a:rPr lang="tr-TR" dirty="0" err="1"/>
              <a:t>aorta’dan</a:t>
            </a:r>
            <a:r>
              <a:rPr lang="tr-TR" dirty="0"/>
              <a:t> iki ana damar çıkar. </a:t>
            </a:r>
            <a:r>
              <a:rPr lang="tr-TR" dirty="0" err="1"/>
              <a:t>A.subclavia</a:t>
            </a:r>
            <a:r>
              <a:rPr lang="tr-TR" dirty="0"/>
              <a:t> </a:t>
            </a:r>
            <a:r>
              <a:rPr lang="tr-TR" dirty="0" err="1"/>
              <a:t>sinistra</a:t>
            </a:r>
            <a:r>
              <a:rPr lang="tr-TR" dirty="0"/>
              <a:t> ve </a:t>
            </a:r>
            <a:r>
              <a:rPr lang="tr-TR" dirty="0" err="1"/>
              <a:t>trun</a:t>
            </a:r>
            <a:r>
              <a:rPr lang="tr-TR" dirty="0"/>
              <a:t>. </a:t>
            </a:r>
            <a:r>
              <a:rPr lang="tr-TR" dirty="0" err="1"/>
              <a:t>brachiocephalicus’tur</a:t>
            </a:r>
            <a:r>
              <a:rPr lang="tr-TR" dirty="0"/>
              <a:t>. </a:t>
            </a:r>
            <a:r>
              <a:rPr lang="tr-TR" dirty="0" err="1"/>
              <a:t>Trun</a:t>
            </a:r>
            <a:r>
              <a:rPr lang="tr-TR" dirty="0"/>
              <a:t>. </a:t>
            </a:r>
            <a:r>
              <a:rPr lang="tr-TR" dirty="0" err="1"/>
              <a:t>pulmonalis</a:t>
            </a:r>
            <a:r>
              <a:rPr lang="tr-TR" dirty="0"/>
              <a:t> diğer türlere göre daha kalın bir </a:t>
            </a:r>
            <a:r>
              <a:rPr lang="tr-TR" dirty="0" err="1"/>
              <a:t>muskuler</a:t>
            </a:r>
            <a:r>
              <a:rPr lang="tr-TR" dirty="0"/>
              <a:t> tabakaya sahiptir. Sağ kalp kapakçığı </a:t>
            </a:r>
            <a:r>
              <a:rPr lang="tr-TR" dirty="0" err="1"/>
              <a:t>triküspital</a:t>
            </a:r>
            <a:r>
              <a:rPr lang="tr-TR" dirty="0"/>
              <a:t> değildir. Bir büyük, bir küçük iki </a:t>
            </a:r>
            <a:r>
              <a:rPr lang="tr-TR" dirty="0" err="1"/>
              <a:t>küspisten</a:t>
            </a:r>
            <a:r>
              <a:rPr lang="tr-TR" dirty="0"/>
              <a:t> oluşur.</a:t>
            </a:r>
          </a:p>
          <a:p>
            <a:pPr>
              <a:defRPr/>
            </a:pPr>
            <a:r>
              <a:rPr lang="tr-TR" dirty="0"/>
              <a:t> V. </a:t>
            </a:r>
            <a:r>
              <a:rPr lang="tr-TR" dirty="0" err="1"/>
              <a:t>jugularis</a:t>
            </a:r>
            <a:r>
              <a:rPr lang="tr-TR" dirty="0"/>
              <a:t> </a:t>
            </a:r>
            <a:r>
              <a:rPr lang="tr-TR" dirty="0" err="1"/>
              <a:t>externa</a:t>
            </a:r>
            <a:r>
              <a:rPr lang="tr-TR" dirty="0"/>
              <a:t> ile </a:t>
            </a:r>
            <a:r>
              <a:rPr lang="tr-TR" dirty="0" err="1"/>
              <a:t>interna</a:t>
            </a:r>
            <a:r>
              <a:rPr lang="tr-TR" dirty="0"/>
              <a:t> arasında </a:t>
            </a:r>
            <a:r>
              <a:rPr lang="tr-TR" dirty="0" err="1"/>
              <a:t>anastomoz</a:t>
            </a:r>
            <a:r>
              <a:rPr lang="tr-TR" dirty="0"/>
              <a:t> azdır. Kafa ve gözün </a:t>
            </a:r>
            <a:r>
              <a:rPr lang="tr-TR" dirty="0" err="1"/>
              <a:t>venöz</a:t>
            </a:r>
            <a:r>
              <a:rPr lang="tr-TR" dirty="0"/>
              <a:t> dönüşümü v. </a:t>
            </a:r>
            <a:r>
              <a:rPr lang="tr-TR" dirty="0" err="1"/>
              <a:t>jugularis</a:t>
            </a:r>
            <a:r>
              <a:rPr lang="tr-TR" dirty="0"/>
              <a:t> </a:t>
            </a:r>
            <a:r>
              <a:rPr lang="tr-TR" dirty="0" err="1"/>
              <a:t>externa</a:t>
            </a:r>
            <a:r>
              <a:rPr lang="tr-TR" dirty="0"/>
              <a:t> üzerinden olur. </a:t>
            </a:r>
          </a:p>
          <a:p>
            <a:pPr>
              <a:defRPr/>
            </a:pPr>
            <a:endParaRPr lang="tr-TR" dirty="0"/>
          </a:p>
        </p:txBody>
      </p:sp>
    </p:spTree>
    <p:extLst>
      <p:ext uri="{BB962C8B-B14F-4D97-AF65-F5344CB8AC3E}">
        <p14:creationId xmlns:p14="http://schemas.microsoft.com/office/powerpoint/2010/main" val="3739445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Başlık"/>
          <p:cNvSpPr>
            <a:spLocks noGrp="1"/>
          </p:cNvSpPr>
          <p:nvPr>
            <p:ph type="title"/>
          </p:nvPr>
        </p:nvSpPr>
        <p:spPr>
          <a:xfrm>
            <a:off x="1524001" y="1"/>
            <a:ext cx="1908175" cy="549275"/>
          </a:xfrm>
        </p:spPr>
        <p:txBody>
          <a:bodyPr/>
          <a:lstStyle/>
          <a:p>
            <a:r>
              <a:rPr lang="tr-TR" altLang="tr-TR" sz="2400" b="1">
                <a:solidFill>
                  <a:srgbClr val="C00000"/>
                </a:solidFill>
                <a:latin typeface="Tahoma" panose="020B0604030504040204" pitchFamily="34" charset="0"/>
                <a:cs typeface="Tahoma" panose="020B0604030504040204" pitchFamily="34" charset="0"/>
              </a:rPr>
              <a:t>Kan alma</a:t>
            </a:r>
            <a:endParaRPr lang="tr-TR" altLang="tr-TR" sz="2400" b="1">
              <a:latin typeface="Tahoma" panose="020B0604030504040204" pitchFamily="34" charset="0"/>
              <a:cs typeface="Tahoma" panose="020B0604030504040204" pitchFamily="34" charset="0"/>
            </a:endParaRPr>
          </a:p>
        </p:txBody>
      </p:sp>
      <p:sp>
        <p:nvSpPr>
          <p:cNvPr id="194563" name="6 Metin kutusu"/>
          <p:cNvSpPr txBox="1">
            <a:spLocks noChangeArrowheads="1"/>
          </p:cNvSpPr>
          <p:nvPr/>
        </p:nvSpPr>
        <p:spPr bwMode="auto">
          <a:xfrm>
            <a:off x="1524000" y="4048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tr-TR" altLang="tr-TR" sz="1800" dirty="0">
                <a:solidFill>
                  <a:srgbClr val="000000"/>
                </a:solidFill>
                <a:latin typeface="+mn-lt"/>
                <a:cs typeface="Arial" panose="020B0604020202020204" pitchFamily="34" charset="0"/>
              </a:rPr>
              <a:t>Kan almak için v. </a:t>
            </a:r>
            <a:r>
              <a:rPr lang="tr-TR" altLang="tr-TR" sz="1800" dirty="0" err="1">
                <a:solidFill>
                  <a:srgbClr val="000000"/>
                </a:solidFill>
                <a:latin typeface="+mn-lt"/>
                <a:cs typeface="Arial" panose="020B0604020202020204" pitchFamily="34" charset="0"/>
              </a:rPr>
              <a:t>auricularis</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rostralis</a:t>
            </a:r>
            <a:r>
              <a:rPr lang="tr-TR" altLang="tr-TR" sz="1800" dirty="0">
                <a:solidFill>
                  <a:srgbClr val="000000"/>
                </a:solidFill>
                <a:latin typeface="+mn-lt"/>
                <a:cs typeface="Arial" panose="020B0604020202020204" pitchFamily="34" charset="0"/>
              </a:rPr>
              <a:t> ve v. </a:t>
            </a:r>
            <a:r>
              <a:rPr lang="tr-TR" altLang="tr-TR" sz="1800" dirty="0" err="1">
                <a:solidFill>
                  <a:srgbClr val="000000"/>
                </a:solidFill>
                <a:latin typeface="+mn-lt"/>
                <a:cs typeface="Arial" panose="020B0604020202020204" pitchFamily="34" charset="0"/>
              </a:rPr>
              <a:t>auricularis</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caudalis</a:t>
            </a:r>
            <a:r>
              <a:rPr lang="tr-TR" altLang="tr-TR" sz="1800" dirty="0">
                <a:solidFill>
                  <a:srgbClr val="000000"/>
                </a:solidFill>
                <a:latin typeface="+mn-lt"/>
                <a:cs typeface="Arial" panose="020B0604020202020204" pitchFamily="34" charset="0"/>
              </a:rPr>
              <a:t> tercih edilir. Vena çeperi incedir. </a:t>
            </a:r>
            <a:r>
              <a:rPr lang="tr-TR" altLang="tr-TR" sz="1800" dirty="0" err="1">
                <a:solidFill>
                  <a:srgbClr val="000000"/>
                </a:solidFill>
                <a:latin typeface="+mn-lt"/>
                <a:cs typeface="Arial" panose="020B0604020202020204" pitchFamily="34" charset="0"/>
              </a:rPr>
              <a:t>Kateter</a:t>
            </a:r>
            <a:r>
              <a:rPr lang="tr-TR" altLang="tr-TR" sz="1800" dirty="0">
                <a:solidFill>
                  <a:srgbClr val="000000"/>
                </a:solidFill>
                <a:latin typeface="+mn-lt"/>
                <a:cs typeface="Arial" panose="020B0604020202020204" pitchFamily="34" charset="0"/>
              </a:rPr>
              <a:t> uygulamalarında dikkatli olunmaz ise hemen </a:t>
            </a:r>
            <a:r>
              <a:rPr lang="tr-TR" altLang="tr-TR" sz="1800" dirty="0" err="1">
                <a:solidFill>
                  <a:srgbClr val="000000"/>
                </a:solidFill>
                <a:latin typeface="+mn-lt"/>
                <a:cs typeface="Arial" panose="020B0604020202020204" pitchFamily="34" charset="0"/>
              </a:rPr>
              <a:t>hematom</a:t>
            </a:r>
            <a:r>
              <a:rPr lang="tr-TR" altLang="tr-TR" sz="1800" dirty="0">
                <a:solidFill>
                  <a:srgbClr val="000000"/>
                </a:solidFill>
                <a:latin typeface="+mn-lt"/>
                <a:cs typeface="Arial" panose="020B0604020202020204" pitchFamily="34" charset="0"/>
              </a:rPr>
              <a:t> oluşabilir. </a:t>
            </a:r>
          </a:p>
        </p:txBody>
      </p:sp>
      <p:pic>
        <p:nvPicPr>
          <p:cNvPr id="86020" name="Picture 9" descr="C:\Users\hp\Desktop\tttt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6" y="1196975"/>
            <a:ext cx="39211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45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2208213" y="285751"/>
            <a:ext cx="2951162" cy="550863"/>
          </a:xfrm>
        </p:spPr>
        <p:txBody>
          <a:bodyPr/>
          <a:lstStyle/>
          <a:p>
            <a:pPr>
              <a:defRPr/>
            </a:pPr>
            <a:r>
              <a:rPr lang="tr-TR" sz="2800" b="1" dirty="0">
                <a:solidFill>
                  <a:srgbClr val="FF0000"/>
                </a:solidFill>
                <a:latin typeface="+mn-lt"/>
                <a:cs typeface="Arial" charset="0"/>
              </a:rPr>
              <a:t>Sinir sistemi</a:t>
            </a:r>
            <a:endParaRPr lang="tr-TR" sz="2800" b="1" dirty="0">
              <a:solidFill>
                <a:srgbClr val="FF0000"/>
              </a:solidFill>
              <a:latin typeface="+mn-lt"/>
            </a:endParaRPr>
          </a:p>
        </p:txBody>
      </p:sp>
      <p:sp>
        <p:nvSpPr>
          <p:cNvPr id="195588" name="7 Dikdörtgen"/>
          <p:cNvSpPr>
            <a:spLocks noChangeArrowheads="1"/>
          </p:cNvSpPr>
          <p:nvPr/>
        </p:nvSpPr>
        <p:spPr bwMode="auto">
          <a:xfrm>
            <a:off x="1524001" y="1052514"/>
            <a:ext cx="8893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tr-TR" altLang="tr-TR" sz="1800" dirty="0">
                <a:solidFill>
                  <a:srgbClr val="000000"/>
                </a:solidFill>
                <a:latin typeface="+mn-lt"/>
                <a:cs typeface="Arial" panose="020B0604020202020204" pitchFamily="34" charset="0"/>
              </a:rPr>
              <a:t>Gelişmiş bir koku duyusuna sahiptir. Ağız ve burun ucundaki duyu kılları gelişmiştir.</a:t>
            </a:r>
          </a:p>
          <a:p>
            <a:pPr eaLnBrk="1" hangingPunct="1">
              <a:spcBef>
                <a:spcPct val="0"/>
              </a:spcBef>
              <a:buFontTx/>
              <a:buNone/>
              <a:defRPr/>
            </a:pP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Lisensefalik</a:t>
            </a:r>
            <a:r>
              <a:rPr lang="tr-TR" altLang="tr-TR" sz="1800" dirty="0">
                <a:solidFill>
                  <a:srgbClr val="000000"/>
                </a:solidFill>
                <a:latin typeface="+mn-lt"/>
                <a:cs typeface="Arial" panose="020B0604020202020204" pitchFamily="34" charset="0"/>
              </a:rPr>
              <a:t> bir </a:t>
            </a:r>
            <a:r>
              <a:rPr lang="tr-TR" altLang="tr-TR" sz="1800" dirty="0" err="1">
                <a:solidFill>
                  <a:srgbClr val="000000"/>
                </a:solidFill>
                <a:latin typeface="+mn-lt"/>
                <a:cs typeface="Arial" panose="020B0604020202020204" pitchFamily="34" charset="0"/>
              </a:rPr>
              <a:t>cerebruma</a:t>
            </a:r>
            <a:r>
              <a:rPr lang="tr-TR" altLang="tr-TR" sz="1800" dirty="0">
                <a:solidFill>
                  <a:srgbClr val="000000"/>
                </a:solidFill>
                <a:latin typeface="+mn-lt"/>
                <a:cs typeface="Arial" panose="020B0604020202020204" pitchFamily="34" charset="0"/>
              </a:rPr>
              <a:t> sahiptir. Korteks katı incedir.</a:t>
            </a:r>
          </a:p>
          <a:p>
            <a:pPr eaLnBrk="1" hangingPunct="1">
              <a:spcBef>
                <a:spcPct val="0"/>
              </a:spcBef>
              <a:buFontTx/>
              <a:buNone/>
              <a:defRPr/>
            </a:pPr>
            <a:r>
              <a:rPr lang="tr-TR" altLang="tr-TR" sz="1800" dirty="0" err="1">
                <a:solidFill>
                  <a:srgbClr val="000000"/>
                </a:solidFill>
                <a:latin typeface="+mn-lt"/>
                <a:cs typeface="Arial" panose="020B0604020202020204" pitchFamily="34" charset="0"/>
              </a:rPr>
              <a:t>Bulbus</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olfactorius’lar</a:t>
            </a:r>
            <a:r>
              <a:rPr lang="tr-TR" altLang="tr-TR" sz="1800" dirty="0">
                <a:solidFill>
                  <a:srgbClr val="000000"/>
                </a:solidFill>
                <a:latin typeface="+mn-lt"/>
                <a:cs typeface="Arial" panose="020B0604020202020204" pitchFamily="34" charset="0"/>
              </a:rPr>
              <a:t> gelişmiştir. Gözler kafanın yan taraflarında bulunur. Genelde </a:t>
            </a:r>
            <a:r>
              <a:rPr lang="tr-TR" altLang="tr-TR" sz="1800" dirty="0" err="1">
                <a:solidFill>
                  <a:srgbClr val="000000"/>
                </a:solidFill>
                <a:latin typeface="+mn-lt"/>
                <a:cs typeface="Arial" panose="020B0604020202020204" pitchFamily="34" charset="0"/>
              </a:rPr>
              <a:t>eksoftalmik</a:t>
            </a:r>
            <a:r>
              <a:rPr lang="tr-TR" altLang="tr-TR" sz="1800" dirty="0">
                <a:solidFill>
                  <a:srgbClr val="000000"/>
                </a:solidFill>
                <a:latin typeface="+mn-lt"/>
                <a:cs typeface="Arial" panose="020B0604020202020204" pitchFamily="34" charset="0"/>
              </a:rPr>
              <a:t> yapıdadır. </a:t>
            </a:r>
            <a:r>
              <a:rPr lang="tr-TR" altLang="tr-TR" sz="1800" dirty="0" err="1">
                <a:solidFill>
                  <a:srgbClr val="000000"/>
                </a:solidFill>
                <a:latin typeface="+mn-lt"/>
                <a:cs typeface="Arial" panose="020B0604020202020204" pitchFamily="34" charset="0"/>
              </a:rPr>
              <a:t>Palpebra</a:t>
            </a:r>
            <a:r>
              <a:rPr lang="tr-TR" altLang="tr-TR" sz="1800" dirty="0">
                <a:solidFill>
                  <a:srgbClr val="000000"/>
                </a:solidFill>
                <a:latin typeface="+mn-lt"/>
                <a:cs typeface="Arial" panose="020B0604020202020204" pitchFamily="34" charset="0"/>
              </a:rPr>
              <a:t> </a:t>
            </a:r>
            <a:r>
              <a:rPr lang="tr-TR" altLang="tr-TR" sz="1800" dirty="0" err="1">
                <a:solidFill>
                  <a:srgbClr val="000000"/>
                </a:solidFill>
                <a:latin typeface="+mn-lt"/>
                <a:cs typeface="Arial" panose="020B0604020202020204" pitchFamily="34" charset="0"/>
              </a:rPr>
              <a:t>tertia</a:t>
            </a:r>
            <a:r>
              <a:rPr lang="tr-TR" altLang="tr-TR" sz="1800" dirty="0">
                <a:solidFill>
                  <a:srgbClr val="000000"/>
                </a:solidFill>
                <a:latin typeface="+mn-lt"/>
                <a:cs typeface="Arial" panose="020B0604020202020204" pitchFamily="34" charset="0"/>
              </a:rPr>
              <a:t> bulunur.</a:t>
            </a:r>
          </a:p>
          <a:p>
            <a:pPr eaLnBrk="1" hangingPunct="1">
              <a:spcBef>
                <a:spcPct val="0"/>
              </a:spcBef>
              <a:buFontTx/>
              <a:buNone/>
              <a:defRPr/>
            </a:pPr>
            <a:endParaRPr lang="tr-TR" altLang="tr-TR" sz="1800" dirty="0">
              <a:solidFill>
                <a:srgbClr val="000000"/>
              </a:solidFill>
              <a:latin typeface="+mn-lt"/>
              <a:cs typeface="Arial" panose="020B0604020202020204" pitchFamily="34" charset="0"/>
            </a:endParaRPr>
          </a:p>
          <a:p>
            <a:pPr eaLnBrk="1" hangingPunct="1">
              <a:spcBef>
                <a:spcPct val="0"/>
              </a:spcBef>
              <a:buFontTx/>
              <a:buNone/>
              <a:defRPr/>
            </a:pPr>
            <a:endParaRPr lang="tr-TR" altLang="tr-TR" sz="1800" dirty="0">
              <a:solidFill>
                <a:srgbClr val="000000"/>
              </a:solidFill>
              <a:latin typeface="Verdana" panose="020B0604030504040204" pitchFamily="34" charset="0"/>
            </a:endParaRPr>
          </a:p>
        </p:txBody>
      </p:sp>
      <p:sp>
        <p:nvSpPr>
          <p:cNvPr id="2" name="Dikdörtgen 1"/>
          <p:cNvSpPr/>
          <p:nvPr/>
        </p:nvSpPr>
        <p:spPr>
          <a:xfrm>
            <a:off x="1524000" y="3573464"/>
            <a:ext cx="9036050" cy="1476375"/>
          </a:xfrm>
          <a:prstGeom prst="rect">
            <a:avLst/>
          </a:prstGeom>
        </p:spPr>
        <p:txBody>
          <a:bodyPr>
            <a:spAutoFit/>
          </a:bodyPr>
          <a:lstStyle/>
          <a:p>
            <a:pPr>
              <a:defRPr/>
            </a:pPr>
            <a:r>
              <a:rPr lang="tr-TR" dirty="0"/>
              <a:t>Suya bağlı olarak derinin devamlı ıslak kalması, diş ağrısının </a:t>
            </a:r>
            <a:r>
              <a:rPr lang="tr-TR" dirty="0" err="1"/>
              <a:t>salivasyonu</a:t>
            </a:r>
            <a:r>
              <a:rPr lang="tr-TR" dirty="0"/>
              <a:t> arttırması bağlı gerdanın ıslanması derinin ve yattığı yerin hijyenin azalmasına sebep olur. Buda </a:t>
            </a:r>
            <a:r>
              <a:rPr lang="tr-TR" dirty="0" err="1"/>
              <a:t>dermatitis’e</a:t>
            </a:r>
            <a:r>
              <a:rPr lang="tr-TR" dirty="0"/>
              <a:t> yol açar. </a:t>
            </a:r>
            <a:r>
              <a:rPr lang="tr-TR" dirty="0" err="1"/>
              <a:t>Obez</a:t>
            </a:r>
            <a:r>
              <a:rPr lang="tr-TR" dirty="0"/>
              <a:t> hayvanlar ya da gerdanı büyük hayvanlarda da aynı problem görülür.</a:t>
            </a:r>
          </a:p>
          <a:p>
            <a:pPr>
              <a:defRPr/>
            </a:pPr>
            <a:r>
              <a:rPr lang="tr-TR" dirty="0" err="1"/>
              <a:t>Fascia</a:t>
            </a:r>
            <a:r>
              <a:rPr lang="tr-TR" dirty="0"/>
              <a:t> </a:t>
            </a:r>
            <a:r>
              <a:rPr lang="tr-TR" dirty="0" err="1"/>
              <a:t>superficialis</a:t>
            </a:r>
            <a:r>
              <a:rPr lang="tr-TR" dirty="0"/>
              <a:t>, elastik ve </a:t>
            </a:r>
            <a:r>
              <a:rPr lang="tr-TR" dirty="0" err="1"/>
              <a:t>kollagen</a:t>
            </a:r>
            <a:r>
              <a:rPr lang="tr-TR" dirty="0"/>
              <a:t> yapıya sahiptir. Bu özellikten dolayı tavşanın ensesinden </a:t>
            </a:r>
            <a:r>
              <a:rPr lang="tr-TR" dirty="0" err="1"/>
              <a:t>subcutan</a:t>
            </a:r>
            <a:r>
              <a:rPr lang="tr-TR" dirty="0"/>
              <a:t> enjeksiyon yapmak </a:t>
            </a:r>
            <a:r>
              <a:rPr lang="tr-TR" dirty="0" err="1"/>
              <a:t>rat</a:t>
            </a:r>
            <a:r>
              <a:rPr lang="tr-TR" dirty="0"/>
              <a:t> ve </a:t>
            </a:r>
            <a:r>
              <a:rPr lang="tr-TR" dirty="0" err="1"/>
              <a:t>guinae</a:t>
            </a:r>
            <a:r>
              <a:rPr lang="tr-TR" dirty="0"/>
              <a:t> </a:t>
            </a:r>
            <a:r>
              <a:rPr lang="tr-TR" dirty="0" err="1"/>
              <a:t>pig’e</a:t>
            </a:r>
            <a:r>
              <a:rPr lang="tr-TR" dirty="0"/>
              <a:t> kıyasla çok daha kolaydır. </a:t>
            </a:r>
          </a:p>
        </p:txBody>
      </p:sp>
      <p:pic>
        <p:nvPicPr>
          <p:cNvPr id="87045"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2776538"/>
            <a:ext cx="8239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673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p:cNvSpPr>
            <a:spLocks noGrp="1"/>
          </p:cNvSpPr>
          <p:nvPr>
            <p:ph type="title"/>
          </p:nvPr>
        </p:nvSpPr>
        <p:spPr>
          <a:xfrm>
            <a:off x="1981201" y="274638"/>
            <a:ext cx="5400675" cy="633412"/>
          </a:xfrm>
          <a:solidFill>
            <a:schemeClr val="tx2">
              <a:lumMod val="20000"/>
              <a:lumOff val="80000"/>
            </a:schemeClr>
          </a:solidFill>
        </p:spPr>
        <p:txBody>
          <a:bodyPr>
            <a:normAutofit fontScale="90000"/>
          </a:bodyPr>
          <a:lstStyle/>
          <a:p>
            <a:pPr>
              <a:defRPr/>
            </a:pPr>
            <a:r>
              <a:rPr lang="tr-TR" dirty="0" err="1" smtClean="0">
                <a:solidFill>
                  <a:srgbClr val="9933FF"/>
                </a:solidFill>
              </a:rPr>
              <a:t>Termoregülasyon</a:t>
            </a:r>
            <a:endParaRPr lang="tr-TR" dirty="0" smtClean="0">
              <a:solidFill>
                <a:srgbClr val="9933FF"/>
              </a:solidFill>
            </a:endParaRPr>
          </a:p>
        </p:txBody>
      </p:sp>
      <p:sp>
        <p:nvSpPr>
          <p:cNvPr id="3" name="İçerik Yer Tutucusu 2"/>
          <p:cNvSpPr>
            <a:spLocks noGrp="1"/>
          </p:cNvSpPr>
          <p:nvPr>
            <p:ph idx="1"/>
          </p:nvPr>
        </p:nvSpPr>
        <p:spPr>
          <a:xfrm>
            <a:off x="1524000" y="981075"/>
            <a:ext cx="9144000" cy="5145088"/>
          </a:xfrm>
        </p:spPr>
        <p:txBody>
          <a:bodyPr/>
          <a:lstStyle/>
          <a:p>
            <a:pPr>
              <a:buFont typeface="Arial" charset="0"/>
              <a:buChar char="•"/>
              <a:defRPr/>
            </a:pPr>
            <a:r>
              <a:rPr lang="tr-TR" sz="2000" dirty="0"/>
              <a:t>Normal vücut sıcaklığı 38.5-39.5’tir. Tavşanlar sıcaklığa karşı aşırı hassastırlar. Bu nedenle 15-21 °C ‘deki ortamlarda barındırılabilir. Asla terlemezler, etkisiz tükürük salgılama ve hızlı hızlı soluma özellikleri vardır. Vahşi yaşamda, sıcaklığı düşürmek için gereklidir ve ters akım </a:t>
            </a:r>
            <a:r>
              <a:rPr lang="tr-TR" sz="2000" dirty="0" err="1"/>
              <a:t>arteriovenöz</a:t>
            </a:r>
            <a:r>
              <a:rPr lang="tr-TR" sz="2000" dirty="0"/>
              <a:t> yan yollardır. Bu durum kulakların soğutucu etkisinin olduğunu gösterir, çekirdek sıcaklığının düşmesine neden olur. Yüksek sıcaklık, içmeyi ve solumayı engeller, </a:t>
            </a:r>
            <a:r>
              <a:rPr lang="tr-TR" sz="2000" dirty="0" err="1"/>
              <a:t>dehidrasyonu</a:t>
            </a:r>
            <a:r>
              <a:rPr lang="tr-TR" sz="2000" dirty="0"/>
              <a:t> hızlandırır, ölümcül olabilir. Tavşanlar ayrıca düşük neme karşıda hassastır ama yer altındaki tavşan çukurlarındayken doğal olarak epeyce nem vardır. Yüksek nem seviyesi bir problem değildir. Kemirgenlerin tersine, olgun tavşanlar kahverengi yağa sahip değildir. Bu nedenle soğukta, vücut sıcaklığını devam ettirmeleri gerektiğinde (ılık kan kulaklardan vücuda devamlılığı sağlar) titrerler. Ayrıca kolektif yüzey alanını azaltmak için eğik duruş ve bir araya toplanma pozisyonunu benimsemişlerdir.</a:t>
            </a:r>
          </a:p>
          <a:p>
            <a:pPr marL="0" indent="0">
              <a:buNone/>
              <a:defRPr/>
            </a:pPr>
            <a:endParaRPr lang="tr-TR" dirty="0"/>
          </a:p>
        </p:txBody>
      </p:sp>
    </p:spTree>
    <p:extLst>
      <p:ext uri="{BB962C8B-B14F-4D97-AF65-F5344CB8AC3E}">
        <p14:creationId xmlns:p14="http://schemas.microsoft.com/office/powerpoint/2010/main" val="278936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2">
              <a:lumMod val="20000"/>
              <a:lumOff val="80000"/>
            </a:schemeClr>
          </a:solidFill>
        </p:spPr>
        <p:txBody>
          <a:bodyPr/>
          <a:lstStyle/>
          <a:p>
            <a:pPr>
              <a:defRPr/>
            </a:pPr>
            <a:r>
              <a:rPr lang="tr-TR" dirty="0" smtClean="0"/>
              <a:t>Tavşan yetiştiriciliği</a:t>
            </a:r>
            <a:endParaRPr lang="tr-TR" dirty="0"/>
          </a:p>
        </p:txBody>
      </p:sp>
      <p:sp>
        <p:nvSpPr>
          <p:cNvPr id="46083" name="Dikdörtgen 2"/>
          <p:cNvSpPr>
            <a:spLocks noChangeArrowheads="1"/>
          </p:cNvSpPr>
          <p:nvPr/>
        </p:nvSpPr>
        <p:spPr bwMode="auto">
          <a:xfrm>
            <a:off x="1981201" y="1446213"/>
            <a:ext cx="7345363"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400" b="1">
                <a:solidFill>
                  <a:srgbClr val="000000"/>
                </a:solidFill>
                <a:latin typeface="Verdana" panose="020B0604030504040204" pitchFamily="34" charset="0"/>
              </a:rPr>
              <a:t>Doğaları gereği sürekli olarak bir şeyleri kemirirler. Bu nedenle eşyaları onlardan uzak tutmak gerekir. Ortalama olarak, 7-12 yıl arasında yaşarlar.</a:t>
            </a:r>
          </a:p>
          <a:p>
            <a:pPr>
              <a:spcBef>
                <a:spcPct val="0"/>
              </a:spcBef>
              <a:buFontTx/>
              <a:buNone/>
            </a:pPr>
            <a:r>
              <a:rPr lang="tr-TR" altLang="tr-TR" sz="1400" b="1">
                <a:solidFill>
                  <a:srgbClr val="000000"/>
                </a:solidFill>
                <a:latin typeface="Verdana" panose="020B0604030504040204" pitchFamily="34" charset="0"/>
              </a:rPr>
              <a:t>Normalde tavşan su ihtiyacını yediği taze otlardan karşılasa da Lop tavşanı gibi evde  ya da laboratuar’da yetiştirilen tavşanlar su tüketir. Günde 300-600 ml su tüketirler. Her gün mümkün olduğunda sularını değiştirmeniz gerekir. </a:t>
            </a:r>
          </a:p>
          <a:p>
            <a:pPr>
              <a:spcBef>
                <a:spcPct val="0"/>
              </a:spcBef>
              <a:buFontTx/>
              <a:buNone/>
            </a:pPr>
            <a:r>
              <a:rPr lang="tr-TR" altLang="tr-TR" sz="1400" b="1">
                <a:solidFill>
                  <a:srgbClr val="000000"/>
                </a:solidFill>
                <a:latin typeface="Verdana" panose="020B0604030504040204" pitchFamily="34" charset="0"/>
              </a:rPr>
              <a:t>Otçul bir hayvan olduğu için özel tavşan yemlerinden alabilirsiniz. Bulundukları yere talaş koymanız gerekir. Bu nedenle patileri tahriş olmamış olur. </a:t>
            </a:r>
          </a:p>
          <a:p>
            <a:pPr>
              <a:spcBef>
                <a:spcPct val="0"/>
              </a:spcBef>
              <a:buFontTx/>
              <a:buNone/>
            </a:pPr>
            <a:r>
              <a:rPr lang="tr-TR" altLang="tr-TR" sz="1400" b="1">
                <a:solidFill>
                  <a:srgbClr val="000000"/>
                </a:solidFill>
                <a:latin typeface="Verdana" panose="020B0604030504040204" pitchFamily="34" charset="0"/>
              </a:rPr>
              <a:t>Tırnaklarını evde kesmeye çalışmayın zarar verebilirsiniz. Veterinere götürüp 2 ayda bir kesilmesi gerekir. </a:t>
            </a:r>
          </a:p>
          <a:p>
            <a:pPr>
              <a:spcBef>
                <a:spcPct val="0"/>
              </a:spcBef>
              <a:buFontTx/>
              <a:buNone/>
            </a:pPr>
            <a:r>
              <a:rPr lang="tr-TR" altLang="tr-TR" sz="1400" b="1">
                <a:solidFill>
                  <a:srgbClr val="000000"/>
                </a:solidFill>
                <a:latin typeface="Verdana" panose="020B0604030504040204" pitchFamily="34" charset="0"/>
              </a:rPr>
              <a:t>Çok hızlı üreyen hayvanlardır. Onları yıkamanıza gerek yoktur. Çünkü kendi temizliklerini kendileri yaparlar. Onları asla kulaklarından tutmamanız gerekir. Bu yanlış bir davranıştır. Anatomik yapıları oldukça hassastır. Bu yüzden doğru tutulmazlarsa ya da çok yüksekten bırakılırlarsa bel kemikleri kolayca kırılabilir. Bulundukları ortamın sıcaklığının 10 derecenin altına inmemesi, 30 derecenin üstüne çıkmaması gerekir. </a:t>
            </a:r>
          </a:p>
          <a:p>
            <a:pPr>
              <a:spcBef>
                <a:spcPct val="0"/>
              </a:spcBef>
              <a:buFontTx/>
              <a:buNone/>
            </a:pPr>
            <a:r>
              <a:rPr lang="tr-TR" altLang="tr-TR" sz="1400" b="1">
                <a:solidFill>
                  <a:srgbClr val="000000"/>
                </a:solidFill>
                <a:latin typeface="Verdana" panose="020B0604030504040204" pitchFamily="34" charset="0"/>
              </a:rPr>
              <a:t>Onları asla direkt güneş ya da yağmur altında bırakmamak gerekir. Isıya karşı çok duyarlıdırlar. Aşırı sıcaklarda, ter bezleri olmadığı için vücut ısıları yükselir ve solunum güçlüğü çekerler.</a:t>
            </a:r>
          </a:p>
          <a:p>
            <a:pPr>
              <a:spcBef>
                <a:spcPct val="0"/>
              </a:spcBef>
              <a:buFontTx/>
              <a:buNone/>
            </a:pPr>
            <a:endParaRPr lang="tr-TR" altLang="tr-TR" sz="1800">
              <a:solidFill>
                <a:srgbClr val="000000"/>
              </a:solidFill>
              <a:latin typeface="Verdana" panose="020B0604030504040204" pitchFamily="34" charset="0"/>
            </a:endParaRPr>
          </a:p>
        </p:txBody>
      </p:sp>
    </p:spTree>
    <p:extLst>
      <p:ext uri="{BB962C8B-B14F-4D97-AF65-F5344CB8AC3E}">
        <p14:creationId xmlns:p14="http://schemas.microsoft.com/office/powerpoint/2010/main" val="300269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kdörtgen 1"/>
          <p:cNvSpPr>
            <a:spLocks noChangeArrowheads="1"/>
          </p:cNvSpPr>
          <p:nvPr/>
        </p:nvSpPr>
        <p:spPr bwMode="auto">
          <a:xfrm>
            <a:off x="1514475" y="1052513"/>
            <a:ext cx="914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tr-TR" altLang="tr-TR" sz="1800" b="1">
                <a:latin typeface="Verdana" panose="020B0604030504040204" pitchFamily="34" charset="0"/>
              </a:rPr>
              <a:t>Doğum kusurları: </a:t>
            </a:r>
            <a:r>
              <a:rPr lang="tr-TR" altLang="tr-TR" sz="1800">
                <a:latin typeface="Verdana" panose="020B0604030504040204" pitchFamily="34" charset="0"/>
              </a:rPr>
              <a:t>1950'lerde reçete edilmeye başlanan </a:t>
            </a:r>
            <a:r>
              <a:rPr lang="tr-TR" altLang="tr-TR" sz="1800" b="1">
                <a:solidFill>
                  <a:srgbClr val="FF0000"/>
                </a:solidFill>
                <a:latin typeface="Verdana" panose="020B0604030504040204" pitchFamily="34" charset="0"/>
              </a:rPr>
              <a:t>Thalidomide </a:t>
            </a:r>
            <a:r>
              <a:rPr lang="tr-TR" altLang="tr-TR" sz="1800">
                <a:latin typeface="Verdana" panose="020B0604030504040204" pitchFamily="34" charset="0"/>
              </a:rPr>
              <a:t>isimli uyumaya yardımcı olan ve bulantıyı önleyen ilacı yaklaşık 50 ülkede binlerce hamile kadın kullandı. Ancak ilacın hamile kadınlar için güvenli olmadığı iddia ediliyor. 1956-1962 yılları arasında, bu ilacı kullanan yaklaşık 10 bin kadın fekomeli (kol, ön kol, baldır ya da bacağın olmadığı, el ve ayağın doğrudan doğruya bedene ekli bulunduğu doğuştan bir deformasyon) kusuruna sahip çocuk doğurdu. </a:t>
            </a:r>
          </a:p>
          <a:p>
            <a:pPr>
              <a:spcBef>
                <a:spcPct val="0"/>
              </a:spcBef>
              <a:buFontTx/>
              <a:buAutoNum type="arabicPeriod"/>
            </a:pPr>
            <a:r>
              <a:rPr lang="tr-TR" altLang="tr-TR" sz="1800" b="1">
                <a:latin typeface="Verdana" panose="020B0604030504040204" pitchFamily="34" charset="0"/>
              </a:rPr>
              <a:t>İntihar düşüncesi: </a:t>
            </a:r>
            <a:r>
              <a:rPr lang="tr-TR" altLang="tr-TR" sz="1800" b="1">
                <a:solidFill>
                  <a:srgbClr val="FF0000"/>
                </a:solidFill>
                <a:latin typeface="Verdana" panose="020B0604030504040204" pitchFamily="34" charset="0"/>
              </a:rPr>
              <a:t>Lariam</a:t>
            </a:r>
            <a:r>
              <a:rPr lang="tr-TR" altLang="tr-TR" sz="1800">
                <a:latin typeface="Verdana" panose="020B0604030504040204" pitchFamily="34" charset="0"/>
              </a:rPr>
              <a:t> isimli ilaç, bazı askerlerin intiharından sorumlu tutuluyor. </a:t>
            </a:r>
          </a:p>
          <a:p>
            <a:pPr>
              <a:spcBef>
                <a:spcPct val="0"/>
              </a:spcBef>
              <a:buFontTx/>
              <a:buAutoNum type="arabicPeriod"/>
            </a:pPr>
            <a:r>
              <a:rPr lang="tr-TR" altLang="tr-TR" sz="1800" b="1">
                <a:latin typeface="Verdana" panose="020B0604030504040204" pitchFamily="34" charset="0"/>
              </a:rPr>
              <a:t>Zorlayıcı davranış:</a:t>
            </a:r>
            <a:r>
              <a:rPr lang="tr-TR" altLang="tr-TR" sz="1800">
                <a:latin typeface="Verdana" panose="020B0604030504040204" pitchFamily="34" charset="0"/>
              </a:rPr>
              <a:t>(Cesaret hapı) Tüm ilaçların yan etkisi fiziksel değildir, bazıları davranışlarını değiştirebilir. </a:t>
            </a:r>
            <a:r>
              <a:rPr lang="tr-TR" altLang="tr-TR" sz="1800" b="1">
                <a:solidFill>
                  <a:srgbClr val="FF0000"/>
                </a:solidFill>
                <a:latin typeface="Verdana" panose="020B0604030504040204" pitchFamily="34" charset="0"/>
              </a:rPr>
              <a:t>Mirapex</a:t>
            </a:r>
            <a:r>
              <a:rPr lang="tr-TR" altLang="tr-TR" sz="1800">
                <a:latin typeface="Verdana" panose="020B0604030504040204" pitchFamily="34" charset="0"/>
              </a:rPr>
              <a:t> kullanan birçok hastada, davranış problemleri fark edilmeye başlandı. Ara sıra içki kullananlar alkolik olmaya başlarken, hayatında kumar oynamayanlar, en az haftada bir kez kendilerini kumarhanelerde bulmaya başladı.</a:t>
            </a:r>
          </a:p>
          <a:p>
            <a:pPr>
              <a:spcBef>
                <a:spcPct val="0"/>
              </a:spcBef>
              <a:buFontTx/>
              <a:buAutoNum type="arabicPeriod"/>
            </a:pPr>
            <a:r>
              <a:rPr lang="tr-TR" altLang="tr-TR" sz="1800" b="1">
                <a:latin typeface="Verdana" panose="020B0604030504040204" pitchFamily="34" charset="0"/>
              </a:rPr>
              <a:t>Bağırsak kontrol problemleri: </a:t>
            </a:r>
            <a:r>
              <a:rPr lang="tr-TR" altLang="tr-TR" sz="1800">
                <a:latin typeface="Verdana" panose="020B0604030504040204" pitchFamily="34" charset="0"/>
              </a:rPr>
              <a:t>Diyete yardımcı reçeteli birçok ilaç var. </a:t>
            </a:r>
            <a:r>
              <a:rPr lang="tr-TR" altLang="tr-TR" sz="1800" b="1">
                <a:solidFill>
                  <a:srgbClr val="FF0000"/>
                </a:solidFill>
                <a:latin typeface="Verdana" panose="020B0604030504040204" pitchFamily="34" charset="0"/>
              </a:rPr>
              <a:t>Xenical </a:t>
            </a:r>
            <a:r>
              <a:rPr lang="tr-TR" altLang="tr-TR" sz="1800">
                <a:latin typeface="Verdana" panose="020B0604030504040204" pitchFamily="34" charset="0"/>
              </a:rPr>
              <a:t>zayıflama hapı, vücutta yağ emilimini önlemek ve kullanıcıların kalori alımını azaltmak için üretildi. İsal ya da kusma gibi hoş olmayan yan etkisi var.  </a:t>
            </a:r>
          </a:p>
        </p:txBody>
      </p:sp>
      <p:sp>
        <p:nvSpPr>
          <p:cNvPr id="47107" name="Metin kutusu 2"/>
          <p:cNvSpPr txBox="1">
            <a:spLocks noChangeArrowheads="1"/>
          </p:cNvSpPr>
          <p:nvPr/>
        </p:nvSpPr>
        <p:spPr bwMode="auto">
          <a:xfrm>
            <a:off x="2495550" y="115889"/>
            <a:ext cx="741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800" b="1">
                <a:latin typeface="Verdana" panose="020B0604030504040204" pitchFamily="34" charset="0"/>
              </a:rPr>
              <a:t>İlaç ve Kimyasal Ürün Geliştirirken Yaşanan Sorunlar.</a:t>
            </a:r>
          </a:p>
        </p:txBody>
      </p:sp>
    </p:spTree>
    <p:extLst>
      <p:ext uri="{BB962C8B-B14F-4D97-AF65-F5344CB8AC3E}">
        <p14:creationId xmlns:p14="http://schemas.microsoft.com/office/powerpoint/2010/main" val="287912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274639"/>
            <a:ext cx="8229600" cy="706437"/>
          </a:xfrm>
          <a:solidFill>
            <a:schemeClr val="accent1">
              <a:lumMod val="40000"/>
              <a:lumOff val="60000"/>
            </a:schemeClr>
          </a:solidFill>
        </p:spPr>
        <p:txBody>
          <a:bodyPr/>
          <a:lstStyle/>
          <a:p>
            <a:pPr>
              <a:defRPr/>
            </a:pPr>
            <a:r>
              <a:rPr lang="tr-TR" dirty="0" smtClean="0"/>
              <a:t>Yetiştirme/ Ekoloji</a:t>
            </a:r>
            <a:endParaRPr lang="tr-TR" dirty="0"/>
          </a:p>
        </p:txBody>
      </p:sp>
      <p:sp>
        <p:nvSpPr>
          <p:cNvPr id="48131" name="Dikdörtgen 2"/>
          <p:cNvSpPr>
            <a:spLocks noChangeArrowheads="1"/>
          </p:cNvSpPr>
          <p:nvPr/>
        </p:nvSpPr>
        <p:spPr bwMode="auto">
          <a:xfrm>
            <a:off x="1703388" y="836613"/>
            <a:ext cx="80645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Verdana" panose="020B0604030504040204" pitchFamily="34" charset="0"/>
            </a:endParaRPr>
          </a:p>
          <a:p>
            <a:pPr>
              <a:spcBef>
                <a:spcPct val="0"/>
              </a:spcBef>
              <a:buFontTx/>
              <a:buNone/>
            </a:pPr>
            <a:r>
              <a:rPr lang="tr-TR" altLang="tr-TR" sz="1400" b="1">
                <a:latin typeface="Verdana" panose="020B0604030504040204" pitchFamily="34" charset="0"/>
              </a:rPr>
              <a:t>1866 yılında ekoloji terimini ilk kez kullanan Ernst Haeckel.</a:t>
            </a:r>
          </a:p>
          <a:p>
            <a:pPr>
              <a:spcBef>
                <a:spcPct val="0"/>
              </a:spcBef>
              <a:buFontTx/>
              <a:buNone/>
            </a:pPr>
            <a:r>
              <a:rPr lang="tr-TR" altLang="tr-TR" sz="1400" b="1">
                <a:latin typeface="Verdana" panose="020B0604030504040204" pitchFamily="34" charset="0"/>
              </a:rPr>
              <a:t>Ekoloji (ya da doğa bilimi), canlıların birbirleri ve çevreleriyle ilişkilerini inceleyen bilimdir. </a:t>
            </a:r>
          </a:p>
          <a:p>
            <a:pPr>
              <a:spcBef>
                <a:spcPct val="0"/>
              </a:spcBef>
              <a:buFontTx/>
              <a:buNone/>
            </a:pPr>
            <a:r>
              <a:rPr lang="tr-TR" altLang="tr-TR" sz="2000" b="1">
                <a:latin typeface="Verdana" panose="020B0604030504040204" pitchFamily="34" charset="0"/>
              </a:rPr>
              <a:t>Ekoloji, </a:t>
            </a:r>
            <a:r>
              <a:rPr lang="tr-TR" altLang="tr-TR" sz="1400" b="1">
                <a:latin typeface="Verdana" panose="020B0604030504040204" pitchFamily="34" charset="0"/>
              </a:rPr>
              <a:t>bütün canlılar için ortak olan ve canlılar üzerinde etki yapabilen temel konularla ilgilenir. Diğer bir ayırıcı özelliği ise ekolojinin bir canlıya ait belirli organları ve bu organlardaki hayat süreçlerini değil, canlıların içinde bulundukları hayat ortamı ve diğer canlılarla olan karşılıklı ilişkilerini incelemesidir.</a:t>
            </a:r>
          </a:p>
          <a:p>
            <a:pPr>
              <a:spcBef>
                <a:spcPct val="0"/>
              </a:spcBef>
              <a:buFontTx/>
              <a:buNone/>
            </a:pPr>
            <a:endParaRPr lang="tr-TR" altLang="tr-TR" sz="2400" b="1">
              <a:latin typeface="Verdana" panose="020B0604030504040204" pitchFamily="34" charset="0"/>
            </a:endParaRPr>
          </a:p>
          <a:p>
            <a:pPr>
              <a:spcBef>
                <a:spcPct val="0"/>
              </a:spcBef>
              <a:buFontTx/>
              <a:buNone/>
            </a:pPr>
            <a:r>
              <a:rPr lang="tr-TR" altLang="tr-TR" sz="2000" b="1">
                <a:latin typeface="Verdana" panose="020B0604030504040204" pitchFamily="34" charset="0"/>
              </a:rPr>
              <a:t>ENDEMİK: </a:t>
            </a:r>
            <a:r>
              <a:rPr lang="tr-TR" altLang="tr-TR" sz="1400" b="1">
                <a:latin typeface="Verdana" panose="020B0604030504040204" pitchFamily="34" charset="0"/>
              </a:rPr>
              <a:t>Yeryüzünün yalnızca belirli bölgelerinde yayılış gösteren (yaşam alanı belirli bir bölgeyle sınırlı) canlı tür ya da cinslerine endemik denir. Endemikler, iklim değişmelerinde ve izolasyon koşullarında oluşur. Daha önce geniş alanlara yayılmış bir tür, iklim değişimi sonucu, ekolojik özelliklerine uygun belli bir yere çekilerek yaşamını sürdürür. </a:t>
            </a:r>
          </a:p>
          <a:p>
            <a:pPr>
              <a:spcBef>
                <a:spcPct val="0"/>
              </a:spcBef>
              <a:buFontTx/>
              <a:buNone/>
            </a:pPr>
            <a:endParaRPr lang="tr-TR" altLang="tr-TR" sz="1800">
              <a:latin typeface="Verdana" panose="020B0604030504040204" pitchFamily="34" charset="0"/>
            </a:endParaRPr>
          </a:p>
          <a:p>
            <a:pPr>
              <a:spcBef>
                <a:spcPct val="0"/>
              </a:spcBef>
              <a:buFontTx/>
              <a:buNone/>
            </a:pPr>
            <a:r>
              <a:rPr lang="tr-TR" altLang="tr-TR" sz="2000" b="1">
                <a:latin typeface="Verdana" panose="020B0604030504040204" pitchFamily="34" charset="0"/>
              </a:rPr>
              <a:t>HİBRİT: </a:t>
            </a:r>
            <a:r>
              <a:rPr lang="tr-TR" altLang="tr-TR" sz="1400" b="1">
                <a:latin typeface="Verdana" panose="020B0604030504040204" pitchFamily="34" charset="0"/>
              </a:rPr>
              <a:t>Melez, hibrid olarak da bilinir, iki farklı hayvanın veya bitkinin birleşmesinden ortaya çıkan yeni tür. Farklı türler arasında gerçekleştirilen hibridler dölverimsiz, kısır hayvanlardır. Aynı türün farklı ırkları arasında gerçekleştirilen melezlemelerde ise dölverimi devam etmekle birlikte yavruların bir kısmında anne-babalarının değil daha uzak atalarının genetik özelliklerinde yavrular ortaya çıkabilir.</a:t>
            </a:r>
          </a:p>
        </p:txBody>
      </p:sp>
    </p:spTree>
    <p:extLst>
      <p:ext uri="{BB962C8B-B14F-4D97-AF65-F5344CB8AC3E}">
        <p14:creationId xmlns:p14="http://schemas.microsoft.com/office/powerpoint/2010/main" val="271027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274639"/>
            <a:ext cx="8229600" cy="777875"/>
          </a:xfrm>
          <a:solidFill>
            <a:schemeClr val="accent1">
              <a:lumMod val="40000"/>
              <a:lumOff val="60000"/>
            </a:schemeClr>
          </a:solidFill>
        </p:spPr>
        <p:txBody>
          <a:bodyPr/>
          <a:lstStyle/>
          <a:p>
            <a:pPr>
              <a:defRPr/>
            </a:pPr>
            <a:r>
              <a:rPr lang="tr-TR" dirty="0" smtClean="0"/>
              <a:t>Yetiştirme</a:t>
            </a:r>
            <a:endParaRPr lang="tr-TR" dirty="0"/>
          </a:p>
        </p:txBody>
      </p:sp>
      <p:sp>
        <p:nvSpPr>
          <p:cNvPr id="3" name="İçerik Yer Tutucusu 2"/>
          <p:cNvSpPr>
            <a:spLocks noGrp="1"/>
          </p:cNvSpPr>
          <p:nvPr>
            <p:ph sz="half" idx="1"/>
          </p:nvPr>
        </p:nvSpPr>
        <p:spPr>
          <a:xfrm>
            <a:off x="1524001" y="1052513"/>
            <a:ext cx="5580063" cy="4525962"/>
          </a:xfrm>
        </p:spPr>
        <p:txBody>
          <a:bodyPr/>
          <a:lstStyle/>
          <a:p>
            <a:pPr>
              <a:defRPr/>
            </a:pPr>
            <a:r>
              <a:rPr lang="tr-TR" b="1" dirty="0" err="1"/>
              <a:t>Inbred</a:t>
            </a:r>
            <a:r>
              <a:rPr lang="tr-TR" b="1" dirty="0"/>
              <a:t>:</a:t>
            </a:r>
          </a:p>
          <a:p>
            <a:pPr marL="0" indent="0">
              <a:buNone/>
              <a:defRPr/>
            </a:pPr>
            <a:r>
              <a:rPr lang="tr-TR" sz="1800" b="1" dirty="0"/>
              <a:t>Akraba evliliği anlamında kullanılır. Aynı anne babadan gelen bireyler kendi aralarında çiftleştirilerek soy devam ettirilir.  Böylece DNA yapıları bir birinin aynı bireyler elde edilmiş olur. DNA yapısında yer alan bozukluklar </a:t>
            </a:r>
            <a:r>
              <a:rPr lang="tr-TR" sz="1800" b="1" dirty="0"/>
              <a:t>ve hastalıklar </a:t>
            </a:r>
            <a:r>
              <a:rPr lang="tr-TR" sz="1800" b="1" dirty="0"/>
              <a:t>belirginleşir.  </a:t>
            </a:r>
          </a:p>
          <a:p>
            <a:pPr marL="0" indent="0">
              <a:buNone/>
              <a:defRPr/>
            </a:pPr>
            <a:r>
              <a:rPr lang="tr-TR" sz="1800" b="1" dirty="0"/>
              <a:t>Artmış genetik bozukluklar, hem sperma miktarında hem de sperm canlılığında azalma,  doğurganlık oranının düşmesi, dalgalı yüzey asimetrisi, daha yüksek bebek ölüm hızı, daha yavaş büyüme oranı, bağışıklık sistemi fonksiyonunun kaybı gibi bir çok genetik </a:t>
            </a:r>
            <a:r>
              <a:rPr lang="tr-TR" sz="1800" b="1" dirty="0" err="1"/>
              <a:t>defektlere</a:t>
            </a:r>
            <a:r>
              <a:rPr lang="tr-TR" sz="1800" b="1" dirty="0"/>
              <a:t> sebep olmaktadır.</a:t>
            </a:r>
          </a:p>
          <a:p>
            <a:pPr marL="0" indent="0">
              <a:buNone/>
              <a:defRPr/>
            </a:pPr>
            <a:r>
              <a:rPr lang="tr-TR" sz="1800" b="1" dirty="0"/>
              <a:t>Genetik hastalıklara sebep olan DNA zincirindeki yeri bulmak ve DNA zincirindeki hastalıklı bağlantıyı zincirden çıkararak hastalıkları ekarte etmek amaçlanmıştır. </a:t>
            </a:r>
          </a:p>
        </p:txBody>
      </p:sp>
      <p:sp>
        <p:nvSpPr>
          <p:cNvPr id="4" name="İçerik Yer Tutucusu 3"/>
          <p:cNvSpPr>
            <a:spLocks noGrp="1"/>
          </p:cNvSpPr>
          <p:nvPr>
            <p:ph sz="half" idx="2"/>
          </p:nvPr>
        </p:nvSpPr>
        <p:spPr>
          <a:xfrm>
            <a:off x="7319964" y="1773239"/>
            <a:ext cx="2890837" cy="4352925"/>
          </a:xfrm>
        </p:spPr>
        <p:txBody>
          <a:bodyPr/>
          <a:lstStyle/>
          <a:p>
            <a:pPr>
              <a:defRPr/>
            </a:pPr>
            <a:r>
              <a:rPr lang="tr-TR" b="1" dirty="0" err="1"/>
              <a:t>Outbred</a:t>
            </a:r>
            <a:r>
              <a:rPr lang="tr-TR" b="1" dirty="0"/>
              <a:t>: </a:t>
            </a:r>
          </a:p>
          <a:p>
            <a:pPr marL="0" indent="0">
              <a:buNone/>
              <a:defRPr/>
            </a:pPr>
            <a:r>
              <a:rPr lang="tr-TR" sz="1800" b="1" dirty="0"/>
              <a:t>Genetiği farklı </a:t>
            </a:r>
            <a:r>
              <a:rPr lang="tr-TR" sz="1800" b="1" dirty="0" err="1"/>
              <a:t>ebebeyinlerin</a:t>
            </a:r>
            <a:r>
              <a:rPr lang="tr-TR" sz="1800" b="1" dirty="0"/>
              <a:t> kullanılmasıyla elde edilen bireylerdir. Farklı DNA yapılarına sahip oldukları için genetik bozukluklar ve hastalıklar baskılanır, bireylerde genetiğe bağlı bozuklukların görünme oranı azalır. </a:t>
            </a:r>
          </a:p>
        </p:txBody>
      </p:sp>
      <p:sp>
        <p:nvSpPr>
          <p:cNvPr id="49157" name="Dikdörtgen 4"/>
          <p:cNvSpPr>
            <a:spLocks noChangeArrowheads="1"/>
          </p:cNvSpPr>
          <p:nvPr/>
        </p:nvSpPr>
        <p:spPr bwMode="auto">
          <a:xfrm>
            <a:off x="1524000" y="5661025"/>
            <a:ext cx="9036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600">
                <a:latin typeface="Verdana" panose="020B0604030504040204" pitchFamily="34" charset="0"/>
              </a:rPr>
              <a:t>Ölesiye yiyip sonra bunlari kilo almamak icin kusmak </a:t>
            </a:r>
            <a:r>
              <a:rPr lang="tr-TR" altLang="tr-TR" sz="1600" b="1">
                <a:latin typeface="Verdana" panose="020B0604030504040204" pitchFamily="34" charset="0"/>
              </a:rPr>
              <a:t>Bulumia</a:t>
            </a:r>
            <a:r>
              <a:rPr lang="tr-TR" altLang="tr-TR" sz="1600">
                <a:latin typeface="Verdana" panose="020B0604030504040204" pitchFamily="34" charset="0"/>
              </a:rPr>
              <a:t> hastaliğidir, </a:t>
            </a:r>
            <a:r>
              <a:rPr lang="tr-TR" altLang="tr-TR" sz="1600" b="1">
                <a:latin typeface="Verdana" panose="020B0604030504040204" pitchFamily="34" charset="0"/>
              </a:rPr>
              <a:t>Anorexia nervosa </a:t>
            </a:r>
            <a:r>
              <a:rPr lang="tr-TR" altLang="tr-TR" sz="1600">
                <a:latin typeface="Verdana" panose="020B0604030504040204" pitchFamily="34" charset="0"/>
              </a:rPr>
              <a:t>ise kilo alma korkusunun cinnet boyutlarina varması nedeniyle sonu ölüm bile olsa bir şey yememektir. </a:t>
            </a:r>
          </a:p>
        </p:txBody>
      </p:sp>
    </p:spTree>
    <p:extLst>
      <p:ext uri="{BB962C8B-B14F-4D97-AF65-F5344CB8AC3E}">
        <p14:creationId xmlns:p14="http://schemas.microsoft.com/office/powerpoint/2010/main" val="335946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274639"/>
            <a:ext cx="8229600" cy="777875"/>
          </a:xfrm>
          <a:solidFill>
            <a:schemeClr val="accent1">
              <a:lumMod val="40000"/>
              <a:lumOff val="60000"/>
            </a:schemeClr>
          </a:solidFill>
        </p:spPr>
        <p:txBody>
          <a:bodyPr/>
          <a:lstStyle/>
          <a:p>
            <a:pPr>
              <a:defRPr/>
            </a:pPr>
            <a:r>
              <a:rPr lang="tr-TR" dirty="0" smtClean="0"/>
              <a:t>Yetiştirme/  Yabani-Evcil </a:t>
            </a:r>
            <a:endParaRPr lang="tr-TR" dirty="0"/>
          </a:p>
        </p:txBody>
      </p:sp>
      <p:sp>
        <p:nvSpPr>
          <p:cNvPr id="50179" name="Dikdörtgen 2"/>
          <p:cNvSpPr>
            <a:spLocks noChangeArrowheads="1"/>
          </p:cNvSpPr>
          <p:nvPr/>
        </p:nvSpPr>
        <p:spPr bwMode="auto">
          <a:xfrm>
            <a:off x="4800600" y="2349500"/>
            <a:ext cx="5975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600" b="1">
                <a:latin typeface="Verdana" panose="020B0604030504040204" pitchFamily="34" charset="0"/>
              </a:rPr>
              <a:t>Evcil tavşan veya evcilleştirilmiş tavşan, Avrupa ada tavşanı türlerinin evcilleştirilmiş halidir. Tavşanlar ilk kez Orta Çağ'da evcilleştirilmiştir. Tavşanlar gözleri açık uyuyan hayvanlardır. </a:t>
            </a:r>
          </a:p>
          <a:p>
            <a:pPr>
              <a:spcBef>
                <a:spcPct val="0"/>
              </a:spcBef>
              <a:buFontTx/>
              <a:buNone/>
            </a:pPr>
            <a:r>
              <a:rPr lang="tr-TR" altLang="tr-TR" sz="1600" b="1">
                <a:latin typeface="Verdana" panose="020B0604030504040204" pitchFamily="34" charset="0"/>
              </a:rPr>
              <a:t>Yaşam süresi: Avrupa ada tavşanı: 9 yıl</a:t>
            </a:r>
          </a:p>
          <a:p>
            <a:pPr>
              <a:spcBef>
                <a:spcPct val="0"/>
              </a:spcBef>
              <a:buFontTx/>
              <a:buNone/>
            </a:pPr>
            <a:r>
              <a:rPr lang="tr-TR" altLang="tr-TR" sz="1600" b="1">
                <a:latin typeface="Verdana" panose="020B0604030504040204" pitchFamily="34" charset="0"/>
              </a:rPr>
              <a:t>Uzunluk: Avrupa ada tavşanı: 34 – 50 cm</a:t>
            </a:r>
          </a:p>
          <a:p>
            <a:pPr>
              <a:spcBef>
                <a:spcPct val="0"/>
              </a:spcBef>
              <a:buFontTx/>
              <a:buNone/>
            </a:pPr>
            <a:r>
              <a:rPr lang="tr-TR" altLang="tr-TR" sz="1600" b="1">
                <a:latin typeface="Verdana" panose="020B0604030504040204" pitchFamily="34" charset="0"/>
              </a:rPr>
              <a:t>Gebelik süresi: Avrupa ada tavşanı: 29 – 35 gün, French Lop: 28 – 31 gün, English Lop: 28 – 31 gün</a:t>
            </a:r>
          </a:p>
          <a:p>
            <a:pPr>
              <a:spcBef>
                <a:spcPct val="0"/>
              </a:spcBef>
              <a:buFontTx/>
              <a:buNone/>
            </a:pPr>
            <a:r>
              <a:rPr lang="tr-TR" altLang="tr-TR" sz="1600" b="1">
                <a:latin typeface="Verdana" panose="020B0604030504040204" pitchFamily="34" charset="0"/>
              </a:rPr>
              <a:t>Kütle: Avrupa ada tavşanı: 1,1 – 2,5 kg,</a:t>
            </a:r>
          </a:p>
          <a:p>
            <a:pPr>
              <a:spcBef>
                <a:spcPct val="0"/>
              </a:spcBef>
              <a:buFontTx/>
              <a:buNone/>
            </a:pPr>
            <a:r>
              <a:rPr lang="tr-TR" altLang="tr-TR" sz="1600" b="1">
                <a:latin typeface="Verdana" panose="020B0604030504040204" pitchFamily="34" charset="0"/>
              </a:rPr>
              <a:t>French Lop: 4,5 – 6,8 kg,</a:t>
            </a:r>
          </a:p>
          <a:p>
            <a:pPr>
              <a:spcBef>
                <a:spcPct val="0"/>
              </a:spcBef>
              <a:buFontTx/>
              <a:buNone/>
            </a:pPr>
            <a:r>
              <a:rPr lang="tr-TR" altLang="tr-TR" sz="1600" b="1">
                <a:latin typeface="Verdana" panose="020B0604030504040204" pitchFamily="34" charset="0"/>
              </a:rPr>
              <a:t>English Lop: 5,5 kg</a:t>
            </a:r>
          </a:p>
        </p:txBody>
      </p:sp>
      <p:sp>
        <p:nvSpPr>
          <p:cNvPr id="50180" name="Dikdörtgen 3"/>
          <p:cNvSpPr>
            <a:spLocks noChangeArrowheads="1"/>
          </p:cNvSpPr>
          <p:nvPr/>
        </p:nvSpPr>
        <p:spPr bwMode="auto">
          <a:xfrm>
            <a:off x="1524000" y="1652589"/>
            <a:ext cx="33480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600" b="1">
                <a:latin typeface="Verdana" panose="020B0604030504040204" pitchFamily="34" charset="0"/>
              </a:rPr>
              <a:t>Kır tavşanı ya da yabani tavşan, tavşangiller (Leporidae) familyasındaki Lepus cinsi memelilerin ortak adıdır. Kır tavşanları çok hızlı hayvanlardır. Örneğin Avrupa kır tavşanı (Lepus europaeus), 56 km/saat'e varan hızlarla koşabilir. </a:t>
            </a:r>
          </a:p>
          <a:p>
            <a:pPr>
              <a:spcBef>
                <a:spcPct val="0"/>
              </a:spcBef>
              <a:buFontTx/>
              <a:buNone/>
            </a:pPr>
            <a:r>
              <a:rPr lang="tr-TR" altLang="tr-TR" sz="1600" b="1">
                <a:latin typeface="Verdana" panose="020B0604030504040204" pitchFamily="34" charset="0"/>
              </a:rPr>
              <a:t>Kuzey Amerika'nın orta ve batısında bulunan beş kır tavşanı türünün ise 64 km/saat'e varan hızlarda koşabildikleri ve bir seferde 3 m'ye varan sıçrayışlar yapabildikleri gözlenmişti.</a:t>
            </a:r>
          </a:p>
        </p:txBody>
      </p:sp>
    </p:spTree>
    <p:extLst>
      <p:ext uri="{BB962C8B-B14F-4D97-AF65-F5344CB8AC3E}">
        <p14:creationId xmlns:p14="http://schemas.microsoft.com/office/powerpoint/2010/main" val="36922342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4627</Words>
  <Application>Microsoft Office PowerPoint</Application>
  <PresentationFormat>Geniş ekran</PresentationFormat>
  <Paragraphs>290</Paragraphs>
  <Slides>44</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44</vt:i4>
      </vt:variant>
    </vt:vector>
  </HeadingPairs>
  <TitlesOfParts>
    <vt:vector size="52" baseType="lpstr">
      <vt:lpstr>Arial</vt:lpstr>
      <vt:lpstr>Calibri</vt:lpstr>
      <vt:lpstr>Calibri Light</vt:lpstr>
      <vt:lpstr>pt_sans_narrowbold</vt:lpstr>
      <vt:lpstr>Tahoma</vt:lpstr>
      <vt:lpstr>Verdana</vt:lpstr>
      <vt:lpstr>Wingdings</vt:lpstr>
      <vt:lpstr>Office Teması</vt:lpstr>
      <vt:lpstr>PowerPoint Sunusu</vt:lpstr>
      <vt:lpstr>Bilimsel sınıflandırma</vt:lpstr>
      <vt:lpstr>Tarihçesi </vt:lpstr>
      <vt:lpstr>Yetiştirme Amacı</vt:lpstr>
      <vt:lpstr>Tavşan yetiştiriciliği</vt:lpstr>
      <vt:lpstr>PowerPoint Sunusu</vt:lpstr>
      <vt:lpstr>Yetiştirme/ Ekoloji</vt:lpstr>
      <vt:lpstr>Yetiştirme</vt:lpstr>
      <vt:lpstr>Yetiştirme/  Yabani-Evcil </vt:lpstr>
      <vt:lpstr>Tavşan ırkları</vt:lpstr>
      <vt:lpstr>Ankara Tavşanı</vt:lpstr>
      <vt:lpstr>PowerPoint Sunusu</vt:lpstr>
      <vt:lpstr>Rex Tavşanı</vt:lpstr>
      <vt:lpstr>Viyana Mavi Tavşanı</vt:lpstr>
      <vt:lpstr>California Tavşanı</vt:lpstr>
      <vt:lpstr>Hollanda Lop Tavşanı</vt:lpstr>
      <vt:lpstr>Şinşilla Tavşanı</vt:lpstr>
      <vt:lpstr>PowerPoint Sunusu</vt:lpstr>
      <vt:lpstr>Hangi deneyler için Tavşan Kullanılır </vt:lpstr>
      <vt:lpstr>Genel özellikler</vt:lpstr>
      <vt:lpstr>Genel özellikler</vt:lpstr>
      <vt:lpstr>PowerPoint Sunusu</vt:lpstr>
      <vt:lpstr>PowerPoint Sunusu</vt:lpstr>
      <vt:lpstr>Columna vertebralis</vt:lpstr>
      <vt:lpstr>Regiones membri thoracici</vt:lpstr>
      <vt:lpstr>Regiones membri pelvini</vt:lpstr>
      <vt:lpstr>KASLARIN FONKSİYONEL İSİMLERİ</vt:lpstr>
      <vt:lpstr>PowerPoint Sunusu</vt:lpstr>
      <vt:lpstr>Koprofaji nedir?</vt:lpstr>
      <vt:lpstr>PowerPoint Sunusu</vt:lpstr>
      <vt:lpstr>Ağız boşluğu, Tükrük bezleri, Lenf düğümleri</vt:lpstr>
      <vt:lpstr>PowerPoint Sunusu</vt:lpstr>
      <vt:lpstr>PowerPoint Sunusu</vt:lpstr>
      <vt:lpstr>Esophagus</vt:lpstr>
      <vt:lpstr>Mide</vt:lpstr>
      <vt:lpstr>PowerPoint Sunusu</vt:lpstr>
      <vt:lpstr>PowerPoint Sunusu</vt:lpstr>
      <vt:lpstr>PowerPoint Sunusu</vt:lpstr>
      <vt:lpstr>Larynx</vt:lpstr>
      <vt:lpstr>Pulmo –Akciğer lob sayıları</vt:lpstr>
      <vt:lpstr>PowerPoint Sunusu</vt:lpstr>
      <vt:lpstr>Kan alma</vt:lpstr>
      <vt:lpstr>Sinir sistemi</vt:lpstr>
      <vt:lpstr>Termoregülasyon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ÖZKAN</dc:creator>
  <cp:lastModifiedBy>ÖZKAN</cp:lastModifiedBy>
  <cp:revision>1</cp:revision>
  <dcterms:created xsi:type="dcterms:W3CDTF">2019-09-20T11:13:07Z</dcterms:created>
  <dcterms:modified xsi:type="dcterms:W3CDTF">2019-09-20T11:13:12Z</dcterms:modified>
</cp:coreProperties>
</file>