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7" r:id="rId3"/>
    <p:sldId id="258" r:id="rId4"/>
    <p:sldId id="259" r:id="rId5"/>
    <p:sldId id="264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2" d="100"/>
          <a:sy n="112" d="100"/>
        </p:scale>
        <p:origin x="-13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 smtClean="0"/>
              <a:t>Click to edit Master text styles</a:t>
            </a:r>
          </a:p>
          <a:p>
            <a:pPr lvl="1" eaLnBrk="1" latinLnBrk="0" hangingPunct="1"/>
            <a:r>
              <a:rPr lang="tr-TR" smtClean="0"/>
              <a:t>Second level</a:t>
            </a:r>
          </a:p>
          <a:p>
            <a:pPr lvl="2" eaLnBrk="1" latinLnBrk="0" hangingPunct="1"/>
            <a:r>
              <a:rPr lang="tr-TR" smtClean="0"/>
              <a:t>Third level</a:t>
            </a:r>
          </a:p>
          <a:p>
            <a:pPr lvl="3" eaLnBrk="1" latinLnBrk="0" hangingPunct="1"/>
            <a:r>
              <a:rPr lang="tr-TR" smtClean="0"/>
              <a:t>Fourth level</a:t>
            </a:r>
          </a:p>
          <a:p>
            <a:pPr lvl="4" eaLnBrk="1" latinLnBrk="0" hangingPunct="1"/>
            <a:r>
              <a:rPr lang="tr-TR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t>21.09.19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tr-TR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tr-TR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tr-TR" smtClean="0"/>
              <a:t>Click to edit Master text styles</a:t>
            </a:r>
          </a:p>
          <a:p>
            <a:pPr lvl="1" eaLnBrk="1" latinLnBrk="0" hangingPunct="1"/>
            <a:r>
              <a:rPr kumimoji="0" lang="tr-TR" smtClean="0"/>
              <a:t>Second level</a:t>
            </a:r>
          </a:p>
          <a:p>
            <a:pPr lvl="2" eaLnBrk="1" latinLnBrk="0" hangingPunct="1"/>
            <a:r>
              <a:rPr kumimoji="0" lang="tr-TR" smtClean="0"/>
              <a:t>Third level</a:t>
            </a:r>
          </a:p>
          <a:p>
            <a:pPr lvl="3" eaLnBrk="1" latinLnBrk="0" hangingPunct="1"/>
            <a:r>
              <a:rPr kumimoji="0" lang="tr-TR" smtClean="0"/>
              <a:t>Fourth level</a:t>
            </a:r>
          </a:p>
          <a:p>
            <a:pPr lvl="4" eaLnBrk="1" latinLnBrk="0" hangingPunct="1"/>
            <a:r>
              <a:rPr kumimoji="0" lang="tr-TR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t>21.09.19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660066"/>
                </a:solidFill>
              </a:rPr>
              <a:t>TÜRK DIŞ POLİTİKASI I (GÜZ </a:t>
            </a:r>
            <a:r>
              <a:rPr lang="en-US" sz="4000" dirty="0" smtClean="0">
                <a:solidFill>
                  <a:srgbClr val="660066"/>
                </a:solidFill>
              </a:rPr>
              <a:t>2019-2020)</a:t>
            </a:r>
            <a:endParaRPr lang="en-US" sz="4000" dirty="0">
              <a:solidFill>
                <a:srgbClr val="660066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endParaRPr lang="en-US" sz="2800" dirty="0" smtClean="0">
              <a:solidFill>
                <a:srgbClr val="660066"/>
              </a:solidFill>
            </a:endParaRPr>
          </a:p>
          <a:p>
            <a:pPr algn="ctr"/>
            <a:r>
              <a:rPr lang="en-US" sz="2800" dirty="0">
                <a:solidFill>
                  <a:srgbClr val="660066"/>
                </a:solidFill>
              </a:rPr>
              <a:t>6</a:t>
            </a:r>
            <a:r>
              <a:rPr lang="en-US" sz="2800" smtClean="0">
                <a:solidFill>
                  <a:srgbClr val="660066"/>
                </a:solidFill>
              </a:rPr>
              <a:t>. </a:t>
            </a:r>
            <a:r>
              <a:rPr lang="en-US" sz="2800" dirty="0" err="1">
                <a:solidFill>
                  <a:srgbClr val="660066"/>
                </a:solidFill>
              </a:rPr>
              <a:t>Hafta</a:t>
            </a:r>
            <a:r>
              <a:rPr lang="en-US" sz="2800" dirty="0">
                <a:solidFill>
                  <a:srgbClr val="660066"/>
                </a:solidFill>
              </a:rPr>
              <a:t>: </a:t>
            </a:r>
            <a:r>
              <a:rPr lang="en-US" sz="2800" dirty="0" err="1">
                <a:solidFill>
                  <a:srgbClr val="660066"/>
                </a:solidFill>
              </a:rPr>
              <a:t>Göreli</a:t>
            </a:r>
            <a:r>
              <a:rPr lang="en-US" sz="2800" dirty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Özerklik</a:t>
            </a:r>
            <a:r>
              <a:rPr lang="en-US" sz="2800" dirty="0">
                <a:solidFill>
                  <a:srgbClr val="660066"/>
                </a:solidFill>
              </a:rPr>
              <a:t> I (1923-1939) I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334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Dönemin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Bilançosu</a:t>
            </a:r>
            <a:r>
              <a:rPr lang="en-US" sz="2800" dirty="0" smtClean="0">
                <a:solidFill>
                  <a:srgbClr val="660066"/>
                </a:solidFill>
              </a:rPr>
              <a:t> (1923-1939)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Dinamikler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İç</a:t>
            </a:r>
            <a:r>
              <a:rPr lang="en-US" dirty="0" smtClean="0"/>
              <a:t> </a:t>
            </a:r>
            <a:r>
              <a:rPr lang="en-US" dirty="0" err="1" smtClean="0"/>
              <a:t>Ortam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Dinamikler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-1923-1930 </a:t>
            </a:r>
            <a:r>
              <a:rPr lang="en-US" dirty="0" err="1" smtClean="0"/>
              <a:t>Dönemi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Liberalizm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-1930-1939 </a:t>
            </a:r>
            <a:r>
              <a:rPr lang="en-US" dirty="0" err="1" smtClean="0"/>
              <a:t>Dönemi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Devletçilik</a:t>
            </a:r>
            <a:r>
              <a:rPr lang="en-US" dirty="0" smtClean="0"/>
              <a:t>: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Siyaset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937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Dönemin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Bilançosu</a:t>
            </a:r>
            <a:r>
              <a:rPr lang="en-US" sz="2800" dirty="0" smtClean="0">
                <a:solidFill>
                  <a:srgbClr val="660066"/>
                </a:solidFill>
              </a:rPr>
              <a:t> (1923-1939)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smtClean="0"/>
              <a:t> </a:t>
            </a:r>
            <a:r>
              <a:rPr lang="en-US" dirty="0" err="1" smtClean="0"/>
              <a:t>Dönemin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Atatürk’ün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politikası</a:t>
            </a:r>
            <a:r>
              <a:rPr lang="en-US" dirty="0" smtClean="0"/>
              <a:t> </a:t>
            </a:r>
            <a:r>
              <a:rPr lang="en-US" dirty="0" err="1" smtClean="0"/>
              <a:t>üzerine</a:t>
            </a:r>
            <a:r>
              <a:rPr lang="en-US" dirty="0" smtClean="0"/>
              <a:t> </a:t>
            </a:r>
            <a:r>
              <a:rPr lang="en-US" dirty="0" err="1" smtClean="0"/>
              <a:t>üç</a:t>
            </a:r>
            <a:r>
              <a:rPr lang="en-US" dirty="0" smtClean="0"/>
              <a:t> </a:t>
            </a:r>
            <a:r>
              <a:rPr lang="en-US" dirty="0" err="1" smtClean="0"/>
              <a:t>tartışma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Doğu’da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: </a:t>
            </a:r>
            <a:r>
              <a:rPr lang="en-US" dirty="0" err="1" smtClean="0"/>
              <a:t>Kürt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Batı’da</a:t>
            </a:r>
            <a:r>
              <a:rPr lang="en-US" dirty="0" smtClean="0"/>
              <a:t> </a:t>
            </a:r>
            <a:r>
              <a:rPr lang="en-US" dirty="0" err="1" smtClean="0"/>
              <a:t>dış</a:t>
            </a:r>
            <a:r>
              <a:rPr lang="en-US" dirty="0" smtClean="0"/>
              <a:t> </a:t>
            </a:r>
            <a:r>
              <a:rPr lang="en-US" dirty="0" err="1" smtClean="0"/>
              <a:t>politika</a:t>
            </a:r>
            <a:r>
              <a:rPr lang="en-US" dirty="0" smtClean="0"/>
              <a:t>: </a:t>
            </a:r>
            <a:r>
              <a:rPr lang="en-US" dirty="0" err="1" smtClean="0"/>
              <a:t>Denge</a:t>
            </a:r>
            <a:r>
              <a:rPr lang="en-US" dirty="0" smtClean="0"/>
              <a:t>/</a:t>
            </a:r>
            <a:r>
              <a:rPr lang="en-US" dirty="0" err="1" smtClean="0"/>
              <a:t>İttifak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 smtClean="0"/>
          </a:p>
          <a:p>
            <a:pPr marL="82296" indent="0">
              <a:buNone/>
            </a:pPr>
            <a:r>
              <a:rPr lang="en-US" dirty="0" err="1" smtClean="0"/>
              <a:t>Güç</a:t>
            </a:r>
            <a:r>
              <a:rPr lang="en-US" dirty="0" smtClean="0"/>
              <a:t> </a:t>
            </a:r>
            <a:r>
              <a:rPr lang="en-US" dirty="0" err="1" smtClean="0"/>
              <a:t>dengesi</a:t>
            </a:r>
            <a:r>
              <a:rPr lang="en-US" dirty="0" smtClean="0"/>
              <a:t> </a:t>
            </a:r>
            <a:r>
              <a:rPr lang="en-US" dirty="0" err="1" smtClean="0"/>
              <a:t>arayışı</a:t>
            </a:r>
            <a:r>
              <a:rPr lang="en-US" dirty="0" smtClean="0"/>
              <a:t>, </a:t>
            </a:r>
            <a:r>
              <a:rPr lang="en-US" dirty="0" err="1" smtClean="0"/>
              <a:t>ittifak</a:t>
            </a:r>
            <a:r>
              <a:rPr lang="en-US" dirty="0" smtClean="0"/>
              <a:t> </a:t>
            </a:r>
            <a:r>
              <a:rPr lang="en-US" dirty="0" err="1" smtClean="0"/>
              <a:t>arayışı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Genel</a:t>
            </a:r>
            <a:r>
              <a:rPr lang="en-US" dirty="0" smtClean="0"/>
              <a:t> </a:t>
            </a:r>
            <a:r>
              <a:rPr lang="en-US" dirty="0" err="1" smtClean="0"/>
              <a:t>değerlendirme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969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Batı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Avrupa’yla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İlişkiler</a:t>
            </a:r>
            <a:r>
              <a:rPr lang="en-US" sz="2800" dirty="0" smtClean="0">
                <a:solidFill>
                  <a:srgbClr val="660066"/>
                </a:solidFill>
              </a:rPr>
              <a:t>: </a:t>
            </a:r>
            <a:r>
              <a:rPr lang="en-US" sz="2800" dirty="0" err="1" smtClean="0">
                <a:solidFill>
                  <a:srgbClr val="660066"/>
                </a:solidFill>
              </a:rPr>
              <a:t>İngiltere</a:t>
            </a:r>
            <a:r>
              <a:rPr lang="en-US" sz="2800" dirty="0" smtClean="0">
                <a:solidFill>
                  <a:srgbClr val="660066"/>
                </a:solidFill>
              </a:rPr>
              <a:t/>
            </a:r>
            <a:br>
              <a:rPr lang="en-US" sz="2800" dirty="0" smtClean="0">
                <a:solidFill>
                  <a:srgbClr val="660066"/>
                </a:solidFill>
              </a:rPr>
            </a:br>
            <a:r>
              <a:rPr lang="en-US" sz="2800" dirty="0" err="1" smtClean="0">
                <a:solidFill>
                  <a:srgbClr val="660066"/>
                </a:solidFill>
              </a:rPr>
              <a:t>Musul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S</a:t>
            </a:r>
            <a:r>
              <a:rPr lang="en-US" sz="2800" dirty="0" err="1" smtClean="0">
                <a:solidFill>
                  <a:srgbClr val="660066"/>
                </a:solidFill>
              </a:rPr>
              <a:t>orunu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charset="2"/>
              <a:buChar char="u"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Lozan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en-US" dirty="0" smtClean="0"/>
              <a:t> </a:t>
            </a:r>
            <a:r>
              <a:rPr lang="en-US" dirty="0" err="1" smtClean="0"/>
              <a:t>gelişmeler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Musul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çözüme</a:t>
            </a:r>
            <a:r>
              <a:rPr lang="en-US" dirty="0" smtClean="0"/>
              <a:t> </a:t>
            </a:r>
            <a:r>
              <a:rPr lang="en-US" dirty="0" err="1" smtClean="0"/>
              <a:t>giden</a:t>
            </a:r>
            <a:r>
              <a:rPr lang="en-US" dirty="0" smtClean="0"/>
              <a:t> </a:t>
            </a:r>
            <a:r>
              <a:rPr lang="en-US" dirty="0" err="1" smtClean="0"/>
              <a:t>süreç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Lozan</a:t>
            </a:r>
            <a:r>
              <a:rPr lang="en-US" dirty="0" smtClean="0"/>
              <a:t> </a:t>
            </a:r>
            <a:r>
              <a:rPr lang="en-US" dirty="0" err="1" smtClean="0"/>
              <a:t>Konferansında</a:t>
            </a:r>
            <a:r>
              <a:rPr lang="en-US" dirty="0" smtClean="0"/>
              <a:t> </a:t>
            </a:r>
            <a:r>
              <a:rPr lang="en-US" dirty="0" err="1" smtClean="0"/>
              <a:t>Musul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Konferansta</a:t>
            </a:r>
            <a:r>
              <a:rPr lang="en-US" dirty="0" smtClean="0"/>
              <a:t> </a:t>
            </a:r>
            <a:r>
              <a:rPr lang="en-US" dirty="0" err="1" smtClean="0"/>
              <a:t>Türk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İngiliz</a:t>
            </a:r>
            <a:r>
              <a:rPr lang="en-US" dirty="0" smtClean="0"/>
              <a:t> </a:t>
            </a:r>
            <a:r>
              <a:rPr lang="en-US" dirty="0" err="1" smtClean="0"/>
              <a:t>görüşü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Haliç</a:t>
            </a:r>
            <a:r>
              <a:rPr lang="en-US" dirty="0" smtClean="0"/>
              <a:t> (İstanbul) </a:t>
            </a:r>
            <a:r>
              <a:rPr lang="en-US" dirty="0" err="1" smtClean="0"/>
              <a:t>Konferansı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Sorunun</a:t>
            </a:r>
            <a:r>
              <a:rPr lang="en-US" dirty="0" smtClean="0"/>
              <a:t> </a:t>
            </a:r>
            <a:r>
              <a:rPr lang="en-US" dirty="0" err="1" smtClean="0"/>
              <a:t>Milletler</a:t>
            </a:r>
            <a:r>
              <a:rPr lang="en-US" dirty="0" smtClean="0"/>
              <a:t> </a:t>
            </a:r>
            <a:r>
              <a:rPr lang="en-US" dirty="0" err="1" smtClean="0"/>
              <a:t>Cemiyeti’ne</a:t>
            </a:r>
            <a:r>
              <a:rPr lang="en-US" dirty="0" smtClean="0"/>
              <a:t> </a:t>
            </a:r>
            <a:r>
              <a:rPr lang="en-US" dirty="0" err="1" smtClean="0"/>
              <a:t>götürülmesi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 err="1" smtClean="0"/>
              <a:t>Komisyon</a:t>
            </a:r>
            <a:r>
              <a:rPr lang="en-US" dirty="0" smtClean="0"/>
              <a:t> </a:t>
            </a:r>
            <a:r>
              <a:rPr lang="en-US" dirty="0" err="1" smtClean="0"/>
              <a:t>raporu</a:t>
            </a:r>
            <a:endParaRPr lang="en-US" dirty="0" smtClean="0"/>
          </a:p>
          <a:p>
            <a:pPr marL="82296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143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Musul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Sorunu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Divanın</a:t>
            </a:r>
            <a:r>
              <a:rPr lang="en-US" dirty="0" smtClean="0"/>
              <a:t> </a:t>
            </a:r>
            <a:r>
              <a:rPr lang="en-US" dirty="0" err="1" smtClean="0"/>
              <a:t>Kararı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Musul</a:t>
            </a:r>
            <a:r>
              <a:rPr lang="en-US" dirty="0" smtClean="0"/>
              <a:t> </a:t>
            </a:r>
            <a:r>
              <a:rPr lang="en-US" dirty="0" err="1" smtClean="0"/>
              <a:t>Sorununun</a:t>
            </a:r>
            <a:r>
              <a:rPr lang="en-US" dirty="0" smtClean="0"/>
              <a:t>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aleyhine</a:t>
            </a:r>
            <a:r>
              <a:rPr lang="en-US" dirty="0" smtClean="0"/>
              <a:t> </a:t>
            </a:r>
            <a:r>
              <a:rPr lang="en-US" dirty="0" err="1" smtClean="0"/>
              <a:t>sonuçlanmasının</a:t>
            </a:r>
            <a:r>
              <a:rPr lang="en-US" dirty="0" smtClean="0"/>
              <a:t> </a:t>
            </a:r>
            <a:r>
              <a:rPr lang="en-US" dirty="0" err="1" smtClean="0"/>
              <a:t>nedenleri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-1926 </a:t>
            </a:r>
            <a:r>
              <a:rPr lang="en-US" dirty="0" err="1" smtClean="0"/>
              <a:t>Antlaşması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Türkiye’nin</a:t>
            </a:r>
            <a:r>
              <a:rPr lang="en-US" dirty="0" smtClean="0"/>
              <a:t> </a:t>
            </a:r>
            <a:r>
              <a:rPr lang="en-US" dirty="0" err="1" smtClean="0"/>
              <a:t>sınırı</a:t>
            </a:r>
            <a:r>
              <a:rPr lang="en-US" dirty="0" smtClean="0"/>
              <a:t> </a:t>
            </a:r>
            <a:r>
              <a:rPr lang="en-US" dirty="0" err="1" smtClean="0"/>
              <a:t>kabul</a:t>
            </a:r>
            <a:r>
              <a:rPr lang="en-US" dirty="0" smtClean="0"/>
              <a:t> </a:t>
            </a:r>
            <a:r>
              <a:rPr lang="en-US" dirty="0" err="1" smtClean="0"/>
              <a:t>etmesi</a:t>
            </a:r>
            <a:r>
              <a:rPr lang="en-US" dirty="0" smtClean="0"/>
              <a:t>: 5 </a:t>
            </a:r>
            <a:r>
              <a:rPr lang="en-US" dirty="0" err="1" smtClean="0"/>
              <a:t>Haziran</a:t>
            </a:r>
            <a:r>
              <a:rPr lang="en-US" dirty="0" smtClean="0"/>
              <a:t> 1926 </a:t>
            </a:r>
            <a:r>
              <a:rPr lang="en-US" dirty="0" err="1" smtClean="0"/>
              <a:t>Türkiye</a:t>
            </a:r>
            <a:r>
              <a:rPr lang="en-US" dirty="0" smtClean="0"/>
              <a:t>, </a:t>
            </a:r>
            <a:r>
              <a:rPr lang="en-US" dirty="0" err="1" smtClean="0"/>
              <a:t>İngiltere</a:t>
            </a:r>
            <a:r>
              <a:rPr lang="en-US" dirty="0" smtClean="0"/>
              <a:t>, </a:t>
            </a:r>
            <a:r>
              <a:rPr lang="en-US" dirty="0" err="1" smtClean="0"/>
              <a:t>Irak</a:t>
            </a:r>
            <a:r>
              <a:rPr lang="en-US" dirty="0" smtClean="0"/>
              <a:t> </a:t>
            </a:r>
            <a:r>
              <a:rPr lang="en-US" dirty="0" err="1" smtClean="0"/>
              <a:t>arasında</a:t>
            </a:r>
            <a:r>
              <a:rPr lang="en-US" dirty="0" smtClean="0"/>
              <a:t> “</a:t>
            </a:r>
            <a:r>
              <a:rPr lang="en-US" dirty="0" err="1" smtClean="0"/>
              <a:t>Türk-Irak</a:t>
            </a:r>
            <a:r>
              <a:rPr lang="en-US" dirty="0" smtClean="0"/>
              <a:t> </a:t>
            </a:r>
            <a:r>
              <a:rPr lang="en-US" dirty="0" err="1" smtClean="0"/>
              <a:t>Sınırı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İyi</a:t>
            </a:r>
            <a:r>
              <a:rPr lang="en-US" dirty="0" smtClean="0"/>
              <a:t> </a:t>
            </a:r>
            <a:r>
              <a:rPr lang="en-US" dirty="0" err="1" smtClean="0"/>
              <a:t>Komşuluk</a:t>
            </a:r>
            <a:r>
              <a:rPr lang="en-US" dirty="0" smtClean="0"/>
              <a:t> </a:t>
            </a:r>
            <a:r>
              <a:rPr lang="en-US" dirty="0" err="1" smtClean="0"/>
              <a:t>Antlaşması</a:t>
            </a:r>
            <a:r>
              <a:rPr lang="en-US" dirty="0" smtClean="0"/>
              <a:t>”, </a:t>
            </a:r>
            <a:r>
              <a:rPr lang="en-US" dirty="0" err="1" smtClean="0"/>
              <a:t>Antlaşma’nın</a:t>
            </a:r>
            <a:r>
              <a:rPr lang="en-US" dirty="0" smtClean="0"/>
              <a:t> </a:t>
            </a:r>
            <a:r>
              <a:rPr lang="en-US" dirty="0" err="1" smtClean="0"/>
              <a:t>mali</a:t>
            </a:r>
            <a:r>
              <a:rPr lang="en-US" dirty="0" smtClean="0"/>
              <a:t> </a:t>
            </a:r>
            <a:r>
              <a:rPr lang="en-US" dirty="0" err="1" smtClean="0"/>
              <a:t>yönü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sonuçları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434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Batı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Avrupa’yla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İlişkiler</a:t>
            </a:r>
            <a:r>
              <a:rPr lang="en-US" sz="2800" dirty="0" smtClean="0">
                <a:solidFill>
                  <a:srgbClr val="660066"/>
                </a:solidFill>
              </a:rPr>
              <a:t>: </a:t>
            </a:r>
            <a:r>
              <a:rPr lang="en-US" sz="2800" dirty="0" err="1" smtClean="0">
                <a:solidFill>
                  <a:srgbClr val="660066"/>
                </a:solidFill>
              </a:rPr>
              <a:t>İngiltere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smtClean="0"/>
              <a:t>1930’lardaki </a:t>
            </a:r>
            <a:r>
              <a:rPr lang="en-US" dirty="0" err="1" smtClean="0"/>
              <a:t>gelişmeler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Doğrudan</a:t>
            </a:r>
            <a:r>
              <a:rPr lang="en-US" dirty="0" smtClean="0"/>
              <a:t> </a:t>
            </a:r>
            <a:r>
              <a:rPr lang="en-US" dirty="0" err="1" smtClean="0"/>
              <a:t>işbirliği</a:t>
            </a:r>
            <a:endParaRPr lang="en-US" dirty="0" smtClean="0"/>
          </a:p>
          <a:p>
            <a:pPr marL="82296" indent="0">
              <a:buNone/>
            </a:pPr>
            <a:r>
              <a:rPr lang="en-US" dirty="0"/>
              <a:t>-</a:t>
            </a:r>
            <a:r>
              <a:rPr lang="en-US" dirty="0" err="1" smtClean="0"/>
              <a:t>Türk-İngiliz</a:t>
            </a:r>
            <a:r>
              <a:rPr lang="en-US" dirty="0" smtClean="0"/>
              <a:t> </a:t>
            </a:r>
            <a:r>
              <a:rPr lang="en-US" dirty="0" err="1" smtClean="0"/>
              <a:t>Akdeniz</a:t>
            </a:r>
            <a:r>
              <a:rPr lang="en-US" dirty="0" smtClean="0"/>
              <a:t> </a:t>
            </a:r>
            <a:r>
              <a:rPr lang="en-US" dirty="0" err="1" smtClean="0"/>
              <a:t>Anlaşması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Türkiye-İngiltere-Fransa</a:t>
            </a:r>
            <a:r>
              <a:rPr lang="en-US" dirty="0" smtClean="0"/>
              <a:t> </a:t>
            </a:r>
            <a:r>
              <a:rPr lang="en-US" dirty="0" err="1" smtClean="0"/>
              <a:t>Üçlü</a:t>
            </a:r>
            <a:r>
              <a:rPr lang="en-US" dirty="0" smtClean="0"/>
              <a:t> </a:t>
            </a:r>
            <a:r>
              <a:rPr lang="en-US" dirty="0" err="1" smtClean="0"/>
              <a:t>İttifakına</a:t>
            </a:r>
            <a:r>
              <a:rPr lang="en-US" dirty="0" smtClean="0"/>
              <a:t> (Ankara </a:t>
            </a:r>
            <a:r>
              <a:rPr lang="en-US" dirty="0" err="1" smtClean="0"/>
              <a:t>Paktı</a:t>
            </a:r>
            <a:r>
              <a:rPr lang="en-US" dirty="0" smtClean="0"/>
              <a:t>) </a:t>
            </a:r>
            <a:r>
              <a:rPr lang="en-US" dirty="0" err="1" smtClean="0"/>
              <a:t>Giden</a:t>
            </a:r>
            <a:r>
              <a:rPr lang="en-US" dirty="0" smtClean="0"/>
              <a:t> </a:t>
            </a:r>
            <a:r>
              <a:rPr lang="en-US" dirty="0" err="1" smtClean="0"/>
              <a:t>yol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949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Batı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>
                <a:solidFill>
                  <a:srgbClr val="660066"/>
                </a:solidFill>
              </a:rPr>
              <a:t>A</a:t>
            </a:r>
            <a:r>
              <a:rPr lang="en-US" sz="2800" dirty="0" err="1" smtClean="0">
                <a:solidFill>
                  <a:srgbClr val="660066"/>
                </a:solidFill>
              </a:rPr>
              <a:t>vrupa’yla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İlişkiler</a:t>
            </a:r>
            <a:r>
              <a:rPr lang="en-US" sz="2800" dirty="0" smtClean="0">
                <a:solidFill>
                  <a:srgbClr val="660066"/>
                </a:solidFill>
              </a:rPr>
              <a:t>: </a:t>
            </a:r>
            <a:r>
              <a:rPr lang="en-US" sz="2800" dirty="0" err="1" smtClean="0">
                <a:solidFill>
                  <a:srgbClr val="660066"/>
                </a:solidFill>
              </a:rPr>
              <a:t>Fransa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Lozan</a:t>
            </a:r>
            <a:r>
              <a:rPr lang="en-US" dirty="0" smtClean="0"/>
              <a:t> </a:t>
            </a:r>
            <a:r>
              <a:rPr lang="en-US" dirty="0" err="1" smtClean="0"/>
              <a:t>sonrası</a:t>
            </a:r>
            <a:r>
              <a:rPr lang="en-US" dirty="0" smtClean="0"/>
              <a:t> </a:t>
            </a:r>
            <a:r>
              <a:rPr lang="en-US" dirty="0" err="1" smtClean="0"/>
              <a:t>gelişmeler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Osmanlı</a:t>
            </a:r>
            <a:r>
              <a:rPr lang="en-US" dirty="0" smtClean="0"/>
              <a:t> </a:t>
            </a:r>
            <a:r>
              <a:rPr lang="en-US" dirty="0" err="1" smtClean="0"/>
              <a:t>borçları</a:t>
            </a:r>
            <a:r>
              <a:rPr lang="en-US" dirty="0" smtClean="0"/>
              <a:t> </a:t>
            </a:r>
            <a:r>
              <a:rPr lang="en-US" dirty="0" err="1" smtClean="0"/>
              <a:t>sorunu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Sancak</a:t>
            </a:r>
            <a:r>
              <a:rPr lang="en-US" dirty="0" smtClean="0"/>
              <a:t> (</a:t>
            </a:r>
            <a:r>
              <a:rPr lang="en-US" dirty="0" err="1" smtClean="0"/>
              <a:t>Hatay</a:t>
            </a:r>
            <a:r>
              <a:rPr lang="en-US" dirty="0" smtClean="0"/>
              <a:t>) </a:t>
            </a:r>
            <a:r>
              <a:rPr lang="en-US" dirty="0" err="1" smtClean="0"/>
              <a:t>sorunu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Lozan</a:t>
            </a:r>
            <a:r>
              <a:rPr lang="en-US" dirty="0" smtClean="0"/>
              <a:t> </a:t>
            </a:r>
            <a:r>
              <a:rPr lang="en-US" dirty="0" err="1" smtClean="0"/>
              <a:t>sırasında</a:t>
            </a:r>
            <a:r>
              <a:rPr lang="en-US" dirty="0" smtClean="0"/>
              <a:t> </a:t>
            </a:r>
            <a:r>
              <a:rPr lang="en-US" dirty="0" err="1" smtClean="0"/>
              <a:t>Sancak</a:t>
            </a:r>
            <a:r>
              <a:rPr lang="en-US" dirty="0" smtClean="0"/>
              <a:t> </a:t>
            </a:r>
            <a:r>
              <a:rPr lang="en-US" dirty="0" err="1" smtClean="0"/>
              <a:t>gelişmeleri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-30 </a:t>
            </a:r>
            <a:r>
              <a:rPr lang="en-US" dirty="0" err="1" smtClean="0"/>
              <a:t>Mayıs</a:t>
            </a:r>
            <a:r>
              <a:rPr lang="en-US" dirty="0" smtClean="0"/>
              <a:t> 1926 </a:t>
            </a:r>
            <a:r>
              <a:rPr lang="en-US" dirty="0" err="1" smtClean="0"/>
              <a:t>Türk-Fransız</a:t>
            </a:r>
            <a:r>
              <a:rPr lang="en-US" dirty="0" smtClean="0"/>
              <a:t> </a:t>
            </a:r>
            <a:r>
              <a:rPr lang="en-US" dirty="0" err="1" smtClean="0"/>
              <a:t>Sözleşmesi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-1936 </a:t>
            </a:r>
            <a:r>
              <a:rPr lang="en-US" dirty="0" err="1" smtClean="0"/>
              <a:t>Fransa-Suriye</a:t>
            </a:r>
            <a:r>
              <a:rPr lang="en-US" dirty="0" smtClean="0"/>
              <a:t> </a:t>
            </a:r>
            <a:r>
              <a:rPr lang="en-US" dirty="0" err="1" smtClean="0"/>
              <a:t>Ön</a:t>
            </a:r>
            <a:r>
              <a:rPr lang="en-US" dirty="0" smtClean="0"/>
              <a:t> </a:t>
            </a:r>
            <a:r>
              <a:rPr lang="en-US" dirty="0" err="1" smtClean="0"/>
              <a:t>Anlaşması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Sancak’a</a:t>
            </a:r>
            <a:r>
              <a:rPr lang="en-US" dirty="0" smtClean="0"/>
              <a:t> </a:t>
            </a:r>
            <a:r>
              <a:rPr lang="en-US" dirty="0" err="1" smtClean="0"/>
              <a:t>Etkileri</a:t>
            </a:r>
            <a:r>
              <a:rPr lang="en-US" dirty="0" smtClean="0"/>
              <a:t>, Sandler </a:t>
            </a:r>
            <a:r>
              <a:rPr lang="en-US" dirty="0" err="1" smtClean="0"/>
              <a:t>raporu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-29 </a:t>
            </a:r>
            <a:r>
              <a:rPr lang="en-US" dirty="0" err="1" smtClean="0"/>
              <a:t>Mayıs</a:t>
            </a:r>
            <a:r>
              <a:rPr lang="en-US" dirty="0" smtClean="0"/>
              <a:t> 1937 </a:t>
            </a:r>
            <a:r>
              <a:rPr lang="en-US" dirty="0" err="1" smtClean="0"/>
              <a:t>Belgeleri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Hatay</a:t>
            </a:r>
            <a:r>
              <a:rPr lang="en-US" dirty="0" smtClean="0"/>
              <a:t> </a:t>
            </a:r>
            <a:r>
              <a:rPr lang="en-US" dirty="0" err="1" smtClean="0"/>
              <a:t>Devleti’nin</a:t>
            </a:r>
            <a:r>
              <a:rPr lang="en-US" dirty="0" smtClean="0"/>
              <a:t> </a:t>
            </a:r>
            <a:r>
              <a:rPr lang="en-US" dirty="0" err="1" smtClean="0"/>
              <a:t>kuruluşu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Türkiye’ye</a:t>
            </a:r>
            <a:r>
              <a:rPr lang="en-US" dirty="0" smtClean="0"/>
              <a:t> </a:t>
            </a:r>
            <a:r>
              <a:rPr lang="en-US" dirty="0" err="1" smtClean="0"/>
              <a:t>katılma</a:t>
            </a:r>
            <a:r>
              <a:rPr lang="en-US" dirty="0" smtClean="0"/>
              <a:t> </a:t>
            </a:r>
            <a:r>
              <a:rPr lang="en-US" dirty="0" err="1" smtClean="0"/>
              <a:t>kararı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Askeri</a:t>
            </a:r>
            <a:r>
              <a:rPr lang="en-US" dirty="0" smtClean="0"/>
              <a:t> </a:t>
            </a:r>
            <a:r>
              <a:rPr lang="en-US" dirty="0" err="1" smtClean="0"/>
              <a:t>Antlaşma</a:t>
            </a:r>
            <a:endParaRPr lang="en-US" dirty="0"/>
          </a:p>
          <a:p>
            <a:pPr marL="82296" indent="0">
              <a:buNone/>
            </a:pPr>
            <a:r>
              <a:rPr lang="en-US" dirty="0" smtClean="0"/>
              <a:t>-</a:t>
            </a:r>
            <a:r>
              <a:rPr lang="en-US" dirty="0" err="1" smtClean="0"/>
              <a:t>Katılımın</a:t>
            </a:r>
            <a:r>
              <a:rPr lang="en-US" dirty="0" smtClean="0"/>
              <a:t> </a:t>
            </a:r>
            <a:r>
              <a:rPr lang="en-US" dirty="0" err="1" smtClean="0"/>
              <a:t>gerçekleşmesi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941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err="1" smtClean="0">
                <a:solidFill>
                  <a:srgbClr val="660066"/>
                </a:solidFill>
              </a:rPr>
              <a:t>Batı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Avrupa’yla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İlişkiler</a:t>
            </a:r>
            <a:r>
              <a:rPr lang="en-US" sz="2800" dirty="0" smtClean="0">
                <a:solidFill>
                  <a:srgbClr val="660066"/>
                </a:solidFill>
              </a:rPr>
              <a:t>: </a:t>
            </a:r>
            <a:r>
              <a:rPr lang="en-US" sz="2800" dirty="0" err="1" smtClean="0">
                <a:solidFill>
                  <a:srgbClr val="660066"/>
                </a:solidFill>
              </a:rPr>
              <a:t>İtalya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ve</a:t>
            </a:r>
            <a:r>
              <a:rPr lang="en-US" sz="2800" dirty="0" smtClean="0">
                <a:solidFill>
                  <a:srgbClr val="660066"/>
                </a:solidFill>
              </a:rPr>
              <a:t> </a:t>
            </a:r>
            <a:r>
              <a:rPr lang="en-US" sz="2800" dirty="0" err="1" smtClean="0">
                <a:solidFill>
                  <a:srgbClr val="660066"/>
                </a:solidFill>
              </a:rPr>
              <a:t>Almanya</a:t>
            </a:r>
            <a:endParaRPr lang="en-US" sz="2800" dirty="0">
              <a:solidFill>
                <a:srgbClr val="66006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en-US" dirty="0" err="1" smtClean="0"/>
              <a:t>İtalya’yla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-1923-1934 </a:t>
            </a:r>
            <a:r>
              <a:rPr lang="en-US" dirty="0" err="1" smtClean="0"/>
              <a:t>dönemi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-1934-1939 </a:t>
            </a:r>
            <a:r>
              <a:rPr lang="en-US" dirty="0" err="1" smtClean="0"/>
              <a:t>dönemi</a:t>
            </a:r>
            <a:endParaRPr lang="en-US" dirty="0" smtClean="0"/>
          </a:p>
          <a:p>
            <a:pPr>
              <a:buFont typeface="Wingdings" charset="2"/>
              <a:buChar char="u"/>
            </a:pPr>
            <a:r>
              <a:rPr lang="en-US" dirty="0" err="1" smtClean="0"/>
              <a:t>Almanya’yla</a:t>
            </a:r>
            <a:r>
              <a:rPr lang="en-US" dirty="0" smtClean="0"/>
              <a:t> </a:t>
            </a:r>
            <a:r>
              <a:rPr lang="en-US" dirty="0" err="1" smtClean="0"/>
              <a:t>İlişkiler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-Weimar </a:t>
            </a:r>
            <a:r>
              <a:rPr lang="en-US" dirty="0" err="1" smtClean="0"/>
              <a:t>dönemi</a:t>
            </a:r>
            <a:r>
              <a:rPr lang="en-US" dirty="0" smtClean="0"/>
              <a:t> (1923-1933)</a:t>
            </a:r>
          </a:p>
          <a:p>
            <a:pPr marL="82296" indent="0">
              <a:buNone/>
            </a:pPr>
            <a:r>
              <a:rPr lang="en-US" dirty="0" smtClean="0"/>
              <a:t>-Nazi </a:t>
            </a:r>
            <a:r>
              <a:rPr lang="en-US" dirty="0" err="1" smtClean="0"/>
              <a:t>dönemi</a:t>
            </a:r>
            <a:r>
              <a:rPr lang="en-US" dirty="0" smtClean="0"/>
              <a:t> (1933-1939): </a:t>
            </a:r>
            <a:r>
              <a:rPr lang="en-US" dirty="0" err="1" smtClean="0"/>
              <a:t>Siyasal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smtClean="0"/>
              <a:t>ilişkiler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98921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122</TotalTime>
  <Words>318</Words>
  <Application>Microsoft Macintosh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TÜRK DIŞ POLİTİKASI I (GÜZ 2019-2020)</vt:lpstr>
      <vt:lpstr>Dönemin Bilançosu (1923-1939)</vt:lpstr>
      <vt:lpstr>Dönemin Bilançosu (1923-1939)</vt:lpstr>
      <vt:lpstr>Batı Avrupa’yla İlişkiler: İngiltere Musul Sorunu</vt:lpstr>
      <vt:lpstr>Musul Sorunu</vt:lpstr>
      <vt:lpstr>Batı Avrupa’yla İlişkiler: İngiltere</vt:lpstr>
      <vt:lpstr>Batı Avrupa’yla İlişkiler: Fransa</vt:lpstr>
      <vt:lpstr>Batı Avrupa’yla İlişkiler: İtalya ve Almanya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TÜRK DIŞ POLİTİKASI (Güz 2018)</dc:title>
  <dc:creator>Ozge</dc:creator>
  <cp:lastModifiedBy>Ozge</cp:lastModifiedBy>
  <cp:revision>22</cp:revision>
  <dcterms:created xsi:type="dcterms:W3CDTF">2019-01-06T15:26:19Z</dcterms:created>
  <dcterms:modified xsi:type="dcterms:W3CDTF">2019-09-21T09:40:17Z</dcterms:modified>
</cp:coreProperties>
</file>