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7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13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  <a:p>
            <a:pPr lvl="1" eaLnBrk="1" latinLnBrk="0" hangingPunct="1"/>
            <a:r>
              <a:rPr kumimoji="0" lang="tr-TR" smtClean="0"/>
              <a:t>Second level</a:t>
            </a:r>
          </a:p>
          <a:p>
            <a:pPr lvl="2" eaLnBrk="1" latinLnBrk="0" hangingPunct="1"/>
            <a:r>
              <a:rPr kumimoji="0" lang="tr-TR" smtClean="0"/>
              <a:t>Third level</a:t>
            </a:r>
          </a:p>
          <a:p>
            <a:pPr lvl="3" eaLnBrk="1" latinLnBrk="0" hangingPunct="1"/>
            <a:r>
              <a:rPr kumimoji="0" lang="tr-TR" smtClean="0"/>
              <a:t>Fourth level</a:t>
            </a:r>
          </a:p>
          <a:p>
            <a:pPr lvl="4" eaLnBrk="1" latinLnBrk="0" hangingPunct="1"/>
            <a:r>
              <a:rPr kumimoji="0" lang="tr-TR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21.09.19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660066"/>
                </a:solidFill>
              </a:rPr>
              <a:t>TÜRK DIŞ POLİTİKASI I (</a:t>
            </a:r>
            <a:r>
              <a:rPr lang="en-US" sz="4000" smtClean="0">
                <a:solidFill>
                  <a:srgbClr val="660066"/>
                </a:solidFill>
              </a:rPr>
              <a:t>GÜZ </a:t>
            </a:r>
            <a:r>
              <a:rPr lang="en-US" sz="4000" smtClean="0">
                <a:solidFill>
                  <a:srgbClr val="660066"/>
                </a:solidFill>
              </a:rPr>
              <a:t>2019-2020)</a:t>
            </a:r>
            <a:endParaRPr lang="en-US" sz="4000" dirty="0">
              <a:solidFill>
                <a:srgbClr val="660066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sz="2400" dirty="0" smtClean="0">
              <a:solidFill>
                <a:srgbClr val="660066"/>
              </a:solidFill>
            </a:endParaRPr>
          </a:p>
          <a:p>
            <a:pPr algn="ctr"/>
            <a:endParaRPr lang="en-US" sz="2400" dirty="0">
              <a:solidFill>
                <a:srgbClr val="660066"/>
              </a:solidFill>
            </a:endParaRPr>
          </a:p>
          <a:p>
            <a:pPr algn="ctr"/>
            <a:r>
              <a:rPr lang="en-US" sz="2400" dirty="0" smtClean="0">
                <a:solidFill>
                  <a:srgbClr val="660066"/>
                </a:solidFill>
              </a:rPr>
              <a:t>12. </a:t>
            </a:r>
            <a:r>
              <a:rPr lang="en-US" sz="2400" dirty="0" err="1">
                <a:solidFill>
                  <a:srgbClr val="660066"/>
                </a:solidFill>
              </a:rPr>
              <a:t>Hafta</a:t>
            </a:r>
            <a:r>
              <a:rPr lang="en-US" sz="2400" dirty="0">
                <a:solidFill>
                  <a:srgbClr val="660066"/>
                </a:solidFill>
              </a:rPr>
              <a:t>: </a:t>
            </a:r>
            <a:r>
              <a:rPr lang="en-US" sz="2400" dirty="0" err="1">
                <a:solidFill>
                  <a:srgbClr val="660066"/>
                </a:solidFill>
              </a:rPr>
              <a:t>Batı</a:t>
            </a:r>
            <a:r>
              <a:rPr lang="en-US" sz="2400" dirty="0">
                <a:solidFill>
                  <a:srgbClr val="660066"/>
                </a:solidFill>
              </a:rPr>
              <a:t> </a:t>
            </a:r>
            <a:r>
              <a:rPr lang="en-US" sz="2400" dirty="0" err="1">
                <a:solidFill>
                  <a:srgbClr val="660066"/>
                </a:solidFill>
              </a:rPr>
              <a:t>Bloku</a:t>
            </a:r>
            <a:r>
              <a:rPr lang="en-US" sz="2400" dirty="0">
                <a:solidFill>
                  <a:srgbClr val="660066"/>
                </a:solidFill>
              </a:rPr>
              <a:t> </a:t>
            </a:r>
            <a:r>
              <a:rPr lang="en-US" sz="2400" dirty="0" err="1">
                <a:solidFill>
                  <a:srgbClr val="660066"/>
                </a:solidFill>
              </a:rPr>
              <a:t>Ekseninde</a:t>
            </a:r>
            <a:r>
              <a:rPr lang="en-US" sz="2400" dirty="0">
                <a:solidFill>
                  <a:srgbClr val="660066"/>
                </a:solidFill>
              </a:rPr>
              <a:t> </a:t>
            </a:r>
            <a:r>
              <a:rPr lang="en-US" sz="2400" dirty="0" err="1">
                <a:solidFill>
                  <a:srgbClr val="660066"/>
                </a:solidFill>
              </a:rPr>
              <a:t>Türkiye</a:t>
            </a:r>
            <a:r>
              <a:rPr lang="en-US" sz="2400" dirty="0">
                <a:solidFill>
                  <a:srgbClr val="660066"/>
                </a:solidFill>
              </a:rPr>
              <a:t> 1 (1945-1960</a:t>
            </a:r>
            <a:r>
              <a:rPr lang="en-US" sz="2400">
                <a:solidFill>
                  <a:srgbClr val="660066"/>
                </a:solidFill>
              </a:rPr>
              <a:t>) </a:t>
            </a:r>
            <a:r>
              <a:rPr lang="en-US" sz="2400" smtClean="0">
                <a:solidFill>
                  <a:srgbClr val="660066"/>
                </a:solidFill>
              </a:rPr>
              <a:t>II</a:t>
            </a:r>
            <a:endParaRPr lang="en-US" sz="2400" dirty="0">
              <a:solidFill>
                <a:srgbClr val="660066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385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660066"/>
                </a:solidFill>
              </a:rPr>
              <a:t>ABD </a:t>
            </a:r>
            <a:r>
              <a:rPr lang="en-US" sz="2800" dirty="0" err="1" smtClean="0">
                <a:solidFill>
                  <a:srgbClr val="660066"/>
                </a:solidFill>
              </a:rPr>
              <a:t>ve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NATO’yla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İlişkiler</a:t>
            </a:r>
            <a:r>
              <a:rPr lang="en-US" sz="2800" dirty="0" smtClean="0">
                <a:solidFill>
                  <a:srgbClr val="660066"/>
                </a:solidFill>
              </a:rPr>
              <a:t> (1945-1960)</a:t>
            </a:r>
            <a:endParaRPr lang="en-US" sz="28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u="sng" dirty="0" smtClean="0"/>
              <a:t>1. </a:t>
            </a:r>
            <a:r>
              <a:rPr lang="en-US" u="sng" dirty="0" err="1" smtClean="0"/>
              <a:t>Türkiye’de</a:t>
            </a:r>
            <a:r>
              <a:rPr lang="en-US" u="sng" dirty="0" smtClean="0"/>
              <a:t> </a:t>
            </a:r>
            <a:r>
              <a:rPr lang="en-US" u="sng" dirty="0" err="1" smtClean="0"/>
              <a:t>Çok</a:t>
            </a:r>
            <a:r>
              <a:rPr lang="en-US" u="sng" dirty="0" smtClean="0"/>
              <a:t> </a:t>
            </a:r>
            <a:r>
              <a:rPr lang="en-US" u="sng" dirty="0" err="1" smtClean="0"/>
              <a:t>Partili</a:t>
            </a:r>
            <a:r>
              <a:rPr lang="en-US" u="sng" dirty="0" smtClean="0"/>
              <a:t> </a:t>
            </a:r>
            <a:r>
              <a:rPr lang="en-US" u="sng" dirty="0" err="1" smtClean="0"/>
              <a:t>Geçiş</a:t>
            </a:r>
            <a:r>
              <a:rPr lang="en-US" u="sng" dirty="0" smtClean="0"/>
              <a:t> </a:t>
            </a:r>
            <a:r>
              <a:rPr lang="en-US" u="sng" dirty="0" err="1" smtClean="0"/>
              <a:t>ve</a:t>
            </a:r>
            <a:r>
              <a:rPr lang="en-US" u="sng" dirty="0" smtClean="0"/>
              <a:t> </a:t>
            </a:r>
            <a:r>
              <a:rPr lang="en-US" u="sng" dirty="0" err="1" smtClean="0"/>
              <a:t>ABD’yle</a:t>
            </a:r>
            <a:r>
              <a:rPr lang="en-US" u="sng" dirty="0" smtClean="0"/>
              <a:t> </a:t>
            </a:r>
            <a:r>
              <a:rPr lang="en-US" u="sng" dirty="0" err="1" smtClean="0"/>
              <a:t>İlişkiler</a:t>
            </a:r>
            <a:endParaRPr lang="en-US" u="sng" dirty="0" smtClean="0"/>
          </a:p>
          <a:p>
            <a:pPr marL="82296" indent="0">
              <a:buNone/>
            </a:pPr>
            <a:r>
              <a:rPr lang="en-US" dirty="0" smtClean="0"/>
              <a:t>A. </a:t>
            </a:r>
            <a:r>
              <a:rPr lang="en-US" dirty="0" err="1" smtClean="0"/>
              <a:t>Savaş</a:t>
            </a:r>
            <a:r>
              <a:rPr lang="en-US" dirty="0" smtClean="0"/>
              <a:t> </a:t>
            </a:r>
            <a:r>
              <a:rPr lang="en-US" dirty="0" err="1" smtClean="0"/>
              <a:t>sonrası</a:t>
            </a:r>
            <a:r>
              <a:rPr lang="en-US" dirty="0" smtClean="0"/>
              <a:t> 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Boğazları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ABD</a:t>
            </a:r>
          </a:p>
          <a:p>
            <a:pPr marL="82296" indent="0">
              <a:buNone/>
            </a:pPr>
            <a:r>
              <a:rPr lang="en-US" dirty="0" err="1" smtClean="0"/>
              <a:t>Missouri’nin</a:t>
            </a:r>
            <a:r>
              <a:rPr lang="en-US" dirty="0" smtClean="0"/>
              <a:t> </a:t>
            </a:r>
            <a:r>
              <a:rPr lang="en-US" dirty="0" err="1" smtClean="0"/>
              <a:t>ziyareti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Türk</a:t>
            </a:r>
            <a:r>
              <a:rPr lang="en-US" dirty="0" smtClean="0"/>
              <a:t>-ABD </a:t>
            </a:r>
            <a:r>
              <a:rPr lang="en-US" dirty="0" err="1" smtClean="0"/>
              <a:t>ilişkilerinde</a:t>
            </a:r>
            <a:r>
              <a:rPr lang="en-US" dirty="0" smtClean="0"/>
              <a:t> </a:t>
            </a:r>
            <a:r>
              <a:rPr lang="en-US" dirty="0" err="1" smtClean="0"/>
              <a:t>gelişen</a:t>
            </a:r>
            <a:r>
              <a:rPr lang="en-US" dirty="0" smtClean="0"/>
              <a:t> </a:t>
            </a:r>
            <a:r>
              <a:rPr lang="en-US" dirty="0" err="1" smtClean="0"/>
              <a:t>yakınlık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Boğazlar</a:t>
            </a:r>
            <a:r>
              <a:rPr lang="en-US" dirty="0" smtClean="0"/>
              <a:t> </a:t>
            </a:r>
            <a:r>
              <a:rPr lang="en-US" dirty="0" err="1" smtClean="0"/>
              <a:t>üzerinde</a:t>
            </a:r>
            <a:r>
              <a:rPr lang="en-US" dirty="0" smtClean="0"/>
              <a:t> </a:t>
            </a:r>
            <a:r>
              <a:rPr lang="en-US" dirty="0" err="1" smtClean="0"/>
              <a:t>Amerikan-Sovyet</a:t>
            </a:r>
            <a:r>
              <a:rPr lang="en-US" dirty="0" smtClean="0"/>
              <a:t> </a:t>
            </a:r>
            <a:r>
              <a:rPr lang="en-US" dirty="0" err="1" smtClean="0"/>
              <a:t>rekabeti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771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660066"/>
                </a:solidFill>
              </a:rPr>
              <a:t>ABD </a:t>
            </a:r>
            <a:r>
              <a:rPr lang="en-US" sz="2800" dirty="0" err="1">
                <a:solidFill>
                  <a:srgbClr val="660066"/>
                </a:solidFill>
              </a:rPr>
              <a:t>ve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NATO’yla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İlişkiler</a:t>
            </a:r>
            <a:r>
              <a:rPr lang="en-US" sz="2800" dirty="0">
                <a:solidFill>
                  <a:srgbClr val="660066"/>
                </a:solidFill>
              </a:rPr>
              <a:t> (1945-1960)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B. Truman </a:t>
            </a:r>
            <a:r>
              <a:rPr lang="en-US" dirty="0" err="1" smtClean="0"/>
              <a:t>Doktirini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Doktrinin</a:t>
            </a:r>
            <a:r>
              <a:rPr lang="en-US" dirty="0" smtClean="0"/>
              <a:t> </a:t>
            </a:r>
            <a:r>
              <a:rPr lang="en-US" dirty="0" err="1" smtClean="0"/>
              <a:t>nedenleri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amaçları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Doktrinin</a:t>
            </a:r>
            <a:r>
              <a:rPr lang="en-US" dirty="0" smtClean="0"/>
              <a:t> </a:t>
            </a:r>
            <a:r>
              <a:rPr lang="en-US" dirty="0" err="1"/>
              <a:t>y</a:t>
            </a:r>
            <a:r>
              <a:rPr lang="en-US" dirty="0" err="1" smtClean="0"/>
              <a:t>asallaşması</a:t>
            </a:r>
            <a:r>
              <a:rPr lang="en-US" dirty="0" smtClean="0"/>
              <a:t>, </a:t>
            </a:r>
            <a:r>
              <a:rPr lang="en-US" dirty="0" err="1" smtClean="0"/>
              <a:t>yardımın</a:t>
            </a:r>
            <a:r>
              <a:rPr lang="en-US" dirty="0" smtClean="0"/>
              <a:t> </a:t>
            </a:r>
            <a:r>
              <a:rPr lang="en-US" dirty="0" err="1" smtClean="0"/>
              <a:t>niteliği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koşulları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Türkiye’nin</a:t>
            </a:r>
            <a:r>
              <a:rPr lang="en-US" dirty="0" smtClean="0"/>
              <a:t> </a:t>
            </a:r>
            <a:r>
              <a:rPr lang="en-US" dirty="0" err="1" smtClean="0"/>
              <a:t>doktrini</a:t>
            </a:r>
            <a:r>
              <a:rPr lang="en-US" dirty="0" smtClean="0"/>
              <a:t> </a:t>
            </a:r>
            <a:r>
              <a:rPr lang="en-US" dirty="0" err="1" smtClean="0"/>
              <a:t>kabulü</a:t>
            </a:r>
            <a:endParaRPr lang="en-US" dirty="0"/>
          </a:p>
          <a:p>
            <a:pPr marL="82296" indent="0">
              <a:buNone/>
            </a:pPr>
            <a:r>
              <a:rPr lang="en-US" dirty="0" smtClean="0"/>
              <a:t>12 </a:t>
            </a:r>
            <a:r>
              <a:rPr lang="en-US" dirty="0" err="1" smtClean="0"/>
              <a:t>Temmuz</a:t>
            </a:r>
            <a:r>
              <a:rPr lang="en-US" dirty="0" smtClean="0"/>
              <a:t> 1947 </a:t>
            </a:r>
            <a:r>
              <a:rPr lang="en-US" dirty="0" err="1" smtClean="0"/>
              <a:t>Antlaşması</a:t>
            </a:r>
            <a:r>
              <a:rPr lang="en-US" dirty="0" smtClean="0"/>
              <a:t>: </a:t>
            </a:r>
            <a:r>
              <a:rPr lang="en-US" dirty="0" err="1" smtClean="0"/>
              <a:t>Türkiye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antlaşmayla</a:t>
            </a:r>
            <a:r>
              <a:rPr lang="en-US" dirty="0" smtClean="0"/>
              <a:t> Truman </a:t>
            </a:r>
            <a:r>
              <a:rPr lang="en-US" dirty="0" err="1" smtClean="0"/>
              <a:t>dokrini</a:t>
            </a:r>
            <a:r>
              <a:rPr lang="en-US" dirty="0" smtClean="0"/>
              <a:t> </a:t>
            </a:r>
            <a:r>
              <a:rPr lang="en-US" dirty="0" err="1" smtClean="0"/>
              <a:t>kapsamında</a:t>
            </a:r>
            <a:r>
              <a:rPr lang="en-US" dirty="0" smtClean="0"/>
              <a:t> </a:t>
            </a:r>
            <a:r>
              <a:rPr lang="en-US" dirty="0" err="1" smtClean="0"/>
              <a:t>ABD’den</a:t>
            </a:r>
            <a:r>
              <a:rPr lang="en-US" dirty="0" smtClean="0"/>
              <a:t> </a:t>
            </a:r>
            <a:r>
              <a:rPr lang="en-US" dirty="0" err="1" smtClean="0"/>
              <a:t>yardım</a:t>
            </a:r>
            <a:r>
              <a:rPr lang="en-US" dirty="0" smtClean="0"/>
              <a:t> </a:t>
            </a:r>
            <a:r>
              <a:rPr lang="en-US" dirty="0" err="1" smtClean="0"/>
              <a:t>almaya</a:t>
            </a:r>
            <a:r>
              <a:rPr lang="en-US" dirty="0" smtClean="0"/>
              <a:t> </a:t>
            </a:r>
            <a:r>
              <a:rPr lang="en-US" dirty="0" err="1" smtClean="0"/>
              <a:t>başlamıştır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392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660066"/>
                </a:solidFill>
              </a:rPr>
              <a:t>ABD </a:t>
            </a:r>
            <a:r>
              <a:rPr lang="en-US" sz="2800" dirty="0" err="1">
                <a:solidFill>
                  <a:srgbClr val="660066"/>
                </a:solidFill>
              </a:rPr>
              <a:t>ve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NATO’yla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İlişkiler</a:t>
            </a:r>
            <a:r>
              <a:rPr lang="en-US" sz="2800" dirty="0">
                <a:solidFill>
                  <a:srgbClr val="660066"/>
                </a:solidFill>
              </a:rPr>
              <a:t> (1945-1960)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Yardımın</a:t>
            </a:r>
            <a:r>
              <a:rPr lang="en-US" dirty="0" smtClean="0"/>
              <a:t> </a:t>
            </a:r>
            <a:r>
              <a:rPr lang="en-US" dirty="0" err="1" smtClean="0"/>
              <a:t>kullanımı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-Truman </a:t>
            </a:r>
            <a:r>
              <a:rPr lang="en-US" dirty="0" err="1" smtClean="0"/>
              <a:t>doktrinin</a:t>
            </a:r>
            <a:r>
              <a:rPr lang="en-US" dirty="0" smtClean="0"/>
              <a:t> </a:t>
            </a:r>
            <a:r>
              <a:rPr lang="en-US" dirty="0" err="1" smtClean="0"/>
              <a:t>sonuçları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ABD </a:t>
            </a:r>
            <a:r>
              <a:rPr lang="en-US" dirty="0" err="1" smtClean="0"/>
              <a:t>açısından</a:t>
            </a:r>
            <a:r>
              <a:rPr lang="en-US" dirty="0" smtClean="0"/>
              <a:t>: Bu </a:t>
            </a:r>
            <a:r>
              <a:rPr lang="en-US" dirty="0" err="1" smtClean="0"/>
              <a:t>doktrin</a:t>
            </a:r>
            <a:r>
              <a:rPr lang="en-US" dirty="0" smtClean="0"/>
              <a:t>, </a:t>
            </a:r>
            <a:r>
              <a:rPr lang="en-US" dirty="0" err="1" smtClean="0"/>
              <a:t>kısa</a:t>
            </a:r>
            <a:r>
              <a:rPr lang="en-US" dirty="0" smtClean="0"/>
              <a:t> </a:t>
            </a:r>
            <a:r>
              <a:rPr lang="en-US" dirty="0" err="1" smtClean="0"/>
              <a:t>süre</a:t>
            </a:r>
            <a:r>
              <a:rPr lang="en-US" dirty="0" smtClean="0"/>
              <a:t> </a:t>
            </a:r>
            <a:r>
              <a:rPr lang="en-US" dirty="0" err="1" smtClean="0"/>
              <a:t>sonra</a:t>
            </a:r>
            <a:r>
              <a:rPr lang="en-US" dirty="0" smtClean="0"/>
              <a:t> </a:t>
            </a:r>
            <a:r>
              <a:rPr lang="en-US" dirty="0" err="1" smtClean="0"/>
              <a:t>kurulucak</a:t>
            </a:r>
            <a:r>
              <a:rPr lang="en-US" dirty="0" smtClean="0"/>
              <a:t> NATO, </a:t>
            </a:r>
            <a:r>
              <a:rPr lang="en-US" dirty="0" err="1" smtClean="0"/>
              <a:t>Bağdat</a:t>
            </a:r>
            <a:r>
              <a:rPr lang="en-US" dirty="0" smtClean="0"/>
              <a:t> </a:t>
            </a:r>
            <a:r>
              <a:rPr lang="en-US" dirty="0" err="1" smtClean="0"/>
              <a:t>Paktı</a:t>
            </a:r>
            <a:r>
              <a:rPr lang="en-US" dirty="0" smtClean="0"/>
              <a:t>, SEATO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savunma</a:t>
            </a:r>
            <a:r>
              <a:rPr lang="en-US" dirty="0" smtClean="0"/>
              <a:t> </a:t>
            </a:r>
            <a:r>
              <a:rPr lang="en-US" dirty="0" err="1" smtClean="0"/>
              <a:t>örgütlerine</a:t>
            </a:r>
            <a:r>
              <a:rPr lang="en-US" dirty="0" smtClean="0"/>
              <a:t> </a:t>
            </a:r>
            <a:r>
              <a:rPr lang="en-US" dirty="0" err="1" smtClean="0"/>
              <a:t>ön</a:t>
            </a:r>
            <a:r>
              <a:rPr lang="en-US" dirty="0" smtClean="0"/>
              <a:t> </a:t>
            </a:r>
            <a:r>
              <a:rPr lang="en-US" dirty="0" err="1" smtClean="0"/>
              <a:t>ayak</a:t>
            </a:r>
            <a:r>
              <a:rPr lang="en-US" dirty="0" smtClean="0"/>
              <a:t> </a:t>
            </a:r>
            <a:r>
              <a:rPr lang="en-US" dirty="0" err="1" smtClean="0"/>
              <a:t>oldu</a:t>
            </a:r>
            <a:r>
              <a:rPr lang="en-US" dirty="0" smtClean="0"/>
              <a:t>.</a:t>
            </a:r>
          </a:p>
          <a:p>
            <a:pPr marL="82296" indent="0">
              <a:buNone/>
            </a:pPr>
            <a:r>
              <a:rPr lang="en-US" dirty="0" err="1" smtClean="0"/>
              <a:t>Türkiye</a:t>
            </a:r>
            <a:r>
              <a:rPr lang="en-US" dirty="0" smtClean="0"/>
              <a:t> </a:t>
            </a:r>
            <a:r>
              <a:rPr lang="en-US" dirty="0" err="1" smtClean="0"/>
              <a:t>açısından</a:t>
            </a:r>
            <a:r>
              <a:rPr lang="en-US" dirty="0" smtClean="0"/>
              <a:t>: </a:t>
            </a:r>
            <a:r>
              <a:rPr lang="en-US" dirty="0" err="1" smtClean="0"/>
              <a:t>Türkiye’nin</a:t>
            </a:r>
            <a:r>
              <a:rPr lang="en-US" dirty="0" smtClean="0"/>
              <a:t> </a:t>
            </a:r>
            <a:r>
              <a:rPr lang="en-US" dirty="0" err="1" smtClean="0"/>
              <a:t>askeri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ekonomik</a:t>
            </a:r>
            <a:r>
              <a:rPr lang="en-US" dirty="0" smtClean="0"/>
              <a:t> </a:t>
            </a:r>
            <a:r>
              <a:rPr lang="en-US" dirty="0" err="1" smtClean="0"/>
              <a:t>açıdan</a:t>
            </a:r>
            <a:r>
              <a:rPr lang="en-US" dirty="0" smtClean="0"/>
              <a:t> </a:t>
            </a:r>
            <a:r>
              <a:rPr lang="en-US" dirty="0" err="1" smtClean="0"/>
              <a:t>dışa</a:t>
            </a:r>
            <a:r>
              <a:rPr lang="en-US" dirty="0" smtClean="0"/>
              <a:t> </a:t>
            </a:r>
            <a:r>
              <a:rPr lang="en-US" dirty="0" err="1" smtClean="0"/>
              <a:t>bağımlılığının</a:t>
            </a:r>
            <a:r>
              <a:rPr lang="en-US" dirty="0" smtClean="0"/>
              <a:t> </a:t>
            </a:r>
            <a:r>
              <a:rPr lang="en-US" dirty="0" err="1" smtClean="0"/>
              <a:t>temelleri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doktrin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atıldı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693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660066"/>
                </a:solidFill>
              </a:rPr>
              <a:t>ABD </a:t>
            </a:r>
            <a:r>
              <a:rPr lang="en-US" sz="2800" dirty="0" err="1">
                <a:solidFill>
                  <a:srgbClr val="660066"/>
                </a:solidFill>
              </a:rPr>
              <a:t>ve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NATO’yla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İlişkiler</a:t>
            </a:r>
            <a:r>
              <a:rPr lang="en-US" sz="2800" dirty="0">
                <a:solidFill>
                  <a:srgbClr val="660066"/>
                </a:solidFill>
              </a:rPr>
              <a:t> (1945-1960)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C. Marshall </a:t>
            </a:r>
            <a:r>
              <a:rPr lang="en-US" dirty="0" err="1" smtClean="0"/>
              <a:t>Planı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Planın</a:t>
            </a:r>
            <a:r>
              <a:rPr lang="en-US" dirty="0" smtClean="0"/>
              <a:t> </a:t>
            </a:r>
            <a:r>
              <a:rPr lang="en-US" dirty="0" err="1" smtClean="0"/>
              <a:t>ortaya</a:t>
            </a:r>
            <a:r>
              <a:rPr lang="en-US" dirty="0" smtClean="0"/>
              <a:t> </a:t>
            </a:r>
            <a:r>
              <a:rPr lang="en-US" dirty="0" err="1" smtClean="0"/>
              <a:t>çıkış</a:t>
            </a:r>
            <a:r>
              <a:rPr lang="en-US" dirty="0" smtClean="0"/>
              <a:t> </a:t>
            </a:r>
            <a:r>
              <a:rPr lang="en-US" dirty="0" err="1" smtClean="0"/>
              <a:t>nedenleri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Türkiye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Marshall </a:t>
            </a:r>
            <a:r>
              <a:rPr lang="en-US" dirty="0" err="1" smtClean="0"/>
              <a:t>Planı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4 </a:t>
            </a:r>
            <a:r>
              <a:rPr lang="en-US" dirty="0" err="1" smtClean="0"/>
              <a:t>Temmuz</a:t>
            </a:r>
            <a:r>
              <a:rPr lang="en-US" dirty="0" smtClean="0"/>
              <a:t> 1948’de ABD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imzalanan</a:t>
            </a:r>
            <a:r>
              <a:rPr lang="en-US" dirty="0" smtClean="0"/>
              <a:t> </a:t>
            </a:r>
            <a:r>
              <a:rPr lang="en-US" dirty="0" err="1" smtClean="0"/>
              <a:t>antlaşma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Türkiye</a:t>
            </a:r>
            <a:r>
              <a:rPr lang="en-US" dirty="0" smtClean="0"/>
              <a:t> Marshall </a:t>
            </a:r>
            <a:r>
              <a:rPr lang="en-US" dirty="0" err="1" smtClean="0"/>
              <a:t>yardımlarından</a:t>
            </a:r>
            <a:r>
              <a:rPr lang="en-US" dirty="0" smtClean="0"/>
              <a:t> </a:t>
            </a:r>
            <a:r>
              <a:rPr lang="en-US" dirty="0" err="1" smtClean="0"/>
              <a:t>yararlanmaya</a:t>
            </a:r>
            <a:r>
              <a:rPr lang="en-US" dirty="0" smtClean="0"/>
              <a:t> </a:t>
            </a:r>
            <a:r>
              <a:rPr lang="en-US" dirty="0" err="1" smtClean="0"/>
              <a:t>başladı</a:t>
            </a:r>
            <a:r>
              <a:rPr lang="en-US" dirty="0" smtClean="0"/>
              <a:t>. </a:t>
            </a:r>
          </a:p>
          <a:p>
            <a:pPr marL="82296" indent="0">
              <a:buNone/>
            </a:pPr>
            <a:r>
              <a:rPr lang="en-US" dirty="0" err="1" smtClean="0"/>
              <a:t>Tarımsal</a:t>
            </a:r>
            <a:r>
              <a:rPr lang="en-US" dirty="0" smtClean="0"/>
              <a:t> </a:t>
            </a:r>
            <a:r>
              <a:rPr lang="en-US" dirty="0" err="1" smtClean="0"/>
              <a:t>üretimin</a:t>
            </a:r>
            <a:r>
              <a:rPr lang="en-US" dirty="0" smtClean="0"/>
              <a:t> </a:t>
            </a:r>
            <a:r>
              <a:rPr lang="en-US" dirty="0" err="1" smtClean="0"/>
              <a:t>arttırılması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Türkiye</a:t>
            </a:r>
            <a:r>
              <a:rPr lang="en-US" dirty="0" smtClean="0"/>
              <a:t>, </a:t>
            </a:r>
            <a:r>
              <a:rPr lang="en-US" dirty="0" err="1" smtClean="0"/>
              <a:t>bu</a:t>
            </a:r>
            <a:r>
              <a:rPr lang="en-US" dirty="0" smtClean="0"/>
              <a:t> plan </a:t>
            </a:r>
            <a:r>
              <a:rPr lang="en-US" dirty="0" err="1" smtClean="0"/>
              <a:t>çerçevesinde</a:t>
            </a:r>
            <a:r>
              <a:rPr lang="en-US" dirty="0" smtClean="0"/>
              <a:t> </a:t>
            </a:r>
            <a:r>
              <a:rPr lang="en-US" dirty="0" err="1" smtClean="0"/>
              <a:t>Avrupa</a:t>
            </a:r>
            <a:r>
              <a:rPr lang="en-US" dirty="0" smtClean="0"/>
              <a:t> </a:t>
            </a:r>
            <a:r>
              <a:rPr lang="en-US" dirty="0" err="1" smtClean="0"/>
              <a:t>ülkelerine</a:t>
            </a:r>
            <a:r>
              <a:rPr lang="en-US" dirty="0" smtClean="0"/>
              <a:t> </a:t>
            </a:r>
            <a:r>
              <a:rPr lang="en-US" dirty="0" err="1" smtClean="0"/>
              <a:t>hammadde</a:t>
            </a:r>
            <a:r>
              <a:rPr lang="en-US" dirty="0" smtClean="0"/>
              <a:t> </a:t>
            </a:r>
            <a:r>
              <a:rPr lang="en-US" dirty="0" err="1" smtClean="0"/>
              <a:t>ihraç</a:t>
            </a:r>
            <a:r>
              <a:rPr lang="en-US" dirty="0" smtClean="0"/>
              <a:t> </a:t>
            </a:r>
            <a:r>
              <a:rPr lang="en-US" dirty="0" err="1" smtClean="0"/>
              <a:t>etme</a:t>
            </a:r>
            <a:r>
              <a:rPr lang="en-US" dirty="0" smtClean="0"/>
              <a:t> </a:t>
            </a:r>
            <a:r>
              <a:rPr lang="en-US" dirty="0" err="1" smtClean="0"/>
              <a:t>görevi</a:t>
            </a:r>
            <a:r>
              <a:rPr lang="en-US" dirty="0" smtClean="0"/>
              <a:t> </a:t>
            </a:r>
            <a:r>
              <a:rPr lang="en-US" dirty="0" err="1" smtClean="0"/>
              <a:t>üstleniyordu</a:t>
            </a:r>
            <a:r>
              <a:rPr lang="en-US" dirty="0" smtClean="0"/>
              <a:t>. 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Yardımların</a:t>
            </a:r>
            <a:r>
              <a:rPr lang="en-US" dirty="0" smtClean="0"/>
              <a:t> </a:t>
            </a:r>
            <a:r>
              <a:rPr lang="en-US" dirty="0" err="1" smtClean="0"/>
              <a:t>kullanılışı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/>
              <a:t>T</a:t>
            </a:r>
            <a:r>
              <a:rPr lang="en-US" dirty="0" err="1" smtClean="0"/>
              <a:t>ürkiye</a:t>
            </a:r>
            <a:r>
              <a:rPr lang="en-US" dirty="0" smtClean="0"/>
              <a:t> </a:t>
            </a:r>
            <a:r>
              <a:rPr lang="en-US" dirty="0" err="1" smtClean="0"/>
              <a:t>açısından</a:t>
            </a:r>
            <a:r>
              <a:rPr lang="en-US" dirty="0" smtClean="0"/>
              <a:t> </a:t>
            </a:r>
            <a:r>
              <a:rPr lang="en-US" dirty="0" err="1" smtClean="0"/>
              <a:t>sonuçları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844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660066"/>
                </a:solidFill>
              </a:rPr>
              <a:t>ABD </a:t>
            </a:r>
            <a:r>
              <a:rPr lang="en-US" sz="2800" dirty="0" err="1">
                <a:solidFill>
                  <a:srgbClr val="660066"/>
                </a:solidFill>
              </a:rPr>
              <a:t>ve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NATO’yla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İlişkiler</a:t>
            </a:r>
            <a:r>
              <a:rPr lang="en-US" sz="2800" dirty="0">
                <a:solidFill>
                  <a:srgbClr val="660066"/>
                </a:solidFill>
              </a:rPr>
              <a:t> (1945-1960)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II. </a:t>
            </a:r>
            <a:r>
              <a:rPr lang="en-US" dirty="0" err="1" smtClean="0"/>
              <a:t>Demokrat</a:t>
            </a:r>
            <a:r>
              <a:rPr lang="en-US" dirty="0" smtClean="0"/>
              <a:t> </a:t>
            </a:r>
            <a:r>
              <a:rPr lang="en-US" dirty="0" err="1" smtClean="0"/>
              <a:t>Parti</a:t>
            </a:r>
            <a:r>
              <a:rPr lang="en-US" dirty="0" smtClean="0"/>
              <a:t> </a:t>
            </a:r>
            <a:r>
              <a:rPr lang="en-US" dirty="0" err="1"/>
              <a:t>D</a:t>
            </a:r>
            <a:r>
              <a:rPr lang="en-US" dirty="0" err="1" smtClean="0"/>
              <a:t>öneminde</a:t>
            </a:r>
            <a:r>
              <a:rPr lang="en-US" dirty="0" smtClean="0"/>
              <a:t> ABD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İlişkiler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A. </a:t>
            </a:r>
            <a:r>
              <a:rPr lang="en-US" dirty="0" err="1" smtClean="0"/>
              <a:t>Türkiye’nin</a:t>
            </a:r>
            <a:r>
              <a:rPr lang="en-US" dirty="0" smtClean="0"/>
              <a:t> </a:t>
            </a:r>
            <a:r>
              <a:rPr lang="en-US" dirty="0" err="1" smtClean="0"/>
              <a:t>NATO’ya</a:t>
            </a:r>
            <a:r>
              <a:rPr lang="en-US" dirty="0" smtClean="0"/>
              <a:t> </a:t>
            </a:r>
            <a:r>
              <a:rPr lang="en-US" dirty="0" err="1" smtClean="0"/>
              <a:t>girişi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Nedenler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CHP </a:t>
            </a:r>
            <a:r>
              <a:rPr lang="en-US" dirty="0" err="1" smtClean="0"/>
              <a:t>dönemindeki</a:t>
            </a:r>
            <a:r>
              <a:rPr lang="en-US" dirty="0" smtClean="0"/>
              <a:t> </a:t>
            </a:r>
            <a:r>
              <a:rPr lang="en-US" dirty="0" err="1" smtClean="0"/>
              <a:t>üyelik</a:t>
            </a:r>
            <a:r>
              <a:rPr lang="en-US" dirty="0" smtClean="0"/>
              <a:t> </a:t>
            </a:r>
            <a:r>
              <a:rPr lang="en-US" dirty="0" err="1" smtClean="0"/>
              <a:t>girişimleri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Türkiye’nin</a:t>
            </a:r>
            <a:r>
              <a:rPr lang="en-US" dirty="0" smtClean="0"/>
              <a:t> </a:t>
            </a:r>
            <a:r>
              <a:rPr lang="en-US" dirty="0" err="1" smtClean="0"/>
              <a:t>Kore</a:t>
            </a:r>
            <a:r>
              <a:rPr lang="en-US" dirty="0" smtClean="0"/>
              <a:t> </a:t>
            </a:r>
            <a:r>
              <a:rPr lang="en-US" dirty="0" err="1"/>
              <a:t>S</a:t>
            </a:r>
            <a:r>
              <a:rPr lang="en-US" dirty="0" err="1" smtClean="0"/>
              <a:t>avaşı’na</a:t>
            </a:r>
            <a:r>
              <a:rPr lang="en-US" dirty="0" smtClean="0"/>
              <a:t> </a:t>
            </a:r>
            <a:r>
              <a:rPr lang="en-US" dirty="0" err="1" smtClean="0"/>
              <a:t>katılımı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Türkiye’nin</a:t>
            </a:r>
            <a:r>
              <a:rPr lang="en-US" dirty="0" smtClean="0"/>
              <a:t> </a:t>
            </a:r>
            <a:r>
              <a:rPr lang="en-US" dirty="0" err="1" smtClean="0"/>
              <a:t>NATO’ya</a:t>
            </a:r>
            <a:r>
              <a:rPr lang="en-US" dirty="0" smtClean="0"/>
              <a:t> </a:t>
            </a:r>
            <a:r>
              <a:rPr lang="en-US" dirty="0" err="1" smtClean="0"/>
              <a:t>alınması</a:t>
            </a:r>
            <a:r>
              <a:rPr lang="en-US" dirty="0" smtClean="0"/>
              <a:t>, 18 </a:t>
            </a:r>
            <a:r>
              <a:rPr lang="en-US" dirty="0" err="1" smtClean="0"/>
              <a:t>Şubat</a:t>
            </a:r>
            <a:r>
              <a:rPr lang="en-US" dirty="0" smtClean="0"/>
              <a:t> 1952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517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660066"/>
                </a:solidFill>
              </a:rPr>
              <a:t>ABD </a:t>
            </a:r>
            <a:r>
              <a:rPr lang="en-US" sz="2800" dirty="0" err="1">
                <a:solidFill>
                  <a:srgbClr val="660066"/>
                </a:solidFill>
              </a:rPr>
              <a:t>ve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NATO’yla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İlişkiler</a:t>
            </a:r>
            <a:r>
              <a:rPr lang="en-US" sz="2800" dirty="0">
                <a:solidFill>
                  <a:srgbClr val="660066"/>
                </a:solidFill>
              </a:rPr>
              <a:t> (1945-1960)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B. </a:t>
            </a:r>
            <a:r>
              <a:rPr lang="en-US" dirty="0" err="1" smtClean="0"/>
              <a:t>Amerikan</a:t>
            </a:r>
            <a:r>
              <a:rPr lang="en-US" dirty="0" smtClean="0"/>
              <a:t> </a:t>
            </a:r>
            <a:r>
              <a:rPr lang="en-US" dirty="0" err="1" smtClean="0"/>
              <a:t>Askeri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Ekonomik</a:t>
            </a:r>
            <a:r>
              <a:rPr lang="en-US" dirty="0" smtClean="0"/>
              <a:t> </a:t>
            </a:r>
            <a:r>
              <a:rPr lang="en-US" dirty="0" err="1" smtClean="0"/>
              <a:t>Yardımları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C. </a:t>
            </a:r>
            <a:r>
              <a:rPr lang="en-US" dirty="0" err="1" smtClean="0"/>
              <a:t>Türk-Amerikan</a:t>
            </a:r>
            <a:r>
              <a:rPr lang="en-US" dirty="0" smtClean="0"/>
              <a:t> </a:t>
            </a:r>
            <a:r>
              <a:rPr lang="en-US" dirty="0" err="1" smtClean="0"/>
              <a:t>İkili</a:t>
            </a:r>
            <a:r>
              <a:rPr lang="en-US" dirty="0" smtClean="0"/>
              <a:t> </a:t>
            </a:r>
            <a:r>
              <a:rPr lang="en-US" dirty="0" err="1" smtClean="0"/>
              <a:t>Antlaşmaları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Ortak</a:t>
            </a:r>
            <a:r>
              <a:rPr lang="en-US" dirty="0" smtClean="0"/>
              <a:t> </a:t>
            </a:r>
            <a:r>
              <a:rPr lang="en-US" dirty="0" err="1" smtClean="0"/>
              <a:t>Güvenlik</a:t>
            </a:r>
            <a:r>
              <a:rPr lang="en-US" dirty="0" smtClean="0"/>
              <a:t> </a:t>
            </a:r>
            <a:r>
              <a:rPr lang="en-US" dirty="0" err="1" smtClean="0"/>
              <a:t>Anlaşması</a:t>
            </a:r>
            <a:r>
              <a:rPr lang="en-US" dirty="0" smtClean="0"/>
              <a:t>, 17 </a:t>
            </a:r>
            <a:r>
              <a:rPr lang="en-US" dirty="0" err="1" smtClean="0"/>
              <a:t>Ekim</a:t>
            </a:r>
            <a:r>
              <a:rPr lang="en-US" dirty="0" smtClean="0"/>
              <a:t> 1951</a:t>
            </a:r>
          </a:p>
          <a:p>
            <a:pPr marL="82296" indent="0">
              <a:buNone/>
            </a:pPr>
            <a:r>
              <a:rPr lang="en-US" dirty="0" smtClean="0"/>
              <a:t>-NATO </a:t>
            </a:r>
            <a:r>
              <a:rPr lang="en-US" dirty="0" err="1" smtClean="0"/>
              <a:t>Kuvvetler</a:t>
            </a:r>
            <a:r>
              <a:rPr lang="en-US" dirty="0" smtClean="0"/>
              <a:t> </a:t>
            </a:r>
            <a:r>
              <a:rPr lang="en-US" dirty="0" err="1" smtClean="0"/>
              <a:t>Statüsü</a:t>
            </a:r>
            <a:r>
              <a:rPr lang="en-US" dirty="0" smtClean="0"/>
              <a:t> </a:t>
            </a:r>
            <a:r>
              <a:rPr lang="en-US" dirty="0" err="1" smtClean="0"/>
              <a:t>Sözleşmesi</a:t>
            </a:r>
            <a:r>
              <a:rPr lang="en-US" dirty="0" smtClean="0"/>
              <a:t> (SOFA), 25 </a:t>
            </a:r>
            <a:r>
              <a:rPr lang="en-US" dirty="0" err="1" smtClean="0"/>
              <a:t>Ağustos</a:t>
            </a:r>
            <a:r>
              <a:rPr lang="en-US" dirty="0" smtClean="0"/>
              <a:t> 1952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Askeri</a:t>
            </a:r>
            <a:r>
              <a:rPr lang="en-US" dirty="0" smtClean="0"/>
              <a:t> </a:t>
            </a:r>
            <a:r>
              <a:rPr lang="en-US" dirty="0" err="1" smtClean="0"/>
              <a:t>Tesisler</a:t>
            </a:r>
            <a:r>
              <a:rPr lang="en-US" dirty="0" smtClean="0"/>
              <a:t> </a:t>
            </a:r>
            <a:r>
              <a:rPr lang="en-US" dirty="0" err="1" smtClean="0"/>
              <a:t>Anlaşması</a:t>
            </a:r>
            <a:r>
              <a:rPr lang="en-US" dirty="0" smtClean="0"/>
              <a:t>, 23 </a:t>
            </a:r>
            <a:r>
              <a:rPr lang="en-US" dirty="0" err="1" smtClean="0"/>
              <a:t>Haziran</a:t>
            </a:r>
            <a:r>
              <a:rPr lang="en-US" dirty="0" smtClean="0"/>
              <a:t> 1954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Muafiyetleri</a:t>
            </a:r>
            <a:r>
              <a:rPr lang="en-US" dirty="0" smtClean="0"/>
              <a:t> </a:t>
            </a:r>
            <a:r>
              <a:rPr lang="en-US" dirty="0" err="1" smtClean="0"/>
              <a:t>Anlaşması</a:t>
            </a:r>
            <a:r>
              <a:rPr lang="en-US" dirty="0" smtClean="0"/>
              <a:t>, 24 </a:t>
            </a:r>
            <a:r>
              <a:rPr lang="en-US" dirty="0" err="1" smtClean="0"/>
              <a:t>Haziran</a:t>
            </a:r>
            <a:r>
              <a:rPr lang="en-US" dirty="0" smtClean="0"/>
              <a:t> 1954</a:t>
            </a:r>
          </a:p>
          <a:p>
            <a:pPr marL="82296" indent="0">
              <a:buNone/>
            </a:pPr>
            <a:r>
              <a:rPr lang="en-US" dirty="0" smtClean="0"/>
              <a:t>-Atom </a:t>
            </a:r>
            <a:r>
              <a:rPr lang="en-US" dirty="0" err="1" smtClean="0"/>
              <a:t>Enerjisi</a:t>
            </a:r>
            <a:r>
              <a:rPr lang="en-US" dirty="0" smtClean="0"/>
              <a:t> </a:t>
            </a:r>
            <a:r>
              <a:rPr lang="en-US" dirty="0" err="1" smtClean="0"/>
              <a:t>Anlaşması</a:t>
            </a:r>
            <a:r>
              <a:rPr lang="en-US" dirty="0" smtClean="0"/>
              <a:t>, 10 </a:t>
            </a:r>
            <a:r>
              <a:rPr lang="en-US" dirty="0" err="1" smtClean="0"/>
              <a:t>Haziran</a:t>
            </a:r>
            <a:r>
              <a:rPr lang="en-US" dirty="0" smtClean="0"/>
              <a:t> 1955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İkili</a:t>
            </a:r>
            <a:r>
              <a:rPr lang="en-US" dirty="0" smtClean="0"/>
              <a:t> </a:t>
            </a:r>
            <a:r>
              <a:rPr lang="en-US" dirty="0" err="1" smtClean="0"/>
              <a:t>anlaşmalardan</a:t>
            </a:r>
            <a:r>
              <a:rPr lang="en-US" dirty="0" smtClean="0"/>
              <a:t> </a:t>
            </a:r>
            <a:r>
              <a:rPr lang="en-US" dirty="0" err="1" smtClean="0"/>
              <a:t>doğan</a:t>
            </a:r>
            <a:r>
              <a:rPr lang="en-US" dirty="0" smtClean="0"/>
              <a:t> </a:t>
            </a:r>
            <a:r>
              <a:rPr lang="en-US" dirty="0" err="1" smtClean="0"/>
              <a:t>sorunlar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727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660066"/>
                </a:solidFill>
              </a:rPr>
              <a:t>ABD </a:t>
            </a:r>
            <a:r>
              <a:rPr lang="en-US" sz="2800" dirty="0" err="1">
                <a:solidFill>
                  <a:srgbClr val="660066"/>
                </a:solidFill>
              </a:rPr>
              <a:t>ve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NATO’yla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İlişkiler</a:t>
            </a:r>
            <a:r>
              <a:rPr lang="en-US" sz="2800" dirty="0">
                <a:solidFill>
                  <a:srgbClr val="660066"/>
                </a:solidFill>
              </a:rPr>
              <a:t> (1945-1960)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D. </a:t>
            </a:r>
            <a:r>
              <a:rPr lang="en-US" dirty="0" err="1" smtClean="0"/>
              <a:t>Ortadoğu’da</a:t>
            </a:r>
            <a:r>
              <a:rPr lang="en-US" dirty="0" smtClean="0"/>
              <a:t> </a:t>
            </a:r>
            <a:r>
              <a:rPr lang="en-US" dirty="0" err="1" smtClean="0"/>
              <a:t>Türk-Amerikan</a:t>
            </a:r>
            <a:r>
              <a:rPr lang="en-US" dirty="0" smtClean="0"/>
              <a:t> </a:t>
            </a:r>
            <a:r>
              <a:rPr lang="en-US" dirty="0" err="1" smtClean="0"/>
              <a:t>İşbirliği</a:t>
            </a:r>
            <a:endParaRPr lang="en-US" dirty="0"/>
          </a:p>
          <a:p>
            <a:pPr marL="82296" indent="0">
              <a:buNone/>
            </a:pPr>
            <a:r>
              <a:rPr lang="en-US" dirty="0" smtClean="0"/>
              <a:t>-Eisenhower </a:t>
            </a:r>
            <a:r>
              <a:rPr lang="en-US" dirty="0" err="1" smtClean="0"/>
              <a:t>ve</a:t>
            </a:r>
            <a:r>
              <a:rPr lang="en-US" dirty="0" smtClean="0"/>
              <a:t> “</a:t>
            </a:r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Bakış</a:t>
            </a:r>
            <a:r>
              <a:rPr lang="en-US" dirty="0" smtClean="0"/>
              <a:t>” </a:t>
            </a:r>
            <a:r>
              <a:rPr lang="en-US" dirty="0" err="1" smtClean="0"/>
              <a:t>Stratejisi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Bağdat</a:t>
            </a:r>
            <a:r>
              <a:rPr lang="en-US" dirty="0" smtClean="0"/>
              <a:t> </a:t>
            </a:r>
            <a:r>
              <a:rPr lang="en-US" dirty="0" err="1" smtClean="0"/>
              <a:t>Paktı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ABD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/>
              <a:t>E</a:t>
            </a:r>
            <a:r>
              <a:rPr lang="en-US" dirty="0" smtClean="0"/>
              <a:t>isenhower </a:t>
            </a:r>
            <a:r>
              <a:rPr lang="en-US" dirty="0" err="1" smtClean="0"/>
              <a:t>doktirini</a:t>
            </a:r>
            <a:r>
              <a:rPr lang="en-US" dirty="0" smtClean="0"/>
              <a:t>, 1957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 smtClean="0"/>
              <a:t>E. </a:t>
            </a:r>
            <a:r>
              <a:rPr lang="en-US" dirty="0" err="1" smtClean="0"/>
              <a:t>Jüpiter</a:t>
            </a:r>
            <a:r>
              <a:rPr lang="en-US" dirty="0" smtClean="0"/>
              <a:t> </a:t>
            </a:r>
            <a:r>
              <a:rPr lang="en-US" dirty="0" err="1" smtClean="0"/>
              <a:t>Füzeleri</a:t>
            </a:r>
            <a:r>
              <a:rPr lang="en-US" dirty="0" smtClean="0"/>
              <a:t> </a:t>
            </a:r>
            <a:r>
              <a:rPr lang="en-US" dirty="0" err="1" smtClean="0"/>
              <a:t>sorunu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F. U-2 </a:t>
            </a:r>
            <a:r>
              <a:rPr lang="en-US" dirty="0" err="1" smtClean="0"/>
              <a:t>Olayı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/>
              <a:t>T</a:t>
            </a:r>
            <a:r>
              <a:rPr lang="en-US" dirty="0" err="1" smtClean="0"/>
              <a:t>ürkiye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704950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329</TotalTime>
  <Words>386</Words>
  <Application>Microsoft Macintosh PowerPoint</Application>
  <PresentationFormat>On-screen Show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Solstice</vt:lpstr>
      <vt:lpstr>TÜRK DIŞ POLİTİKASI I (GÜZ 2019-2020)</vt:lpstr>
      <vt:lpstr>ABD ve NATO’yla İlişkiler (1945-1960)</vt:lpstr>
      <vt:lpstr>ABD ve NATO’yla İlişkiler (1945-1960)</vt:lpstr>
      <vt:lpstr>ABD ve NATO’yla İlişkiler (1945-1960)</vt:lpstr>
      <vt:lpstr>ABD ve NATO’yla İlişkiler (1945-1960)</vt:lpstr>
      <vt:lpstr>ABD ve NATO’yla İlişkiler (1945-1960)</vt:lpstr>
      <vt:lpstr>ABD ve NATO’yla İlişkiler (1945-1960)</vt:lpstr>
      <vt:lpstr>ABD ve NATO’yla İlişkiler (1945-1960)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 DIŞ POLİTİKASI (Güz 2018)</dc:title>
  <dc:creator>Ozge</dc:creator>
  <cp:lastModifiedBy>Ozge</cp:lastModifiedBy>
  <cp:revision>41</cp:revision>
  <dcterms:created xsi:type="dcterms:W3CDTF">2019-01-06T15:26:19Z</dcterms:created>
  <dcterms:modified xsi:type="dcterms:W3CDTF">2019-09-21T09:41:32Z</dcterms:modified>
</cp:coreProperties>
</file>