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2955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II (</a:t>
            </a:r>
            <a:r>
              <a:rPr lang="en-US" sz="4000" dirty="0" err="1" smtClean="0">
                <a:solidFill>
                  <a:srgbClr val="660066"/>
                </a:solidFill>
              </a:rPr>
              <a:t>Bahar</a:t>
            </a:r>
            <a:r>
              <a:rPr lang="en-US" sz="4000" dirty="0" smtClean="0">
                <a:solidFill>
                  <a:srgbClr val="660066"/>
                </a:solidFill>
              </a:rPr>
              <a:t> 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47636"/>
            <a:ext cx="7406640" cy="202045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8</a:t>
            </a:r>
            <a:r>
              <a:rPr lang="en-US" dirty="0" smtClean="0">
                <a:solidFill>
                  <a:srgbClr val="660066"/>
                </a:solidFill>
              </a:rPr>
              <a:t>. </a:t>
            </a:r>
            <a:r>
              <a:rPr lang="en-US" dirty="0" err="1" smtClean="0">
                <a:solidFill>
                  <a:srgbClr val="660066"/>
                </a:solidFill>
              </a:rPr>
              <a:t>Hafta</a:t>
            </a:r>
            <a:r>
              <a:rPr lang="en-US" dirty="0" smtClean="0">
                <a:solidFill>
                  <a:srgbClr val="660066"/>
                </a:solidFill>
              </a:rPr>
              <a:t>: </a:t>
            </a:r>
            <a:r>
              <a:rPr lang="en-US" dirty="0" err="1" smtClean="0">
                <a:solidFill>
                  <a:srgbClr val="660066"/>
                </a:solidFill>
              </a:rPr>
              <a:t>Küreselleşme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Ekseninde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Türkiye</a:t>
            </a:r>
            <a:r>
              <a:rPr lang="en-US" smtClean="0">
                <a:solidFill>
                  <a:srgbClr val="660066"/>
                </a:solidFill>
              </a:rPr>
              <a:t> (1990-2001) (I)</a:t>
            </a:r>
            <a:endParaRPr lang="en-US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6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ABD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NATO’yla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(1990-2001)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Türkiye</a:t>
            </a:r>
            <a:r>
              <a:rPr lang="en-US" dirty="0" smtClean="0"/>
              <a:t>-ABD </a:t>
            </a:r>
            <a:r>
              <a:rPr lang="en-US" dirty="0" err="1" smtClean="0"/>
              <a:t>İkili</a:t>
            </a:r>
            <a:r>
              <a:rPr lang="en-US" dirty="0" smtClean="0"/>
              <a:t> </a:t>
            </a:r>
            <a:r>
              <a:rPr lang="en-US" dirty="0" err="1" smtClean="0"/>
              <a:t>İlişkilerinin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-SEİA </a:t>
            </a:r>
            <a:r>
              <a:rPr lang="en-US" dirty="0" err="1" smtClean="0"/>
              <a:t>ve</a:t>
            </a:r>
            <a:r>
              <a:rPr lang="en-US" dirty="0" smtClean="0"/>
              <a:t> ABD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yardımı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ticari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-ABD, </a:t>
            </a:r>
            <a:r>
              <a:rPr lang="en-US" dirty="0" err="1" smtClean="0"/>
              <a:t>Türk-Yunan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Ermeni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-ABD, </a:t>
            </a:r>
            <a:r>
              <a:rPr lang="en-US" dirty="0" err="1" smtClean="0"/>
              <a:t>siyasal</a:t>
            </a:r>
            <a:r>
              <a:rPr lang="en-US" dirty="0" smtClean="0"/>
              <a:t> İslam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Refah-Yol</a:t>
            </a:r>
            <a:r>
              <a:rPr lang="en-US" dirty="0" smtClean="0"/>
              <a:t> </a:t>
            </a:r>
            <a:r>
              <a:rPr lang="en-US" dirty="0" err="1" smtClean="0"/>
              <a:t>iktidarı</a:t>
            </a:r>
            <a:r>
              <a:rPr lang="en-US" dirty="0" smtClean="0"/>
              <a:t> </a:t>
            </a:r>
            <a:r>
              <a:rPr lang="en-US" dirty="0" err="1" smtClean="0"/>
              <a:t>dönemindeki</a:t>
            </a:r>
            <a:r>
              <a:rPr lang="en-US" dirty="0" smtClean="0"/>
              <a:t> </a:t>
            </a:r>
            <a:r>
              <a:rPr lang="en-US" smtClean="0"/>
              <a:t>ilişkiler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0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Dönemin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Bilançosu</a:t>
            </a:r>
            <a:r>
              <a:rPr lang="en-US" sz="3200" dirty="0" smtClean="0">
                <a:solidFill>
                  <a:srgbClr val="660066"/>
                </a:solidFill>
              </a:rPr>
              <a:t> (1990-2001)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Evrensel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r>
              <a:rPr lang="en-US" dirty="0" smtClean="0"/>
              <a:t>: </a:t>
            </a:r>
            <a:r>
              <a:rPr lang="en-US" dirty="0" err="1" smtClean="0"/>
              <a:t>Küreselleşme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konomik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r>
              <a:rPr lang="en-US" dirty="0" smtClean="0"/>
              <a:t>: 1990 AGİK Paris </a:t>
            </a:r>
            <a:r>
              <a:rPr lang="en-US" dirty="0" err="1" smtClean="0"/>
              <a:t>Yasası</a:t>
            </a:r>
            <a:r>
              <a:rPr lang="en-US" dirty="0" smtClean="0"/>
              <a:t>, 1990 AKKA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SSCB’nin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Doğu</a:t>
            </a:r>
            <a:r>
              <a:rPr lang="en-US" dirty="0" smtClean="0"/>
              <a:t> </a:t>
            </a:r>
            <a:r>
              <a:rPr lang="en-US" dirty="0" err="1" smtClean="0"/>
              <a:t>Bloğunun</a:t>
            </a:r>
            <a:r>
              <a:rPr lang="en-US" dirty="0" smtClean="0"/>
              <a:t> </a:t>
            </a:r>
            <a:r>
              <a:rPr lang="en-US" dirty="0" err="1" smtClean="0"/>
              <a:t>dağılması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-”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Düzeni</a:t>
            </a:r>
            <a:r>
              <a:rPr lang="en-US" dirty="0" smtClean="0"/>
              <a:t>”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r>
              <a:rPr lang="en-US" dirty="0" smtClean="0"/>
              <a:t>: </a:t>
            </a:r>
            <a:r>
              <a:rPr lang="en-US" dirty="0" err="1" smtClean="0"/>
              <a:t>Balkanlar</a:t>
            </a:r>
            <a:r>
              <a:rPr lang="en-US" dirty="0" smtClean="0"/>
              <a:t>, </a:t>
            </a:r>
            <a:r>
              <a:rPr lang="en-US" dirty="0" err="1" smtClean="0"/>
              <a:t>Ortadoğu</a:t>
            </a:r>
            <a:r>
              <a:rPr lang="en-US" dirty="0" smtClean="0"/>
              <a:t>, </a:t>
            </a:r>
            <a:r>
              <a:rPr lang="en-US" dirty="0" err="1" smtClean="0"/>
              <a:t>Kafkasya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Asya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36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r>
              <a:rPr lang="en-US" sz="3200" dirty="0">
                <a:solidFill>
                  <a:srgbClr val="660066"/>
                </a:solidFill>
              </a:rPr>
              <a:t> (1990-2001)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/>
              <a:t>SSCB’nin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Bloğunun</a:t>
            </a:r>
            <a:r>
              <a:rPr lang="en-US" dirty="0"/>
              <a:t> </a:t>
            </a:r>
            <a:r>
              <a:rPr lang="en-US" dirty="0" err="1"/>
              <a:t>dağılması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sonuçları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-”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Dünya</a:t>
            </a:r>
            <a:r>
              <a:rPr lang="en-US" dirty="0"/>
              <a:t> </a:t>
            </a:r>
            <a:r>
              <a:rPr lang="en-US" dirty="0" err="1"/>
              <a:t>Düzeni</a:t>
            </a:r>
            <a:r>
              <a:rPr lang="en-US" dirty="0"/>
              <a:t>”</a:t>
            </a:r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/>
              <a:t>Bölgesel</a:t>
            </a:r>
            <a:r>
              <a:rPr lang="en-US" dirty="0"/>
              <a:t> </a:t>
            </a:r>
            <a:r>
              <a:rPr lang="en-US" dirty="0" err="1"/>
              <a:t>gelişmeler</a:t>
            </a:r>
            <a:r>
              <a:rPr lang="en-US" dirty="0"/>
              <a:t>: </a:t>
            </a:r>
            <a:r>
              <a:rPr lang="en-US" dirty="0" err="1"/>
              <a:t>Balkanlar</a:t>
            </a:r>
            <a:r>
              <a:rPr lang="en-US" dirty="0"/>
              <a:t>, </a:t>
            </a:r>
            <a:r>
              <a:rPr lang="en-US" dirty="0" err="1"/>
              <a:t>Ortadoğu</a:t>
            </a:r>
            <a:r>
              <a:rPr lang="en-US" dirty="0"/>
              <a:t>, </a:t>
            </a:r>
            <a:r>
              <a:rPr lang="en-US" dirty="0" err="1"/>
              <a:t>Kafkasya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Orta</a:t>
            </a:r>
            <a:r>
              <a:rPr lang="en-US" dirty="0"/>
              <a:t> </a:t>
            </a:r>
            <a:r>
              <a:rPr lang="en-US" dirty="0" err="1"/>
              <a:t>Asya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9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r>
              <a:rPr lang="en-US" sz="3200" dirty="0">
                <a:solidFill>
                  <a:srgbClr val="660066"/>
                </a:solidFill>
              </a:rPr>
              <a:t> (1990-2001)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ekonomisi</a:t>
            </a:r>
            <a:r>
              <a:rPr lang="en-US" dirty="0" smtClean="0"/>
              <a:t>: </a:t>
            </a:r>
            <a:r>
              <a:rPr lang="en-US" dirty="0" err="1" smtClean="0"/>
              <a:t>Yapısal</a:t>
            </a:r>
            <a:r>
              <a:rPr lang="en-US" dirty="0" smtClean="0"/>
              <a:t> 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programı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özelleştirmeler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siyaseti</a:t>
            </a:r>
            <a:r>
              <a:rPr lang="en-US" dirty="0" smtClean="0"/>
              <a:t>: </a:t>
            </a:r>
            <a:r>
              <a:rPr lang="en-US" dirty="0" err="1"/>
              <a:t>İ</a:t>
            </a:r>
            <a:r>
              <a:rPr lang="en-US" dirty="0" err="1" smtClean="0"/>
              <a:t>slamcılık</a:t>
            </a:r>
            <a:r>
              <a:rPr lang="en-US" dirty="0" smtClean="0"/>
              <a:t>, 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“</a:t>
            </a:r>
            <a:r>
              <a:rPr lang="en-US" dirty="0" err="1"/>
              <a:t>D</a:t>
            </a:r>
            <a:r>
              <a:rPr lang="en-US" dirty="0" err="1" smtClean="0"/>
              <a:t>erin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”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59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Dönemin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Bilançosu</a:t>
            </a:r>
            <a:r>
              <a:rPr lang="en-US" sz="2800" dirty="0">
                <a:solidFill>
                  <a:srgbClr val="660066"/>
                </a:solidFill>
              </a:rPr>
              <a:t> (1990-2001)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sarmalında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AB’yle</a:t>
            </a:r>
            <a:r>
              <a:rPr lang="en-US" dirty="0" smtClean="0"/>
              <a:t> </a:t>
            </a:r>
            <a:r>
              <a:rPr lang="en-US" dirty="0" err="1" smtClean="0"/>
              <a:t>eşitsiz</a:t>
            </a:r>
            <a:r>
              <a:rPr lang="en-US" dirty="0" smtClean="0"/>
              <a:t> </a:t>
            </a:r>
            <a:r>
              <a:rPr lang="en-US" dirty="0" err="1" smtClean="0"/>
              <a:t>ilişki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-Hegemon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SSCB’nin</a:t>
            </a:r>
            <a:r>
              <a:rPr lang="en-US" dirty="0" smtClean="0"/>
              <a:t> </a:t>
            </a:r>
            <a:r>
              <a:rPr lang="en-US" dirty="0" err="1" smtClean="0"/>
              <a:t>dağılmasının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TDP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TDP’de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açılımlar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7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r>
              <a:rPr lang="en-US" sz="3200" dirty="0">
                <a:solidFill>
                  <a:srgbClr val="660066"/>
                </a:solidFill>
              </a:rPr>
              <a:t> (1990-2001)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Politikaya</a:t>
            </a:r>
            <a:r>
              <a:rPr lang="en-US" dirty="0" smtClean="0"/>
              <a:t> </a:t>
            </a:r>
            <a:r>
              <a:rPr lang="en-US" dirty="0" err="1" smtClean="0"/>
              <a:t>İlişkin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İçerideki</a:t>
            </a:r>
            <a:r>
              <a:rPr lang="en-US" dirty="0" smtClean="0"/>
              <a:t> </a:t>
            </a:r>
            <a:r>
              <a:rPr lang="en-US" dirty="0" err="1" smtClean="0"/>
              <a:t>kaosun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politikaya</a:t>
            </a:r>
            <a:r>
              <a:rPr lang="en-US" dirty="0" smtClean="0"/>
              <a:t> </a:t>
            </a:r>
            <a:r>
              <a:rPr lang="en-US" dirty="0" err="1" smtClean="0"/>
              <a:t>yansımaları</a:t>
            </a:r>
            <a:r>
              <a:rPr lang="en-US" dirty="0" smtClean="0"/>
              <a:t>;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açıdan</a:t>
            </a:r>
            <a:r>
              <a:rPr lang="en-US" dirty="0" smtClean="0"/>
              <a:t> </a:t>
            </a:r>
            <a:r>
              <a:rPr lang="en-US" dirty="0" err="1" smtClean="0"/>
              <a:t>Batı’ya</a:t>
            </a:r>
            <a:r>
              <a:rPr lang="en-US" dirty="0" smtClean="0"/>
              <a:t> </a:t>
            </a:r>
            <a:r>
              <a:rPr lang="en-US" dirty="0" err="1" smtClean="0"/>
              <a:t>bağımlılık</a:t>
            </a:r>
            <a:r>
              <a:rPr lang="en-US" dirty="0" smtClean="0"/>
              <a:t>, </a:t>
            </a:r>
            <a:r>
              <a:rPr lang="en-US" dirty="0" err="1" smtClean="0"/>
              <a:t>siyaseten</a:t>
            </a:r>
            <a:r>
              <a:rPr lang="en-US" dirty="0" smtClean="0"/>
              <a:t> “</a:t>
            </a:r>
            <a:r>
              <a:rPr lang="en-US" dirty="0" err="1" smtClean="0"/>
              <a:t>dışlanmışlığın</a:t>
            </a:r>
            <a:r>
              <a:rPr lang="en-US" dirty="0" smtClean="0"/>
              <a:t>” </a:t>
            </a:r>
            <a:r>
              <a:rPr lang="en-US" dirty="0" err="1" smtClean="0"/>
              <a:t>yarattığı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;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ABD’yle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politikanın</a:t>
            </a:r>
            <a:r>
              <a:rPr lang="en-US" dirty="0" smtClean="0"/>
              <a:t> </a:t>
            </a:r>
            <a:r>
              <a:rPr lang="en-US" dirty="0" err="1" smtClean="0"/>
              <a:t>izlenmesi</a:t>
            </a:r>
            <a:r>
              <a:rPr lang="en-US" dirty="0" smtClean="0"/>
              <a:t>;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öneminin</a:t>
            </a:r>
            <a:r>
              <a:rPr lang="en-US" dirty="0" smtClean="0"/>
              <a:t> </a:t>
            </a:r>
            <a:r>
              <a:rPr lang="en-US" dirty="0" err="1" smtClean="0"/>
              <a:t>artması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durumun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politikaya</a:t>
            </a:r>
            <a:r>
              <a:rPr lang="en-US" dirty="0" smtClean="0"/>
              <a:t> </a:t>
            </a:r>
            <a:r>
              <a:rPr lang="en-US" dirty="0" err="1" smtClean="0"/>
              <a:t>yansıması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59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ABD </a:t>
            </a:r>
            <a:r>
              <a:rPr lang="en-US" sz="3200" dirty="0" err="1" smtClean="0">
                <a:solidFill>
                  <a:srgbClr val="660066"/>
                </a:solidFill>
              </a:rPr>
              <a:t>ve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NATO’yla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(1990-2001)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dönemde</a:t>
            </a:r>
            <a:r>
              <a:rPr lang="en-US" dirty="0" smtClean="0"/>
              <a:t> ABD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canlanma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strateji</a:t>
            </a:r>
            <a:r>
              <a:rPr lang="en-US" dirty="0" smtClean="0"/>
              <a:t> </a:t>
            </a:r>
            <a:r>
              <a:rPr lang="en-US" dirty="0" err="1" smtClean="0"/>
              <a:t>arayışları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-ABD </a:t>
            </a:r>
            <a:r>
              <a:rPr lang="en-US" dirty="0" err="1" smtClean="0"/>
              <a:t>ve</a:t>
            </a:r>
            <a:r>
              <a:rPr lang="en-US" dirty="0" smtClean="0"/>
              <a:t> AB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139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ABD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NATO’yla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(1990-2001)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err="1" smtClean="0"/>
              <a:t>İlişkilerin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Çerçevesi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ABD </a:t>
            </a:r>
            <a:r>
              <a:rPr lang="en-US" dirty="0" err="1" smtClean="0"/>
              <a:t>Küresel</a:t>
            </a:r>
            <a:r>
              <a:rPr lang="en-US" dirty="0" smtClean="0"/>
              <a:t> </a:t>
            </a:r>
            <a:r>
              <a:rPr lang="en-US" dirty="0" err="1" smtClean="0"/>
              <a:t>siyasetindeki</a:t>
            </a:r>
            <a:r>
              <a:rPr lang="en-US" dirty="0" smtClean="0"/>
              <a:t> </a:t>
            </a:r>
            <a:r>
              <a:rPr lang="en-US" dirty="0" err="1" smtClean="0"/>
              <a:t>yeri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İttifak</a:t>
            </a:r>
            <a:r>
              <a:rPr lang="en-US" dirty="0" smtClean="0"/>
              <a:t> </a:t>
            </a:r>
            <a:r>
              <a:rPr lang="en-US" dirty="0" err="1" smtClean="0"/>
              <a:t>ilişkisinden</a:t>
            </a:r>
            <a:r>
              <a:rPr lang="en-US" dirty="0" smtClean="0"/>
              <a:t> “</a:t>
            </a:r>
            <a:r>
              <a:rPr lang="en-US" dirty="0" err="1" smtClean="0"/>
              <a:t>güçlendirilmiş</a:t>
            </a:r>
            <a:r>
              <a:rPr lang="en-US" dirty="0" smtClean="0"/>
              <a:t> (</a:t>
            </a:r>
            <a:r>
              <a:rPr lang="en-US" dirty="0" err="1" smtClean="0"/>
              <a:t>stratejik</a:t>
            </a:r>
            <a:r>
              <a:rPr lang="en-US" dirty="0" smtClean="0"/>
              <a:t>) </a:t>
            </a:r>
            <a:r>
              <a:rPr lang="en-US" dirty="0" err="1" smtClean="0"/>
              <a:t>ortalığa</a:t>
            </a:r>
            <a:r>
              <a:rPr lang="en-US" dirty="0" smtClean="0"/>
              <a:t>” 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-ABD </a:t>
            </a:r>
            <a:r>
              <a:rPr lang="en-US" dirty="0" err="1" smtClean="0"/>
              <a:t>İlişkilerinde</a:t>
            </a:r>
            <a:r>
              <a:rPr lang="en-US" dirty="0" smtClean="0"/>
              <a:t> 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r>
              <a:rPr lang="en-US" dirty="0" smtClean="0"/>
              <a:t> </a:t>
            </a:r>
            <a:r>
              <a:rPr lang="en-US" dirty="0" err="1" smtClean="0"/>
              <a:t>alanları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: </a:t>
            </a: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Savaşı’nın</a:t>
            </a:r>
            <a:r>
              <a:rPr lang="en-US" dirty="0" smtClean="0"/>
              <a:t> TDP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83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ABD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NATO’yla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(1990-2001)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 smtClean="0"/>
              <a:t>-ABD, </a:t>
            </a:r>
            <a:r>
              <a:rPr lang="en-US" dirty="0" err="1" smtClean="0"/>
              <a:t>Çekiç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uzey</a:t>
            </a:r>
            <a:r>
              <a:rPr lang="en-US" dirty="0" smtClean="0"/>
              <a:t> </a:t>
            </a:r>
            <a:r>
              <a:rPr lang="en-US" dirty="0" err="1" smtClean="0"/>
              <a:t>Irak’ta</a:t>
            </a:r>
            <a:r>
              <a:rPr lang="en-US" dirty="0" smtClean="0"/>
              <a:t> “</a:t>
            </a:r>
            <a:r>
              <a:rPr lang="en-US" dirty="0" err="1" smtClean="0"/>
              <a:t>gönülsüz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r>
              <a:rPr lang="en-US" dirty="0" smtClean="0"/>
              <a:t>”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Kuzey</a:t>
            </a:r>
            <a:r>
              <a:rPr lang="en-US" dirty="0" smtClean="0"/>
              <a:t> 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politikasında</a:t>
            </a:r>
            <a:r>
              <a:rPr lang="en-US" dirty="0" smtClean="0"/>
              <a:t> ABD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ABD’nin</a:t>
            </a:r>
            <a:r>
              <a:rPr lang="en-US" dirty="0" smtClean="0"/>
              <a:t> </a:t>
            </a:r>
            <a:r>
              <a:rPr lang="en-US" dirty="0" err="1" smtClean="0"/>
              <a:t>çifte</a:t>
            </a:r>
            <a:r>
              <a:rPr lang="en-US" dirty="0" smtClean="0"/>
              <a:t> </a:t>
            </a:r>
            <a:r>
              <a:rPr lang="en-US" dirty="0" err="1" smtClean="0"/>
              <a:t>çevreleme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: İran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Irak’ın</a:t>
            </a:r>
            <a:r>
              <a:rPr lang="en-US" dirty="0" smtClean="0"/>
              <a:t> </a:t>
            </a:r>
            <a:r>
              <a:rPr lang="en-US" dirty="0" err="1" smtClean="0"/>
              <a:t>çevrelenmesi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, </a:t>
            </a:r>
            <a:r>
              <a:rPr lang="en-US" dirty="0" err="1" smtClean="0"/>
              <a:t>çifte</a:t>
            </a:r>
            <a:r>
              <a:rPr lang="en-US" dirty="0" smtClean="0"/>
              <a:t> </a:t>
            </a:r>
            <a:r>
              <a:rPr lang="en-US" dirty="0" err="1" smtClean="0"/>
              <a:t>çevrelemenin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Türkiye-İsrail</a:t>
            </a:r>
            <a:r>
              <a:rPr lang="en-US" dirty="0" smtClean="0"/>
              <a:t> </a:t>
            </a:r>
            <a:r>
              <a:rPr lang="en-US" dirty="0" err="1" smtClean="0"/>
              <a:t>yakınlaşması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ABD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Balkanlar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Türk-Amerikan</a:t>
            </a:r>
            <a:r>
              <a:rPr lang="en-US" dirty="0" smtClean="0"/>
              <a:t> </a:t>
            </a:r>
            <a:r>
              <a:rPr lang="en-US" dirty="0" err="1" smtClean="0"/>
              <a:t>çıkarlarının</a:t>
            </a:r>
            <a:r>
              <a:rPr lang="en-US" dirty="0" smtClean="0"/>
              <a:t> </a:t>
            </a:r>
            <a:r>
              <a:rPr lang="en-US" dirty="0" err="1" smtClean="0"/>
              <a:t>kesişmesi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</a:t>
            </a:r>
            <a:r>
              <a:rPr lang="en-US" dirty="0" smtClean="0"/>
              <a:t>-AB </a:t>
            </a:r>
            <a:r>
              <a:rPr lang="en-US" dirty="0" err="1" smtClean="0"/>
              <a:t>İlişkileri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ABD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</a:t>
            </a:r>
            <a:r>
              <a:rPr lang="en-US" dirty="0" smtClean="0"/>
              <a:t>-ABD </a:t>
            </a:r>
            <a:r>
              <a:rPr lang="en-US" dirty="0" err="1" smtClean="0"/>
              <a:t>ilişkilerinde</a:t>
            </a:r>
            <a:r>
              <a:rPr lang="en-US" dirty="0" smtClean="0"/>
              <a:t> </a:t>
            </a:r>
            <a:r>
              <a:rPr lang="en-US" dirty="0" err="1" smtClean="0"/>
              <a:t>Kafkaslar</a:t>
            </a:r>
            <a:r>
              <a:rPr lang="en-US" dirty="0" smtClean="0"/>
              <a:t>,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Asya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Enerji</a:t>
            </a:r>
            <a:r>
              <a:rPr lang="en-US" dirty="0" smtClean="0"/>
              <a:t> </a:t>
            </a:r>
            <a:r>
              <a:rPr lang="en-US" dirty="0" err="1" smtClean="0"/>
              <a:t>Hatları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458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343</TotalTime>
  <Words>462</Words>
  <Application>Microsoft Macintosh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TÜRK DIŞ POLİTİKASI II (Bahar 2019-2020)</vt:lpstr>
      <vt:lpstr>Dönemin Bilançosu (1990-2001)</vt:lpstr>
      <vt:lpstr>Dönemin Bilançosu (1990-2001)</vt:lpstr>
      <vt:lpstr>Dönemin Bilançosu (1990-2001)</vt:lpstr>
      <vt:lpstr>Dönemin Bilançosu (1990-2001)</vt:lpstr>
      <vt:lpstr>Dönemin Bilançosu (1990-2001)</vt:lpstr>
      <vt:lpstr>ABD ve NATO’yla İlişkiler (1990-2001)</vt:lpstr>
      <vt:lpstr>ABD ve NATO’yla İlişkiler (1990-2001)</vt:lpstr>
      <vt:lpstr>ABD ve NATO’yla İlişkiler (1990-2001)</vt:lpstr>
      <vt:lpstr>ABD ve NATO’yla İlişkiler (1990-2001)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46</cp:revision>
  <dcterms:created xsi:type="dcterms:W3CDTF">2019-01-06T14:47:31Z</dcterms:created>
  <dcterms:modified xsi:type="dcterms:W3CDTF">2019-09-22T09:12:46Z</dcterms:modified>
</cp:coreProperties>
</file>