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31520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523639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5001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99613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3472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7D24D0-8D1D-403F-B791-9903190A0182}"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43870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7D24D0-8D1D-403F-B791-9903190A0182}" type="datetimeFigureOut">
              <a:rPr lang="tr-TR" smtClean="0"/>
              <a:t>18.05.2019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4919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7D24D0-8D1D-403F-B791-9903190A0182}" type="datetimeFigureOut">
              <a:rPr lang="tr-TR" smtClean="0"/>
              <a:t>18.05.2019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403252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7D24D0-8D1D-403F-B791-9903190A0182}" type="datetimeFigureOut">
              <a:rPr lang="tr-TR" smtClean="0"/>
              <a:t>18.05.2019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7075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4699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5739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D24D0-8D1D-403F-B791-9903190A0182}" type="datetimeFigureOut">
              <a:rPr lang="tr-TR" smtClean="0"/>
              <a:t>18.05.2019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5C79-70C9-4557-B94F-4F4280000C1C}" type="slidenum">
              <a:rPr lang="tr-TR" smtClean="0"/>
              <a:t>‹#›</a:t>
            </a:fld>
            <a:endParaRPr lang="tr-TR"/>
          </a:p>
        </p:txBody>
      </p:sp>
    </p:spTree>
    <p:extLst>
      <p:ext uri="{BB962C8B-B14F-4D97-AF65-F5344CB8AC3E}">
        <p14:creationId xmlns:p14="http://schemas.microsoft.com/office/powerpoint/2010/main" val="2172351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Polanyi ve </a:t>
            </a:r>
            <a:r>
              <a:rPr lang="tr-TR" i="1" dirty="0" smtClean="0"/>
              <a:t>Büyük Dönüşüm</a:t>
            </a:r>
            <a:endParaRPr lang="tr-TR" dirty="0"/>
          </a:p>
        </p:txBody>
      </p:sp>
      <p:sp>
        <p:nvSpPr>
          <p:cNvPr id="3" name="İçerik Yer Tutucusu 2"/>
          <p:cNvSpPr>
            <a:spLocks noGrp="1"/>
          </p:cNvSpPr>
          <p:nvPr>
            <p:ph idx="1"/>
          </p:nvPr>
        </p:nvSpPr>
        <p:spPr>
          <a:xfrm>
            <a:off x="838200" y="1825625"/>
            <a:ext cx="10515600" cy="1599219"/>
          </a:xfrm>
        </p:spPr>
        <p:txBody>
          <a:bodyPr/>
          <a:lstStyle/>
          <a:p>
            <a:pPr marL="0" indent="0">
              <a:buNone/>
            </a:pPr>
            <a:r>
              <a:rPr lang="tr-TR" dirty="0"/>
              <a:t>Polanyi, Karl (2000), </a:t>
            </a:r>
            <a:r>
              <a:rPr lang="tr-TR" i="1" dirty="0"/>
              <a:t>Büyük Dönüşüm: Çağımızın Siyasal ve Ekonomik Kökenleri</a:t>
            </a:r>
            <a:r>
              <a:rPr lang="tr-TR" dirty="0"/>
              <a:t>, çev. </a:t>
            </a:r>
            <a:r>
              <a:rPr lang="tr-TR" dirty="0" smtClean="0"/>
              <a:t>Ayşe </a:t>
            </a:r>
            <a:r>
              <a:rPr lang="tr-TR" dirty="0"/>
              <a:t>Buğra, İletişim, İstanbul. </a:t>
            </a: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024527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Çöken piyasa toplumu</a:t>
            </a:r>
            <a:endParaRPr lang="tr-TR" dirty="0"/>
          </a:p>
        </p:txBody>
      </p:sp>
      <p:sp>
        <p:nvSpPr>
          <p:cNvPr id="3" name="İçerik Yer Tutucusu 2"/>
          <p:cNvSpPr>
            <a:spLocks noGrp="1"/>
          </p:cNvSpPr>
          <p:nvPr>
            <p:ph idx="1"/>
          </p:nvPr>
        </p:nvSpPr>
        <p:spPr/>
        <p:txBody>
          <a:bodyPr/>
          <a:lstStyle/>
          <a:p>
            <a:pPr marL="0" indent="0">
              <a:buNone/>
            </a:pPr>
            <a:r>
              <a:rPr lang="tr-TR" dirty="0" smtClean="0"/>
              <a:t>Ondokuzuncu yüzyılın sonlarına doğru dünya ekonomisi çöktü. </a:t>
            </a:r>
          </a:p>
          <a:p>
            <a:pPr marL="0" indent="0">
              <a:buNone/>
            </a:pPr>
            <a:endParaRPr lang="tr-TR" dirty="0"/>
          </a:p>
          <a:p>
            <a:pPr marL="0" indent="0">
              <a:buNone/>
            </a:pPr>
            <a:r>
              <a:rPr lang="tr-TR" dirty="0" smtClean="0"/>
              <a:t>Uygarlığın yıkılışı, dünya ekonomisinin çöküşüyle eş zamanlıydı ama onun sonucu değildi. </a:t>
            </a:r>
          </a:p>
          <a:p>
            <a:pPr marL="0" indent="0">
              <a:buNone/>
            </a:pPr>
            <a:endParaRPr lang="tr-TR" dirty="0"/>
          </a:p>
          <a:p>
            <a:pPr marL="0" indent="0">
              <a:buNone/>
            </a:pPr>
            <a:r>
              <a:rPr lang="tr-TR" dirty="0" smtClean="0"/>
              <a:t>Bu çöküşün kaynakları, </a:t>
            </a:r>
            <a:r>
              <a:rPr lang="tr-TR" dirty="0"/>
              <a:t>yüz küsur yıl öncesinde, Batı Avrupa’da kendi kurallarına göre işleyen piyasa fikrini doğuran sosyal ve teknolojik çalkantı içinde aranmalı </a:t>
            </a:r>
          </a:p>
        </p:txBody>
      </p:sp>
    </p:spTree>
    <p:extLst>
      <p:ext uri="{BB962C8B-B14F-4D97-AF65-F5344CB8AC3E}">
        <p14:creationId xmlns:p14="http://schemas.microsoft.com/office/powerpoint/2010/main" val="4099918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Polanyi’nin</a:t>
            </a:r>
            <a:r>
              <a:rPr lang="tr-TR" dirty="0" smtClean="0"/>
              <a:t> günümüze tuttuğu ışık</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err="1" smtClean="0"/>
              <a:t>Polanyi’nin</a:t>
            </a:r>
            <a:r>
              <a:rPr lang="tr-TR" dirty="0" smtClean="0"/>
              <a:t> kitabı, tam bir felaket döneminin ortasında yazılmıştı. Bu kitap, bu felaketin nedenlerini çözümlemekteydi. </a:t>
            </a:r>
          </a:p>
          <a:p>
            <a:pPr marL="0" indent="0">
              <a:buNone/>
            </a:pPr>
            <a:endParaRPr lang="tr-TR" dirty="0"/>
          </a:p>
          <a:p>
            <a:pPr marL="0" indent="0">
              <a:buNone/>
            </a:pPr>
            <a:r>
              <a:rPr lang="tr-TR" dirty="0" smtClean="0"/>
              <a:t>Temel konu: kendi kurallarına göre işleyen piyasa </a:t>
            </a:r>
          </a:p>
          <a:p>
            <a:pPr marL="0" indent="0">
              <a:buNone/>
            </a:pPr>
            <a:endParaRPr lang="tr-TR" dirty="0"/>
          </a:p>
          <a:p>
            <a:pPr marL="0" indent="0">
              <a:buNone/>
            </a:pPr>
            <a:r>
              <a:rPr lang="tr-TR" dirty="0" err="1" smtClean="0"/>
              <a:t>Neoliberalizm</a:t>
            </a:r>
            <a:r>
              <a:rPr lang="tr-TR" dirty="0" smtClean="0"/>
              <a:t>, Polanyi ile tutarlı kalarak söylenirse, ikinci bir ‘piyasa toplumu’ yaratılması girişimidir </a:t>
            </a:r>
          </a:p>
          <a:p>
            <a:pPr marL="0" indent="0">
              <a:buNone/>
            </a:pPr>
            <a:endParaRPr lang="tr-TR" dirty="0"/>
          </a:p>
          <a:p>
            <a:pPr marL="0" indent="0">
              <a:buNone/>
            </a:pPr>
            <a:r>
              <a:rPr lang="tr-TR" dirty="0" err="1" smtClean="0"/>
              <a:t>Polanyi’nin</a:t>
            </a:r>
            <a:r>
              <a:rPr lang="tr-TR" dirty="0" smtClean="0"/>
              <a:t> çözümlemesi, bu nedenle önemli bir tarihsel </a:t>
            </a:r>
            <a:r>
              <a:rPr lang="tr-TR" smtClean="0"/>
              <a:t>perspektif sunmaktadır. </a:t>
            </a:r>
            <a:endParaRPr lang="tr-TR" dirty="0" smtClean="0"/>
          </a:p>
          <a:p>
            <a:pPr marL="0" indent="0">
              <a:buNone/>
            </a:pPr>
            <a:endParaRPr lang="tr-TR" dirty="0"/>
          </a:p>
        </p:txBody>
      </p:sp>
    </p:spTree>
    <p:extLst>
      <p:ext uri="{BB962C8B-B14F-4D97-AF65-F5344CB8AC3E}">
        <p14:creationId xmlns:p14="http://schemas.microsoft.com/office/powerpoint/2010/main" val="381966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338204"/>
          </a:xfrm>
        </p:spPr>
        <p:txBody>
          <a:bodyPr/>
          <a:lstStyle/>
          <a:p>
            <a:pPr algn="l"/>
            <a:r>
              <a:rPr lang="tr-TR" dirty="0" smtClean="0"/>
              <a:t>Polanyi: </a:t>
            </a:r>
            <a:r>
              <a:rPr lang="tr-TR" i="1" dirty="0" smtClean="0"/>
              <a:t>Büyük Dönüşüm</a:t>
            </a:r>
            <a:endParaRPr lang="tr-TR" dirty="0"/>
          </a:p>
        </p:txBody>
      </p:sp>
      <p:sp>
        <p:nvSpPr>
          <p:cNvPr id="3" name="Alt Başlık 2"/>
          <p:cNvSpPr>
            <a:spLocks noGrp="1"/>
          </p:cNvSpPr>
          <p:nvPr>
            <p:ph type="subTitle" idx="1"/>
          </p:nvPr>
        </p:nvSpPr>
        <p:spPr>
          <a:xfrm>
            <a:off x="1524000" y="2460567"/>
            <a:ext cx="9144000" cy="4106488"/>
          </a:xfrm>
        </p:spPr>
        <p:txBody>
          <a:bodyPr/>
          <a:lstStyle/>
          <a:p>
            <a:pPr algn="l"/>
            <a:r>
              <a:rPr lang="tr-TR" dirty="0" smtClean="0"/>
              <a:t>Polanyi şu tespitle başlar: </a:t>
            </a:r>
          </a:p>
          <a:p>
            <a:pPr algn="l"/>
            <a:r>
              <a:rPr lang="tr-TR" dirty="0" smtClean="0"/>
              <a:t>Ondokuzuncu </a:t>
            </a:r>
            <a:r>
              <a:rPr lang="tr-TR" dirty="0"/>
              <a:t>yüzyıl uygarlığı çöktü. Bu kitap, bu olayın siyasal ve ekonomik kaynaklarıyla, aynı zamanda da onun yol açtığı büyük dönüşümle </a:t>
            </a:r>
            <a:r>
              <a:rPr lang="tr-TR" dirty="0" smtClean="0"/>
              <a:t>ilgili.</a:t>
            </a:r>
          </a:p>
          <a:p>
            <a:pPr algn="l"/>
            <a:endParaRPr lang="tr-TR" dirty="0" smtClean="0"/>
          </a:p>
          <a:p>
            <a:pPr algn="l"/>
            <a:r>
              <a:rPr lang="tr-TR" dirty="0" smtClean="0"/>
              <a:t>Toplum, her çağda ekonomik faaliyet temelinde varlığını sürdürmüştür. </a:t>
            </a:r>
          </a:p>
          <a:p>
            <a:pPr algn="l"/>
            <a:r>
              <a:rPr lang="tr-TR" dirty="0" smtClean="0"/>
              <a:t>Ekonomik faaliyet, 19. yüzyıla kadar, toplumun belirlediği bir faaliyet olmuş, maddi hayatı sürdürmenin dışında bir amaç temelinde örgütlenmemiştir. </a:t>
            </a:r>
          </a:p>
          <a:p>
            <a:pPr algn="l"/>
            <a:endParaRPr lang="tr-TR" dirty="0"/>
          </a:p>
          <a:p>
            <a:pPr algn="l"/>
            <a:endParaRPr lang="tr-TR" dirty="0"/>
          </a:p>
        </p:txBody>
      </p:sp>
    </p:spTree>
    <p:extLst>
      <p:ext uri="{BB962C8B-B14F-4D97-AF65-F5344CB8AC3E}">
        <p14:creationId xmlns:p14="http://schemas.microsoft.com/office/powerpoint/2010/main" val="1484160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 ve ekonomi</a:t>
            </a:r>
            <a:endParaRPr lang="tr-TR" dirty="0"/>
          </a:p>
        </p:txBody>
      </p:sp>
      <p:sp>
        <p:nvSpPr>
          <p:cNvPr id="3" name="İçerik Yer Tutucusu 2"/>
          <p:cNvSpPr>
            <a:spLocks noGrp="1"/>
          </p:cNvSpPr>
          <p:nvPr>
            <p:ph idx="1"/>
          </p:nvPr>
        </p:nvSpPr>
        <p:spPr/>
        <p:txBody>
          <a:bodyPr/>
          <a:lstStyle/>
          <a:p>
            <a:pPr marL="0" indent="0">
              <a:buNone/>
            </a:pPr>
            <a:r>
              <a:rPr lang="tr-TR" dirty="0" smtClean="0"/>
              <a:t>Daha önce toplumsal yeniden üretimin gerekleri temelinde örgütlenmiş olan ekonomi, her zaman için toplumun denetimi altında var olmuştur. </a:t>
            </a:r>
          </a:p>
          <a:p>
            <a:pPr marL="0" indent="0">
              <a:buNone/>
            </a:pPr>
            <a:endParaRPr lang="tr-TR" dirty="0"/>
          </a:p>
          <a:p>
            <a:pPr marL="0" indent="0">
              <a:buNone/>
            </a:pPr>
            <a:r>
              <a:rPr lang="tr-TR" dirty="0" smtClean="0"/>
              <a:t>19. yüzyılla birlikte, ekonomi, toplumun denetiminden çıkmış, ‘kendisi için var olan’ bir faaliyet haline dönüşmüştür. </a:t>
            </a:r>
          </a:p>
          <a:p>
            <a:pPr marL="0" indent="0">
              <a:buNone/>
            </a:pPr>
            <a:endParaRPr lang="tr-TR" dirty="0"/>
          </a:p>
          <a:p>
            <a:pPr marL="0" indent="0">
              <a:buNone/>
            </a:pPr>
            <a:r>
              <a:rPr lang="tr-TR" dirty="0" smtClean="0"/>
              <a:t>Bu dönüşüm, binlerce yıllık insanlık tarihinde temel ve yeni bir şey olarak karşımıza çıkar. </a:t>
            </a:r>
            <a:endParaRPr lang="tr-TR" dirty="0"/>
          </a:p>
        </p:txBody>
      </p:sp>
    </p:spTree>
    <p:extLst>
      <p:ext uri="{BB962C8B-B14F-4D97-AF65-F5344CB8AC3E}">
        <p14:creationId xmlns:p14="http://schemas.microsoft.com/office/powerpoint/2010/main" val="399118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Ondokuzuncu yüzyıl uygarlığı</a:t>
            </a:r>
            <a:endParaRPr lang="tr-TR" dirty="0"/>
          </a:p>
        </p:txBody>
      </p:sp>
      <p:sp>
        <p:nvSpPr>
          <p:cNvPr id="3" name="İçerik Yer Tutucusu 2"/>
          <p:cNvSpPr>
            <a:spLocks noGrp="1"/>
          </p:cNvSpPr>
          <p:nvPr>
            <p:ph idx="1"/>
          </p:nvPr>
        </p:nvSpPr>
        <p:spPr/>
        <p:txBody>
          <a:bodyPr/>
          <a:lstStyle/>
          <a:p>
            <a:pPr marL="0" indent="0">
              <a:buNone/>
            </a:pPr>
            <a:r>
              <a:rPr lang="tr-TR" dirty="0" smtClean="0"/>
              <a:t>Ondokuzuncu yüzyıl uygarlığı, piyasa toplumu temelinde var olmuştur. </a:t>
            </a:r>
          </a:p>
          <a:p>
            <a:pPr marL="0" indent="0">
              <a:buNone/>
            </a:pPr>
            <a:r>
              <a:rPr lang="tr-TR" dirty="0" smtClean="0"/>
              <a:t>Bu yeni bir olgudur. </a:t>
            </a:r>
          </a:p>
          <a:p>
            <a:pPr marL="0" indent="0">
              <a:buNone/>
            </a:pPr>
            <a:endParaRPr lang="tr-TR" dirty="0" smtClean="0"/>
          </a:p>
          <a:p>
            <a:pPr marL="0" indent="0">
              <a:buNone/>
            </a:pPr>
            <a:r>
              <a:rPr lang="tr-TR" dirty="0" smtClean="0"/>
              <a:t>Piyasa toplumu, piyasanın, toplumsal yeniden üretimin temel unsuru haline gelmesiyle ortaya çıkar. </a:t>
            </a:r>
          </a:p>
          <a:p>
            <a:pPr marL="0" indent="0">
              <a:buNone/>
            </a:pPr>
            <a:endParaRPr lang="tr-TR" dirty="0"/>
          </a:p>
          <a:p>
            <a:pPr marL="0" indent="0">
              <a:buNone/>
            </a:pPr>
            <a:r>
              <a:rPr lang="tr-TR" dirty="0" smtClean="0"/>
              <a:t>Bu uygarlık dört kurum </a:t>
            </a:r>
            <a:r>
              <a:rPr lang="tr-TR" dirty="0"/>
              <a:t>üzerinde duruyordu: : güç dengesi, altın standardı, kendi kurallarına göre işleyen piyasa, liberal devlet</a:t>
            </a:r>
          </a:p>
        </p:txBody>
      </p:sp>
    </p:spTree>
    <p:extLst>
      <p:ext uri="{BB962C8B-B14F-4D97-AF65-F5344CB8AC3E}">
        <p14:creationId xmlns:p14="http://schemas.microsoft.com/office/powerpoint/2010/main" val="1591764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Güç dengesi sistemi</a:t>
            </a:r>
            <a:endParaRPr lang="tr-TR" dirty="0"/>
          </a:p>
        </p:txBody>
      </p:sp>
      <p:sp>
        <p:nvSpPr>
          <p:cNvPr id="3" name="İçerik Yer Tutucusu 2"/>
          <p:cNvSpPr>
            <a:spLocks noGrp="1"/>
          </p:cNvSpPr>
          <p:nvPr>
            <p:ph idx="1"/>
          </p:nvPr>
        </p:nvSpPr>
        <p:spPr/>
        <p:txBody>
          <a:bodyPr/>
          <a:lstStyle/>
          <a:p>
            <a:pPr marL="0" indent="0">
              <a:buNone/>
            </a:pPr>
            <a:r>
              <a:rPr lang="tr-TR" dirty="0" smtClean="0"/>
              <a:t>Güç dengesi sistemi, devletler arasında tanımlı bir kurumsal ilişkiydi ve dünya barışını sağladı. </a:t>
            </a:r>
          </a:p>
          <a:p>
            <a:pPr marL="0" indent="0">
              <a:buNone/>
            </a:pPr>
            <a:endParaRPr lang="tr-TR" dirty="0"/>
          </a:p>
          <a:p>
            <a:pPr marL="0" indent="0">
              <a:buNone/>
            </a:pPr>
            <a:r>
              <a:rPr lang="tr-TR" dirty="0" smtClean="0"/>
              <a:t>Dünya barışı, yüksek finansın çıkarı için gerekliydi. </a:t>
            </a:r>
          </a:p>
          <a:p>
            <a:pPr marL="0" indent="0">
              <a:buNone/>
            </a:pPr>
            <a:endParaRPr lang="tr-TR" dirty="0"/>
          </a:p>
          <a:p>
            <a:pPr marL="0" indent="0">
              <a:buNone/>
            </a:pPr>
            <a:r>
              <a:rPr lang="tr-TR" dirty="0" smtClean="0"/>
              <a:t>Bu dönem boyunca büyük çatışmalar, yüksek finansın uluslararası kurumlarda ve ülkeler üzerinde sahip olduğu etki sayesinde önlendi. </a:t>
            </a:r>
            <a:endParaRPr lang="tr-TR" dirty="0"/>
          </a:p>
        </p:txBody>
      </p:sp>
    </p:spTree>
    <p:extLst>
      <p:ext uri="{BB962C8B-B14F-4D97-AF65-F5344CB8AC3E}">
        <p14:creationId xmlns:p14="http://schemas.microsoft.com/office/powerpoint/2010/main" val="799333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Altın standardı</a:t>
            </a:r>
            <a:endParaRPr lang="tr-TR" dirty="0"/>
          </a:p>
        </p:txBody>
      </p:sp>
      <p:sp>
        <p:nvSpPr>
          <p:cNvPr id="3" name="İçerik Yer Tutucusu 2"/>
          <p:cNvSpPr>
            <a:spLocks noGrp="1"/>
          </p:cNvSpPr>
          <p:nvPr>
            <p:ph idx="1"/>
          </p:nvPr>
        </p:nvSpPr>
        <p:spPr/>
        <p:txBody>
          <a:bodyPr/>
          <a:lstStyle/>
          <a:p>
            <a:pPr marL="0" indent="0">
              <a:buNone/>
            </a:pPr>
            <a:r>
              <a:rPr lang="tr-TR" dirty="0" smtClean="0"/>
              <a:t>Altın standardı, piyasa işleyişinin temel unsuru olan fiyat mekanizmasının ulusal denetimden çıkarılması anlamına gelmektedir. </a:t>
            </a:r>
          </a:p>
          <a:p>
            <a:pPr marL="0" indent="0">
              <a:buNone/>
            </a:pPr>
            <a:endParaRPr lang="tr-TR" dirty="0"/>
          </a:p>
          <a:p>
            <a:pPr marL="0" indent="0">
              <a:buNone/>
            </a:pPr>
            <a:r>
              <a:rPr lang="tr-TR" dirty="0" smtClean="0"/>
              <a:t>Ülkeler arasındaki mübadelelerde piyasa mekanizmasını işler kılmaktaydı. </a:t>
            </a:r>
          </a:p>
          <a:p>
            <a:pPr marL="0" indent="0">
              <a:buNone/>
            </a:pPr>
            <a:endParaRPr lang="tr-TR" dirty="0"/>
          </a:p>
          <a:p>
            <a:pPr marL="0" indent="0">
              <a:buNone/>
            </a:pPr>
            <a:r>
              <a:rPr lang="tr-TR" dirty="0" smtClean="0"/>
              <a:t>Günümüzde MB bağımsızlığının benzeri bir işlev gördüğü söylenebilir. </a:t>
            </a:r>
            <a:endParaRPr lang="tr-TR" dirty="0"/>
          </a:p>
        </p:txBody>
      </p:sp>
    </p:spTree>
    <p:extLst>
      <p:ext uri="{BB962C8B-B14F-4D97-AF65-F5344CB8AC3E}">
        <p14:creationId xmlns:p14="http://schemas.microsoft.com/office/powerpoint/2010/main" val="4184593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Kendi kurallarına göre işleyen piyasa </a:t>
            </a:r>
            <a:endParaRPr lang="tr-TR" dirty="0"/>
          </a:p>
        </p:txBody>
      </p:sp>
      <p:sp>
        <p:nvSpPr>
          <p:cNvPr id="3" name="İçerik Yer Tutucusu 2"/>
          <p:cNvSpPr>
            <a:spLocks noGrp="1"/>
          </p:cNvSpPr>
          <p:nvPr>
            <p:ph idx="1"/>
          </p:nvPr>
        </p:nvSpPr>
        <p:spPr/>
        <p:txBody>
          <a:bodyPr/>
          <a:lstStyle/>
          <a:p>
            <a:pPr marL="0" indent="0">
              <a:buNone/>
            </a:pPr>
            <a:r>
              <a:rPr lang="tr-TR" dirty="0" smtClean="0"/>
              <a:t>Ondokuzuncu yüzyıl uygarlığının en temel kurumu, kendi kurallarına göre işleyen piyasaydı. </a:t>
            </a:r>
          </a:p>
          <a:p>
            <a:pPr marL="0" indent="0">
              <a:buNone/>
            </a:pPr>
            <a:endParaRPr lang="tr-TR" dirty="0"/>
          </a:p>
          <a:p>
            <a:pPr marL="0" indent="0">
              <a:buNone/>
            </a:pPr>
            <a:r>
              <a:rPr lang="tr-TR" dirty="0" smtClean="0"/>
              <a:t>Piyasa işleyişini belirleyen kuralların toplum denetiminden çıkması ve iktisadi süreçlerde kâr amaçlı faaliyetlerin tek belirleyici ilke haline gelmesi, toplumsal yapının piyasa mekanizmasına tabi kılınması anlamına geliyordu. </a:t>
            </a:r>
            <a:endParaRPr lang="tr-TR" dirty="0"/>
          </a:p>
        </p:txBody>
      </p:sp>
    </p:spTree>
    <p:extLst>
      <p:ext uri="{BB962C8B-B14F-4D97-AF65-F5344CB8AC3E}">
        <p14:creationId xmlns:p14="http://schemas.microsoft.com/office/powerpoint/2010/main" val="255068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Liberal devlet </a:t>
            </a:r>
            <a:endParaRPr lang="tr-TR" dirty="0"/>
          </a:p>
        </p:txBody>
      </p:sp>
      <p:sp>
        <p:nvSpPr>
          <p:cNvPr id="3" name="İçerik Yer Tutucusu 2"/>
          <p:cNvSpPr>
            <a:spLocks noGrp="1"/>
          </p:cNvSpPr>
          <p:nvPr>
            <p:ph idx="1"/>
          </p:nvPr>
        </p:nvSpPr>
        <p:spPr/>
        <p:txBody>
          <a:bodyPr/>
          <a:lstStyle/>
          <a:p>
            <a:pPr marL="0" indent="0">
              <a:buNone/>
            </a:pPr>
            <a:r>
              <a:rPr lang="tr-TR" dirty="0" smtClean="0"/>
              <a:t>Kendi kurallarına göre işleyen piyasa, kendiliğinden ortaya çıkamaz ve kendiliğinden varlığını sürdüremezdi. </a:t>
            </a:r>
          </a:p>
          <a:p>
            <a:pPr marL="0" indent="0">
              <a:buNone/>
            </a:pPr>
            <a:endParaRPr lang="tr-TR" dirty="0"/>
          </a:p>
          <a:p>
            <a:pPr marL="0" indent="0">
              <a:buNone/>
            </a:pPr>
            <a:r>
              <a:rPr lang="tr-TR" dirty="0" smtClean="0"/>
              <a:t>Ekonominin kendi özgün yasaları olduğu düşünülse de, bu yasaların ortaya çıkması da, varlığını koruması da bir devleti gerektirir. </a:t>
            </a:r>
          </a:p>
          <a:p>
            <a:pPr marL="0" indent="0">
              <a:buNone/>
            </a:pPr>
            <a:endParaRPr lang="tr-TR" dirty="0"/>
          </a:p>
          <a:p>
            <a:pPr marL="0" indent="0">
              <a:buNone/>
            </a:pPr>
            <a:r>
              <a:rPr lang="tr-TR" dirty="0" smtClean="0"/>
              <a:t>Ondokuzuncu yüzyılın devleti, yani liberal devlet, piyasa toplumunun olmazsa olmaz unsuruydu. </a:t>
            </a:r>
            <a:endParaRPr lang="tr-TR" dirty="0"/>
          </a:p>
        </p:txBody>
      </p:sp>
    </p:spTree>
    <p:extLst>
      <p:ext uri="{BB962C8B-B14F-4D97-AF65-F5344CB8AC3E}">
        <p14:creationId xmlns:p14="http://schemas.microsoft.com/office/powerpoint/2010/main" val="2914182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Piyasa toplumu ütopyası </a:t>
            </a:r>
            <a:endParaRPr lang="tr-TR" dirty="0"/>
          </a:p>
        </p:txBody>
      </p:sp>
      <p:sp>
        <p:nvSpPr>
          <p:cNvPr id="3" name="İçerik Yer Tutucusu 2"/>
          <p:cNvSpPr>
            <a:spLocks noGrp="1"/>
          </p:cNvSpPr>
          <p:nvPr>
            <p:ph idx="1"/>
          </p:nvPr>
        </p:nvSpPr>
        <p:spPr/>
        <p:txBody>
          <a:bodyPr/>
          <a:lstStyle/>
          <a:p>
            <a:pPr marL="0" indent="0">
              <a:buNone/>
            </a:pPr>
            <a:r>
              <a:rPr lang="tr-TR" dirty="0"/>
              <a:t>Ondokuzuncu yüzyılın kurumsal yapısının anahtarı piyasa ekonomisinin işleyişini belirleyen kurallarda aranmalı </a:t>
            </a:r>
            <a:endParaRPr lang="tr-TR" dirty="0" smtClean="0"/>
          </a:p>
          <a:p>
            <a:pPr marL="0" indent="0">
              <a:buNone/>
            </a:pPr>
            <a:endParaRPr lang="tr-TR" dirty="0"/>
          </a:p>
          <a:p>
            <a:pPr marL="0" indent="0">
              <a:buNone/>
            </a:pPr>
            <a:r>
              <a:rPr lang="tr-TR" dirty="0" smtClean="0"/>
              <a:t>«Bizim </a:t>
            </a:r>
            <a:r>
              <a:rPr lang="tr-TR" dirty="0"/>
              <a:t>tezimiz, dengesini kendi sağlayan piyasa fikrinin düpedüz bir ütopya olduğu. Böyle bir kurum, toplumun insani ve doğal özünü yok etmeden uzun süre yaşayamazdı, insanı fiziksel olarak yok eder, çevresini de çöle çevirirdi</a:t>
            </a:r>
            <a:r>
              <a:rPr lang="tr-TR" dirty="0" smtClean="0"/>
              <a:t>.»</a:t>
            </a:r>
            <a:endParaRPr lang="tr-TR" dirty="0"/>
          </a:p>
        </p:txBody>
      </p:sp>
    </p:spTree>
    <p:extLst>
      <p:ext uri="{BB962C8B-B14F-4D97-AF65-F5344CB8AC3E}">
        <p14:creationId xmlns:p14="http://schemas.microsoft.com/office/powerpoint/2010/main" val="25678320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548</Words>
  <Application>Microsoft Office PowerPoint</Application>
  <PresentationFormat>Geniş ekran</PresentationFormat>
  <Paragraphs>61</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Polanyi ve Büyük Dönüşüm</vt:lpstr>
      <vt:lpstr>Polanyi: Büyük Dönüşüm</vt:lpstr>
      <vt:lpstr>Toplum ve ekonomi</vt:lpstr>
      <vt:lpstr>Ondokuzuncu yüzyıl uygarlığı</vt:lpstr>
      <vt:lpstr>Güç dengesi sistemi</vt:lpstr>
      <vt:lpstr>Altın standardı</vt:lpstr>
      <vt:lpstr>Kendi kurallarına göre işleyen piyasa </vt:lpstr>
      <vt:lpstr>Liberal devlet </vt:lpstr>
      <vt:lpstr>Piyasa toplumu ütopyası </vt:lpstr>
      <vt:lpstr>Çöken piyasa toplumu</vt:lpstr>
      <vt:lpstr>Polanyi’nin günümüze tuttuğu ışık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cp:revision>
  <dcterms:created xsi:type="dcterms:W3CDTF">2019-05-16T14:27:21Z</dcterms:created>
  <dcterms:modified xsi:type="dcterms:W3CDTF">2019-05-18T07:28:13Z</dcterms:modified>
</cp:coreProperties>
</file>