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9" r:id="rId3"/>
    <p:sldId id="404" r:id="rId4"/>
    <p:sldId id="405" r:id="rId5"/>
    <p:sldId id="406" r:id="rId6"/>
    <p:sldId id="407" r:id="rId7"/>
    <p:sldId id="408" r:id="rId8"/>
    <p:sldId id="409" r:id="rId9"/>
    <p:sldId id="410" r:id="rId10"/>
    <p:sldId id="41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6800" autoAdjust="0"/>
  </p:normalViewPr>
  <p:slideViewPr>
    <p:cSldViewPr>
      <p:cViewPr varScale="1">
        <p:scale>
          <a:sx n="85" d="100"/>
          <a:sy n="85" d="100"/>
        </p:scale>
        <p:origin x="562" y="72"/>
      </p:cViewPr>
      <p:guideLst>
        <p:guide orient="horz" pos="2160"/>
        <p:guide pos="2880"/>
      </p:guideLst>
    </p:cSldViewPr>
  </p:slideViewPr>
  <p:outlineViewPr>
    <p:cViewPr>
      <p:scale>
        <a:sx n="33" d="100"/>
        <a:sy n="33" d="100"/>
      </p:scale>
      <p:origin x="0" y="18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lvl="0" algn="r">
              <a:spcBef>
                <a:spcPct val="0"/>
              </a:spcBef>
              <a:defRPr/>
            </a:pPr>
            <a:r>
              <a:rPr lang="tr-TR" sz="1600" dirty="0" smtClean="0"/>
              <a:t>Dr</a:t>
            </a:r>
            <a:r>
              <a:rPr lang="tr-TR" sz="1600" dirty="0"/>
              <a:t>. </a:t>
            </a:r>
            <a:r>
              <a:rPr lang="tr-TR" sz="1600" dirty="0" err="1"/>
              <a:t>Öğr</a:t>
            </a:r>
            <a:r>
              <a:rPr lang="tr-TR" sz="1600" dirty="0"/>
              <a:t>. Üyesi İpek Pınar Uzun</a:t>
            </a:r>
          </a:p>
        </p:txBody>
      </p:sp>
      <p:pic>
        <p:nvPicPr>
          <p:cNvPr id="6" name="Picture 5" descr="C:\Documents and Settings\XP\Desktop\adsıznnnnnnn.JPG"/>
          <p:cNvPicPr>
            <a:picLocks noChangeAspect="1" noChangeArrowheads="1"/>
          </p:cNvPicPr>
          <p:nvPr/>
        </p:nvPicPr>
        <p:blipFill>
          <a:blip r:embed="rId2" cstate="print"/>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/r/</a:t>
            </a:r>
            <a:endParaRPr lang="tr-TR" dirty="0"/>
          </a:p>
        </p:txBody>
      </p:sp>
      <p:sp>
        <p:nvSpPr>
          <p:cNvPr id="4" name="3 Metin kutusu"/>
          <p:cNvSpPr txBox="1"/>
          <p:nvPr/>
        </p:nvSpPr>
        <p:spPr>
          <a:xfrm>
            <a:off x="953848" y="207231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[r] ünsüzünün</a:t>
            </a:r>
            <a:r>
              <a:rPr lang="en-US" sz="1400" dirty="0" smtClean="0">
                <a:latin typeface="Book Antiqua" pitchFamily="18" charset="0"/>
                <a:cs typeface="Arial" pitchFamily="34" charset="0"/>
              </a:rPr>
              <a:t> sesletiminde dilucu, dişetlerine değip kısa süreli bir kapanma oluşturur. Kapanma hemen sonra kaldırılır, nefesin bir kısmı geçer ve dil başlangıç noktasına çok çabuk geri döner. Aslında dilucu,  dişeti bölgesinde titrer ve bu süreç, birkaç defa ard arda tekrarlanır.</a:t>
            </a:r>
            <a:endParaRPr lang="tr-TR" sz="1400" dirty="0" smtClean="0">
              <a:latin typeface="Book Antiqua" pitchFamily="18" charset="0"/>
              <a:cs typeface="Arial" pitchFamily="34" charset="0"/>
            </a:endParaRPr>
          </a:p>
        </p:txBody>
      </p:sp>
      <p:sp>
        <p:nvSpPr>
          <p:cNvPr id="6" name="5 Metin kutusu"/>
          <p:cNvSpPr txBox="1"/>
          <p:nvPr/>
        </p:nvSpPr>
        <p:spPr>
          <a:xfrm>
            <a:off x="915176" y="4077072"/>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4057908"/>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Önseste /r/ ünsüzü çok </a:t>
            </a:r>
            <a:r>
              <a:rPr lang="en-US" sz="1400" dirty="0" err="1" smtClean="0">
                <a:latin typeface="Book Antiqua" pitchFamily="18" charset="0"/>
                <a:cs typeface="Arial" pitchFamily="34" charset="0"/>
              </a:rPr>
              <a:t>vuruşlu</a:t>
            </a:r>
            <a:r>
              <a:rPr lang="tr-TR" sz="1400" dirty="0" smtClean="0">
                <a:latin typeface="Book Antiqua" pitchFamily="18" charset="0"/>
                <a:cs typeface="Arial" pitchFamily="34" charset="0"/>
              </a:rPr>
              <a:t>, içseste </a:t>
            </a:r>
            <a:r>
              <a:rPr lang="en-US" sz="1400" dirty="0" smtClean="0">
                <a:latin typeface="Book Antiqua" pitchFamily="18" charset="0"/>
                <a:cs typeface="Arial" pitchFamily="34" charset="0"/>
              </a:rPr>
              <a:t>[ɾ] </a:t>
            </a:r>
            <a:r>
              <a:rPr lang="en-US" sz="1400" dirty="0" err="1" smtClean="0">
                <a:latin typeface="Book Antiqua" pitchFamily="18" charset="0"/>
                <a:cs typeface="Arial" pitchFamily="34" charset="0"/>
              </a:rPr>
              <a:t>tek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vuruşlu</a:t>
            </a:r>
            <a:r>
              <a:rPr lang="tr-TR" sz="1400" dirty="0" smtClean="0">
                <a:latin typeface="Book Antiqua" pitchFamily="18" charset="0"/>
                <a:cs typeface="Arial" pitchFamily="34" charset="0"/>
              </a:rPr>
              <a:t>dur. S</a:t>
            </a:r>
            <a:r>
              <a:rPr lang="en-US" sz="1400" dirty="0" err="1" smtClean="0">
                <a:latin typeface="Book Antiqua" pitchFamily="18" charset="0"/>
                <a:cs typeface="Arial" pitchFamily="34" charset="0"/>
              </a:rPr>
              <a:t>onseste</a:t>
            </a:r>
            <a:r>
              <a:rPr lang="tr-TR" sz="1400" dirty="0" smtClean="0">
                <a:latin typeface="Book Antiqua" pitchFamily="18" charset="0"/>
                <a:cs typeface="Arial" pitchFamily="34" charset="0"/>
              </a:rPr>
              <a:t> ise </a:t>
            </a:r>
            <a:r>
              <a:rPr lang="en-US" sz="1400" dirty="0" smtClean="0">
                <a:latin typeface="Book Antiqua" pitchFamily="18" charset="0"/>
                <a:cs typeface="Arial" pitchFamily="34" charset="0"/>
              </a:rPr>
              <a:t>[ɣ]</a:t>
            </a:r>
            <a:r>
              <a:rPr lang="tr-TR" sz="1400" dirty="0" smtClean="0">
                <a:latin typeface="Book Antiqua" pitchFamily="18" charset="0"/>
                <a:cs typeface="Arial" pitchFamily="34" charset="0"/>
              </a:rPr>
              <a:t> ünsüz ötümsüzleşir. (‘rakı, diren, bir, yazar’ gibi).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/p/ ve /b/  </a:t>
            </a:r>
            <a:endParaRPr lang="tr-TR" b="1" dirty="0"/>
          </a:p>
        </p:txBody>
      </p:sp>
      <p:sp>
        <p:nvSpPr>
          <p:cNvPr id="3" name="Content Placeholder 2"/>
          <p:cNvSpPr>
            <a:spLocks noGrp="1"/>
          </p:cNvSpPr>
          <p:nvPr>
            <p:ph sz="quarter" idx="1"/>
          </p:nvPr>
        </p:nvSpPr>
        <p:spPr/>
        <p:txBody>
          <a:bodyPr/>
          <a:lstStyle/>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a:p>
        </p:txBody>
      </p:sp>
      <p:sp>
        <p:nvSpPr>
          <p:cNvPr id="4" name="3 Metin kutusu"/>
          <p:cNvSpPr txBox="1"/>
          <p:nvPr/>
        </p:nvSpPr>
        <p:spPr>
          <a:xfrm>
            <a:off x="953848" y="245445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Bu seslerinin çıkarılmasında dudaklar birbirine değerek kapanır. Bu kapanmanın açılmasıyla, arkada toplanan ve sıkışan nefes bir anda dışarıya çıkar. </a:t>
            </a:r>
            <a:r>
              <a:rPr lang="tr-TR" sz="1400" dirty="0" err="1" smtClean="0">
                <a:latin typeface="Book Antiqua" pitchFamily="18" charset="0"/>
                <a:cs typeface="Arial" pitchFamily="34" charset="0"/>
              </a:rPr>
              <a:t>Dilucu</a:t>
            </a:r>
            <a:r>
              <a:rPr lang="tr-TR" sz="1400" dirty="0" smtClean="0">
                <a:latin typeface="Book Antiqua" pitchFamily="18" charset="0"/>
                <a:cs typeface="Arial" pitchFamily="34" charset="0"/>
              </a:rPr>
              <a:t>, ağız boşluğunda alt sıra dişlerin ardına dayanır, dilin sırtı geriye çekilip simetrik bir kavis oluşturur. Damaklar, bu seslerin oluşturulmasına katılmaz, küçük dil kalkıp yutak ile geniz boşluğu arasındaki geçidi kapatır.</a:t>
            </a: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[b] </a:t>
            </a:r>
            <a:r>
              <a:rPr lang="en-US" sz="1400" dirty="0" err="1" smtClean="0">
                <a:latin typeface="Book Antiqua" pitchFamily="18" charset="0"/>
                <a:cs typeface="Arial" pitchFamily="34" charset="0"/>
              </a:rPr>
              <a:t>sesinin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değişkesi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yoktur</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önsesteki</a:t>
            </a:r>
            <a:r>
              <a:rPr lang="en-US" sz="1400" dirty="0" smtClean="0">
                <a:latin typeface="Book Antiqua" pitchFamily="18" charset="0"/>
                <a:cs typeface="Arial" pitchFamily="34" charset="0"/>
              </a:rPr>
              <a:t> [p] </a:t>
            </a:r>
            <a:r>
              <a:rPr lang="en-US" sz="1400" dirty="0" err="1" smtClean="0">
                <a:latin typeface="Book Antiqua" pitchFamily="18" charset="0"/>
                <a:cs typeface="Arial" pitchFamily="34" charset="0"/>
              </a:rPr>
              <a:t>ise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solukludur</a:t>
            </a:r>
            <a:r>
              <a:rPr lang="en-US" sz="1400" dirty="0" smtClean="0">
                <a:latin typeface="Book Antiqua" pitchFamily="18" charset="0"/>
                <a:cs typeface="Arial" pitchFamily="34" charset="0"/>
              </a:rPr>
              <a:t>. </a:t>
            </a:r>
            <a:endParaRPr lang="tr-TR" sz="1400" dirty="0" smtClean="0">
              <a:latin typeface="Book Antiqua" pitchFamily="18" charset="0"/>
              <a:cs typeface="Arial" pitchFamily="34" charset="0"/>
            </a:endParaRPr>
          </a:p>
        </p:txBody>
      </p:sp>
      <p:sp>
        <p:nvSpPr>
          <p:cNvPr id="6" name="5 Metin kutusu"/>
          <p:cNvSpPr txBox="1"/>
          <p:nvPr/>
        </p:nvSpPr>
        <p:spPr>
          <a:xfrm>
            <a:off x="899592" y="450912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978060"/>
            <a:ext cx="5901514"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Ötümlü [b] sesi, </a:t>
            </a:r>
            <a:r>
              <a:rPr lang="en-US" sz="1400" dirty="0" err="1" smtClean="0">
                <a:latin typeface="Book Antiqua" pitchFamily="18" charset="0"/>
                <a:cs typeface="Arial" pitchFamily="34" charset="0"/>
              </a:rPr>
              <a:t>ön</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ve içseste bulunur, sonseste ise ötümsüz [p] sesine dönüşür. Ancak, sonsesinde [p] bulunan sözcükler ünlüyle başlayan bir ek alınca [p], ötümlü [b] çiftine dönüşür ( </a:t>
            </a:r>
            <a:r>
              <a:rPr lang="en-US" sz="1400" i="1" dirty="0" smtClean="0">
                <a:latin typeface="Book Antiqua" pitchFamily="18" charset="0"/>
                <a:cs typeface="Arial" pitchFamily="34" charset="0"/>
              </a:rPr>
              <a:t>kitap + ını </a:t>
            </a:r>
            <a:r>
              <a:rPr lang="en-US" sz="1400" dirty="0" smtClean="0">
                <a:latin typeface="Book Antiqua" pitchFamily="18" charset="0"/>
                <a:cs typeface="Arial" pitchFamily="34" charset="0"/>
              </a:rPr>
              <a:t>&gt;</a:t>
            </a:r>
            <a:r>
              <a:rPr lang="en-US" sz="1400" i="1" dirty="0" smtClean="0">
                <a:latin typeface="Book Antiqua" pitchFamily="18" charset="0"/>
                <a:cs typeface="Arial" pitchFamily="34" charset="0"/>
              </a:rPr>
              <a:t> kitabını</a:t>
            </a:r>
            <a:r>
              <a:rPr lang="en-US" sz="1400" dirty="0" smtClean="0">
                <a:latin typeface="Book Antiqua" pitchFamily="18" charset="0"/>
                <a:cs typeface="Arial" pitchFamily="34" charset="0"/>
              </a:rPr>
              <a:t>). </a:t>
            </a:r>
            <a:endParaRPr lang="tr-TR" sz="1400" dirty="0" smtClean="0">
              <a:latin typeface="Book Antiqua" pitchFamily="18" charset="0"/>
              <a:cs typeface="Arial" pitchFamily="34" charset="0"/>
            </a:endParaRPr>
          </a:p>
          <a:p>
            <a:pPr algn="just"/>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Bu kuraldan istisnalar da vardır (</a:t>
            </a:r>
            <a:r>
              <a:rPr lang="en-US" sz="1400" i="1" dirty="0" smtClean="0">
                <a:latin typeface="Book Antiqua" pitchFamily="18" charset="0"/>
                <a:cs typeface="Arial" pitchFamily="34" charset="0"/>
              </a:rPr>
              <a:t>sap + ı</a:t>
            </a:r>
            <a:r>
              <a:rPr lang="en-US" sz="1400" dirty="0" smtClean="0">
                <a:latin typeface="Book Antiqua" pitchFamily="18" charset="0"/>
                <a:cs typeface="Arial" pitchFamily="34" charset="0"/>
              </a:rPr>
              <a:t>&gt;</a:t>
            </a:r>
            <a:r>
              <a:rPr lang="en-US" sz="1400" i="1" dirty="0" smtClean="0">
                <a:latin typeface="Book Antiqua" pitchFamily="18" charset="0"/>
                <a:cs typeface="Arial" pitchFamily="34" charset="0"/>
              </a:rPr>
              <a:t>sapı, top + unu </a:t>
            </a:r>
            <a:r>
              <a:rPr lang="en-US" sz="1400" dirty="0" smtClean="0">
                <a:latin typeface="Book Antiqua" pitchFamily="18" charset="0"/>
                <a:cs typeface="Arial" pitchFamily="34" charset="0"/>
              </a:rPr>
              <a:t>&gt;</a:t>
            </a:r>
            <a:r>
              <a:rPr lang="en-US" sz="1400" i="1" dirty="0" smtClean="0">
                <a:latin typeface="Book Antiqua" pitchFamily="18" charset="0"/>
                <a:cs typeface="Arial" pitchFamily="34" charset="0"/>
              </a:rPr>
              <a:t> topunu</a:t>
            </a:r>
            <a:r>
              <a:rPr lang="en-US" sz="1400" dirty="0" smtClean="0">
                <a:latin typeface="Book Antiqua" pitchFamily="18" charset="0"/>
                <a:cs typeface="Arial" pitchFamily="34" charset="0"/>
              </a:rPr>
              <a:t>). [p] sesi, sözcüğün bütün durumlarında bulunur. </a:t>
            </a:r>
            <a:endParaRPr lang="tr-TR" sz="1400" dirty="0" smtClean="0">
              <a:latin typeface="Book Antiqua" pitchFamily="18"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/t/ ve /d/ </a:t>
            </a:r>
            <a:endParaRPr lang="tr-TR" b="1" dirty="0"/>
          </a:p>
        </p:txBody>
      </p:sp>
      <p:sp>
        <p:nvSpPr>
          <p:cNvPr id="3" name="Content Placeholder 2"/>
          <p:cNvSpPr>
            <a:spLocks noGrp="1"/>
          </p:cNvSpPr>
          <p:nvPr>
            <p:ph sz="quarter" idx="1"/>
          </p:nvPr>
        </p:nvSpPr>
        <p:spPr/>
        <p:txBody>
          <a:bodyPr/>
          <a:lstStyle/>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smtClean="0"/>
          </a:p>
          <a:p>
            <a:pPr algn="just"/>
            <a:endParaRPr lang="tr-TR" sz="1800" dirty="0"/>
          </a:p>
        </p:txBody>
      </p:sp>
      <p:sp>
        <p:nvSpPr>
          <p:cNvPr id="4" name="3 Metin kutusu"/>
          <p:cNvSpPr txBox="1"/>
          <p:nvPr/>
        </p:nvSpPr>
        <p:spPr>
          <a:xfrm>
            <a:off x="971600" y="234888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2181563"/>
            <a:ext cx="5901514"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Bu seslerinin çıkarılmasında dilin önü, üst sıra dişlere ve köklerine dayanarak kapanma oluşturur. Kapanma sırasında nefes, kapanmanın arkasında birikir ve onun açılmasıyla aniden dışarı çıkar. </a:t>
            </a:r>
          </a:p>
        </p:txBody>
      </p:sp>
      <p:sp>
        <p:nvSpPr>
          <p:cNvPr id="6" name="5 Metin kutusu"/>
          <p:cNvSpPr txBox="1"/>
          <p:nvPr/>
        </p:nvSpPr>
        <p:spPr>
          <a:xfrm>
            <a:off x="899592" y="414908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363900"/>
            <a:ext cx="5901514"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[d] </a:t>
            </a:r>
            <a:r>
              <a:rPr lang="en-US" sz="1400" dirty="0" err="1" smtClean="0">
                <a:latin typeface="Book Antiqua" pitchFamily="18" charset="0"/>
                <a:cs typeface="Arial" pitchFamily="34" charset="0"/>
              </a:rPr>
              <a:t>sesi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içseste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bulunur</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sonseste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ötümsüz</a:t>
            </a:r>
            <a:r>
              <a:rPr lang="en-US" sz="1400" dirty="0" smtClean="0">
                <a:latin typeface="Book Antiqua" pitchFamily="18" charset="0"/>
                <a:cs typeface="Arial" pitchFamily="34" charset="0"/>
              </a:rPr>
              <a:t> [t]’ye </a:t>
            </a:r>
            <a:r>
              <a:rPr lang="en-US" sz="1400" dirty="0" err="1" smtClean="0">
                <a:latin typeface="Book Antiqua" pitchFamily="18" charset="0"/>
                <a:cs typeface="Arial" pitchFamily="34" charset="0"/>
              </a:rPr>
              <a:t>dönüşür</a:t>
            </a:r>
            <a:r>
              <a:rPr lang="en-US" sz="1400" dirty="0" smtClean="0">
                <a:latin typeface="Book Antiqua" pitchFamily="18" charset="0"/>
                <a:cs typeface="Arial" pitchFamily="34" charset="0"/>
              </a:rPr>
              <a:t>. [d] </a:t>
            </a:r>
            <a:r>
              <a:rPr lang="en-US" sz="1400" dirty="0" err="1" smtClean="0">
                <a:latin typeface="Book Antiqua" pitchFamily="18" charset="0"/>
                <a:cs typeface="Arial" pitchFamily="34" charset="0"/>
              </a:rPr>
              <a:t>sesi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ile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biten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birkaç</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sözcük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vardır</a:t>
            </a:r>
            <a:r>
              <a:rPr lang="en-US" sz="1400" dirty="0" smtClean="0">
                <a:latin typeface="Book Antiqua" pitchFamily="18" charset="0"/>
                <a:cs typeface="Arial" pitchFamily="34" charset="0"/>
              </a:rPr>
              <a:t>:  </a:t>
            </a:r>
            <a:r>
              <a:rPr lang="en-US" sz="1400" i="1" dirty="0" smtClean="0">
                <a:latin typeface="Book Antiqua" pitchFamily="18" charset="0"/>
                <a:cs typeface="Arial" pitchFamily="34" charset="0"/>
              </a:rPr>
              <a:t>ad</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αd</a:t>
            </a:r>
            <a:r>
              <a:rPr lang="en-US" sz="1400" dirty="0" smtClean="0">
                <a:latin typeface="Book Antiqua" pitchFamily="18" charset="0"/>
                <a:cs typeface="Arial" pitchFamily="34" charset="0"/>
              </a:rPr>
              <a:t>], </a:t>
            </a:r>
            <a:r>
              <a:rPr lang="en-US" sz="1400" i="1" dirty="0" err="1" smtClean="0">
                <a:latin typeface="Book Antiqua" pitchFamily="18" charset="0"/>
                <a:cs typeface="Arial" pitchFamily="34" charset="0"/>
              </a:rPr>
              <a:t>yad</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jαd</a:t>
            </a:r>
            <a:r>
              <a:rPr lang="en-US" sz="1400" dirty="0" smtClean="0">
                <a:latin typeface="Book Antiqua" pitchFamily="18" charset="0"/>
                <a:cs typeface="Arial" pitchFamily="34" charset="0"/>
              </a:rPr>
              <a:t>], </a:t>
            </a:r>
            <a:r>
              <a:rPr lang="en-US" sz="1400" i="1" dirty="0" err="1" smtClean="0">
                <a:latin typeface="Book Antiqua" pitchFamily="18" charset="0"/>
                <a:cs typeface="Arial" pitchFamily="34" charset="0"/>
              </a:rPr>
              <a:t>öd</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œd</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gibi</a:t>
            </a:r>
            <a:r>
              <a:rPr lang="en-US" sz="1400" dirty="0" smtClean="0">
                <a:latin typeface="Book Antiqua" pitchFamily="18" charset="0"/>
                <a:cs typeface="Arial" pitchFamily="34" charset="0"/>
              </a:rPr>
              <a:t>. </a:t>
            </a:r>
            <a:endParaRPr lang="tr-TR" sz="1400" dirty="0" smtClean="0">
              <a:latin typeface="Book Antiqua" pitchFamily="18" charset="0"/>
              <a:cs typeface="Arial" pitchFamily="34" charset="0"/>
            </a:endParaRP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Sonses</a:t>
            </a:r>
            <a:r>
              <a:rPr lang="tr-TR" sz="1400" dirty="0" smtClean="0">
                <a:latin typeface="Book Antiqua" pitchFamily="18" charset="0"/>
                <a:cs typeface="Arial" pitchFamily="34" charset="0"/>
              </a:rPr>
              <a:t>inde</a:t>
            </a:r>
            <a:r>
              <a:rPr lang="en-US" sz="1400" dirty="0" smtClean="0">
                <a:latin typeface="Book Antiqua" pitchFamily="18" charset="0"/>
                <a:cs typeface="Arial" pitchFamily="34" charset="0"/>
              </a:rPr>
              <a:t> ötümsüz [t] bulunan sözcükler, ünlüyle başlayan ek aldığında ötümlü [d] sesine dönüşebilir (</a:t>
            </a:r>
            <a:r>
              <a:rPr lang="en-US" sz="1400" i="1" dirty="0" smtClean="0">
                <a:latin typeface="Book Antiqua" pitchFamily="18" charset="0"/>
                <a:cs typeface="Arial" pitchFamily="34" charset="0"/>
              </a:rPr>
              <a:t>tat + ı</a:t>
            </a:r>
            <a:r>
              <a:rPr lang="en-US" sz="1400" dirty="0" smtClean="0">
                <a:latin typeface="Book Antiqua" pitchFamily="18" charset="0"/>
                <a:cs typeface="Arial" pitchFamily="34" charset="0"/>
              </a:rPr>
              <a:t>&gt;</a:t>
            </a:r>
            <a:r>
              <a:rPr lang="en-US" sz="1400" i="1" dirty="0" smtClean="0">
                <a:latin typeface="Book Antiqua" pitchFamily="18" charset="0"/>
                <a:cs typeface="Arial" pitchFamily="34" charset="0"/>
              </a:rPr>
              <a:t>tadı</a:t>
            </a:r>
            <a:r>
              <a:rPr lang="en-US" sz="1400" dirty="0" smtClean="0">
                <a:latin typeface="Book Antiqua" pitchFamily="18" charset="0"/>
                <a:cs typeface="Arial" pitchFamily="34" charset="0"/>
              </a:rPr>
              <a:t>, </a:t>
            </a:r>
            <a:r>
              <a:rPr lang="en-US" sz="1400" i="1" dirty="0" smtClean="0">
                <a:latin typeface="Book Antiqua" pitchFamily="18" charset="0"/>
                <a:cs typeface="Arial" pitchFamily="34" charset="0"/>
              </a:rPr>
              <a:t>dert + ini</a:t>
            </a:r>
            <a:r>
              <a:rPr lang="en-US" sz="1400" dirty="0" smtClean="0">
                <a:latin typeface="Book Antiqua" pitchFamily="18" charset="0"/>
                <a:cs typeface="Arial" pitchFamily="34" charset="0"/>
              </a:rPr>
              <a:t>&gt;</a:t>
            </a:r>
            <a:r>
              <a:rPr lang="en-US" sz="1400" i="1" dirty="0" smtClean="0">
                <a:latin typeface="Book Antiqua" pitchFamily="18" charset="0"/>
                <a:cs typeface="Arial" pitchFamily="34" charset="0"/>
              </a:rPr>
              <a:t>derdini</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a:t>
            </a:r>
          </a:p>
          <a:p>
            <a:pPr algn="just"/>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tr-TR" sz="1400" dirty="0" err="1" smtClean="0">
                <a:latin typeface="Book Antiqua" pitchFamily="18" charset="0"/>
                <a:cs typeface="Arial" pitchFamily="34" charset="0"/>
              </a:rPr>
              <a:t>A</a:t>
            </a:r>
            <a:r>
              <a:rPr lang="en-US" sz="1400" dirty="0" smtClean="0">
                <a:latin typeface="Book Antiqua" pitchFamily="18" charset="0"/>
                <a:cs typeface="Arial" pitchFamily="34" charset="0"/>
              </a:rPr>
              <a:t>ncak ötümsüz [t] sesini koruyan çok sayıda sözcük </a:t>
            </a:r>
            <a:r>
              <a:rPr lang="tr-TR" sz="1400" dirty="0" smtClean="0">
                <a:latin typeface="Book Antiqua" pitchFamily="18" charset="0"/>
                <a:cs typeface="Arial" pitchFamily="34" charset="0"/>
              </a:rPr>
              <a:t>de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vardır</a:t>
            </a:r>
            <a:r>
              <a:rPr lang="en-US" sz="1400" dirty="0" smtClean="0">
                <a:latin typeface="Book Antiqua" pitchFamily="18" charset="0"/>
                <a:cs typeface="Arial" pitchFamily="34" charset="0"/>
              </a:rPr>
              <a:t> (</a:t>
            </a:r>
            <a:r>
              <a:rPr lang="en-US" sz="1400" i="1" dirty="0" err="1" smtClean="0">
                <a:latin typeface="Book Antiqua" pitchFamily="18" charset="0"/>
                <a:cs typeface="Arial" pitchFamily="34" charset="0"/>
              </a:rPr>
              <a:t>şirket</a:t>
            </a:r>
            <a:r>
              <a:rPr lang="en-US" sz="1400" i="1" dirty="0" smtClean="0">
                <a:latin typeface="Book Antiqua" pitchFamily="18" charset="0"/>
                <a:cs typeface="Arial" pitchFamily="34" charset="0"/>
              </a:rPr>
              <a:t> + </a:t>
            </a:r>
            <a:r>
              <a:rPr lang="en-US" sz="1400" i="1" dirty="0" err="1" smtClean="0">
                <a:latin typeface="Book Antiqua" pitchFamily="18" charset="0"/>
                <a:cs typeface="Arial" pitchFamily="34" charset="0"/>
              </a:rPr>
              <a:t>inden</a:t>
            </a:r>
            <a:r>
              <a:rPr lang="en-US" sz="1400" dirty="0" smtClean="0">
                <a:latin typeface="Book Antiqua" pitchFamily="18" charset="0"/>
                <a:cs typeface="Arial" pitchFamily="34" charset="0"/>
              </a:rPr>
              <a:t>&gt;</a:t>
            </a:r>
            <a:r>
              <a:rPr lang="en-US" sz="1400" i="1" dirty="0" err="1" smtClean="0">
                <a:latin typeface="Book Antiqua" pitchFamily="18" charset="0"/>
                <a:cs typeface="Arial" pitchFamily="34" charset="0"/>
              </a:rPr>
              <a:t>şirketinden</a:t>
            </a:r>
            <a:r>
              <a:rPr lang="en-US" sz="1400" dirty="0" smtClean="0">
                <a:latin typeface="Book Antiqua" pitchFamily="18" charset="0"/>
                <a:cs typeface="Arial" pitchFamily="34" charset="0"/>
              </a:rPr>
              <a:t>, </a:t>
            </a:r>
            <a:r>
              <a:rPr lang="en-US" sz="1400" i="1" dirty="0" err="1" smtClean="0">
                <a:latin typeface="Book Antiqua" pitchFamily="18" charset="0"/>
                <a:cs typeface="Arial" pitchFamily="34" charset="0"/>
              </a:rPr>
              <a:t>gelgit</a:t>
            </a:r>
            <a:r>
              <a:rPr lang="en-US" sz="1400" i="1" dirty="0" smtClean="0">
                <a:latin typeface="Book Antiqua" pitchFamily="18" charset="0"/>
                <a:cs typeface="Arial" pitchFamily="34" charset="0"/>
              </a:rPr>
              <a:t> + </a:t>
            </a:r>
            <a:r>
              <a:rPr lang="en-US" sz="1400" i="1" dirty="0" err="1" smtClean="0">
                <a:latin typeface="Book Antiqua" pitchFamily="18" charset="0"/>
                <a:cs typeface="Arial" pitchFamily="34" charset="0"/>
              </a:rPr>
              <a:t>i</a:t>
            </a:r>
            <a:r>
              <a:rPr lang="en-US" sz="1400" dirty="0" smtClean="0">
                <a:latin typeface="Book Antiqua" pitchFamily="18" charset="0"/>
                <a:cs typeface="Arial" pitchFamily="34" charset="0"/>
              </a:rPr>
              <a:t>&gt;</a:t>
            </a:r>
            <a:r>
              <a:rPr lang="en-US" sz="1400" i="1" dirty="0" err="1" smtClean="0">
                <a:latin typeface="Book Antiqua" pitchFamily="18" charset="0"/>
                <a:cs typeface="Arial" pitchFamily="34" charset="0"/>
              </a:rPr>
              <a:t>gelgiti</a:t>
            </a:r>
            <a:r>
              <a:rPr lang="en-US" sz="1400" dirty="0" smtClean="0">
                <a:latin typeface="Book Antiqua" pitchFamily="18" charset="0"/>
                <a:cs typeface="Arial" pitchFamily="34" charset="0"/>
              </a:rPr>
              <a:t>).</a:t>
            </a:r>
            <a:endParaRPr lang="tr-TR" sz="1400" dirty="0" smtClean="0">
              <a:latin typeface="Book Antiqua" pitchFamily="18"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/l/ </a:t>
            </a:r>
            <a:endParaRPr lang="tr-TR" dirty="0"/>
          </a:p>
        </p:txBody>
      </p:sp>
      <p:sp>
        <p:nvSpPr>
          <p:cNvPr id="4" name="3 Metin kutusu"/>
          <p:cNvSpPr txBox="1"/>
          <p:nvPr/>
        </p:nvSpPr>
        <p:spPr>
          <a:xfrm>
            <a:off x="953848" y="245445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160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[l]</a:t>
            </a:r>
            <a:r>
              <a:rPr lang="tr-TR" sz="1400" dirty="0" smtClean="0">
                <a:latin typeface="Book Antiqua" pitchFamily="18" charset="0"/>
                <a:cs typeface="Arial" pitchFamily="34" charset="0"/>
              </a:rPr>
              <a:t> sesinin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sesletiminde</a:t>
            </a:r>
            <a:r>
              <a:rPr lang="en-US" sz="1400" dirty="0" smtClean="0">
                <a:latin typeface="Book Antiqua" pitchFamily="18" charset="0"/>
                <a:cs typeface="Arial" pitchFamily="34" charset="0"/>
              </a:rPr>
              <a:t> alt </a:t>
            </a:r>
            <a:r>
              <a:rPr lang="en-US" sz="1400" dirty="0" err="1" smtClean="0">
                <a:latin typeface="Book Antiqua" pitchFamily="18" charset="0"/>
                <a:cs typeface="Arial" pitchFamily="34" charset="0"/>
              </a:rPr>
              <a:t>çene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hafif</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aşağıya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sarkar</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D</a:t>
            </a:r>
            <a:r>
              <a:rPr lang="en-US" sz="1400" dirty="0" err="1" smtClean="0">
                <a:latin typeface="Book Antiqua" pitchFamily="18" charset="0"/>
                <a:cs typeface="Arial" pitchFamily="34" charset="0"/>
              </a:rPr>
              <a:t>udaklar</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yarı</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açıktır</a:t>
            </a:r>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Dilucu</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dilin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kı</a:t>
            </a:r>
            <a:r>
              <a:rPr lang="tr-TR" sz="1400" dirty="0" err="1" smtClean="0">
                <a:latin typeface="Book Antiqua" pitchFamily="18" charset="0"/>
                <a:cs typeface="Arial" pitchFamily="34" charset="0"/>
              </a:rPr>
              <a:t>smı</a:t>
            </a:r>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üst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kesici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dişlerin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ardına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üst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dişetlerine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değer</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endParaRPr lang="tr-TR" sz="1400" dirty="0" smtClean="0">
              <a:latin typeface="Book Antiqua" pitchFamily="18" charset="0"/>
              <a:cs typeface="Arial" pitchFamily="34" charset="0"/>
            </a:endParaRPr>
          </a:p>
          <a:p>
            <a:pPr algn="just"/>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D</a:t>
            </a:r>
            <a:r>
              <a:rPr lang="en-US" sz="1400" dirty="0" err="1" smtClean="0">
                <a:latin typeface="Book Antiqua" pitchFamily="18" charset="0"/>
                <a:cs typeface="Arial" pitchFamily="34" charset="0"/>
              </a:rPr>
              <a:t>işlerin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ardına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dişetlerine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değmesi</a:t>
            </a:r>
            <a:r>
              <a:rPr lang="tr-TR" sz="1400" dirty="0" smtClean="0">
                <a:latin typeface="Book Antiqua" pitchFamily="18" charset="0"/>
                <a:cs typeface="Arial" pitchFamily="34" charset="0"/>
              </a:rPr>
              <a:t> sonucu,</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bu ünsüzün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iki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ayrı</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değişkesi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oluşur</a:t>
            </a:r>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Dişlere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değmesiyle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oluşan</a:t>
            </a:r>
            <a:r>
              <a:rPr lang="en-US" sz="1400" dirty="0" smtClean="0">
                <a:latin typeface="Book Antiqua" pitchFamily="18" charset="0"/>
                <a:cs typeface="Arial" pitchFamily="34" charset="0"/>
              </a:rPr>
              <a:t> [l]</a:t>
            </a:r>
            <a:r>
              <a:rPr lang="tr-TR" sz="1400" dirty="0" smtClean="0">
                <a:latin typeface="Book Antiqua" pitchFamily="18" charset="0"/>
                <a:cs typeface="Arial" pitchFamily="34" charset="0"/>
              </a:rPr>
              <a:t> daha ince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dişetlerine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değmesiyle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oluşan</a:t>
            </a:r>
            <a:r>
              <a:rPr lang="en-US" sz="1400" dirty="0" smtClean="0">
                <a:latin typeface="Book Antiqua" pitchFamily="18" charset="0"/>
                <a:cs typeface="Arial" pitchFamily="34" charset="0"/>
              </a:rPr>
              <a:t> [ł] </a:t>
            </a:r>
            <a:r>
              <a:rPr lang="tr-TR" sz="1400" dirty="0" smtClean="0">
                <a:latin typeface="Book Antiqua" pitchFamily="18" charset="0"/>
                <a:cs typeface="Arial" pitchFamily="34" charset="0"/>
              </a:rPr>
              <a:t>daha kalındır</a:t>
            </a:r>
            <a:r>
              <a:rPr lang="tr-TR" sz="1400" i="1" dirty="0" smtClean="0">
                <a:latin typeface="Book Antiqua" pitchFamily="18" charset="0"/>
                <a:cs typeface="Arial" pitchFamily="34" charset="0"/>
              </a:rPr>
              <a:t>.</a:t>
            </a:r>
            <a:endParaRPr lang="tr-TR" sz="1400" dirty="0" smtClean="0">
              <a:latin typeface="Book Antiqua" pitchFamily="18" charset="0"/>
              <a:cs typeface="Arial" pitchFamily="34" charset="0"/>
            </a:endParaRPr>
          </a:p>
        </p:txBody>
      </p:sp>
      <p:sp>
        <p:nvSpPr>
          <p:cNvPr id="6" name="5 Metin kutusu"/>
          <p:cNvSpPr txBox="1"/>
          <p:nvPr/>
        </p:nvSpPr>
        <p:spPr>
          <a:xfrm>
            <a:off x="915176" y="3991708"/>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705100"/>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Türkçe sözcüklerin önsesinde bulunmaz, iç- ve sonseste bulunur. </a:t>
            </a: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Bu ünsüz, yalnızca yabancı kökenli sözcüklerin önsesinde yer alır. (‘lüzum, çalgı, lale, kalem, yerel, dil’ gibi).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/k/ ve /g/</a:t>
            </a:r>
            <a:endParaRPr lang="tr-TR" dirty="0"/>
          </a:p>
        </p:txBody>
      </p:sp>
      <p:sp>
        <p:nvSpPr>
          <p:cNvPr id="4" name="3 Metin kutusu"/>
          <p:cNvSpPr txBox="1"/>
          <p:nvPr/>
        </p:nvSpPr>
        <p:spPr>
          <a:xfrm>
            <a:off x="899592" y="2852936"/>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644095"/>
            <a:ext cx="5901514" cy="2462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fr-FR" sz="1400" dirty="0" smtClean="0">
                <a:latin typeface="Book Antiqua" pitchFamily="18" charset="0"/>
                <a:cs typeface="Arial" pitchFamily="34" charset="0"/>
              </a:rPr>
              <a:t>[k] </a:t>
            </a:r>
            <a:r>
              <a:rPr lang="fr-FR" sz="1400" dirty="0" err="1" smtClean="0">
                <a:latin typeface="Book Antiqua" pitchFamily="18" charset="0"/>
                <a:cs typeface="Arial" pitchFamily="34" charset="0"/>
              </a:rPr>
              <a:t>ve</a:t>
            </a:r>
            <a:r>
              <a:rPr lang="fr-FR" sz="1400" dirty="0" smtClean="0">
                <a:latin typeface="Book Antiqua" pitchFamily="18" charset="0"/>
                <a:cs typeface="Arial" pitchFamily="34" charset="0"/>
              </a:rPr>
              <a:t> [g] </a:t>
            </a:r>
            <a:r>
              <a:rPr lang="tr-TR" sz="1400" dirty="0" err="1" smtClean="0">
                <a:latin typeface="Book Antiqua" pitchFamily="18" charset="0"/>
                <a:cs typeface="Arial" pitchFamily="34" charset="0"/>
              </a:rPr>
              <a:t>ünsüzl</a:t>
            </a:r>
            <a:r>
              <a:rPr lang="fr-FR" sz="1400" dirty="0" err="1" smtClean="0">
                <a:latin typeface="Book Antiqua" pitchFamily="18" charset="0"/>
                <a:cs typeface="Arial" pitchFamily="34" charset="0"/>
              </a:rPr>
              <a:t>erinin</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çıkarılmasında</a:t>
            </a:r>
            <a:r>
              <a:rPr lang="tr-TR" sz="1400" dirty="0" smtClean="0">
                <a:latin typeface="Book Antiqua" pitchFamily="18" charset="0"/>
                <a:cs typeface="Arial" pitchFamily="34" charset="0"/>
              </a:rPr>
              <a:t> </a:t>
            </a:r>
            <a:r>
              <a:rPr lang="fr-FR" sz="1400" dirty="0" err="1" smtClean="0">
                <a:latin typeface="Book Antiqua" pitchFamily="18" charset="0"/>
                <a:cs typeface="Arial" pitchFamily="34" charset="0"/>
              </a:rPr>
              <a:t>dil</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ağız</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boşluğunda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geriye</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çekilir</a:t>
            </a:r>
            <a:r>
              <a:rPr lang="fr-FR" sz="1400" dirty="0" smtClean="0">
                <a:latin typeface="Book Antiqua" pitchFamily="18" charset="0"/>
                <a:cs typeface="Arial" pitchFamily="34" charset="0"/>
              </a:rPr>
              <a:t>.</a:t>
            </a:r>
            <a:r>
              <a:rPr lang="tr-TR" sz="1400" dirty="0" smtClean="0">
                <a:latin typeface="Book Antiqua" pitchFamily="18" charset="0"/>
                <a:cs typeface="Arial" pitchFamily="34" charset="0"/>
              </a:rPr>
              <a:t> </a:t>
            </a:r>
            <a:r>
              <a:rPr lang="fr-FR" sz="1400" dirty="0" err="1" smtClean="0">
                <a:latin typeface="Book Antiqua" pitchFamily="18" charset="0"/>
                <a:cs typeface="Arial" pitchFamily="34" charset="0"/>
              </a:rPr>
              <a:t>Dil</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sırtı</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artdamağa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doğru</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yükselip</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ağız</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boşluğunun</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arkasında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kapanmayı</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oluşturur</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Kapanma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arkasında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biriktirilen</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nefes</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kapanma</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açıldıktan</a:t>
            </a:r>
            <a:r>
              <a:rPr lang="fr-FR" sz="1400" dirty="0" smtClean="0">
                <a:latin typeface="Book Antiqua" pitchFamily="18" charset="0"/>
                <a:cs typeface="Arial" pitchFamily="34" charset="0"/>
              </a:rPr>
              <a:t> sonra </a:t>
            </a:r>
            <a:r>
              <a:rPr lang="fr-FR" sz="1400" dirty="0" err="1" smtClean="0">
                <a:latin typeface="Book Antiqua" pitchFamily="18" charset="0"/>
                <a:cs typeface="Arial" pitchFamily="34" charset="0"/>
              </a:rPr>
              <a:t>bütün</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patlamalı</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seslerde</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olduğu</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gibi</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birden</a:t>
            </a:r>
            <a:r>
              <a:rPr lang="fr-FR" sz="1400" dirty="0" smtClean="0">
                <a:latin typeface="Book Antiqua" pitchFamily="18" charset="0"/>
                <a:cs typeface="Arial" pitchFamily="34" charset="0"/>
              </a:rPr>
              <a:t> </a:t>
            </a:r>
            <a:r>
              <a:rPr lang="fr-FR" sz="1400" dirty="0" err="1" smtClean="0">
                <a:latin typeface="Book Antiqua" pitchFamily="18" charset="0"/>
                <a:cs typeface="Arial" pitchFamily="34" charset="0"/>
              </a:rPr>
              <a:t>boşalır</a:t>
            </a:r>
            <a:r>
              <a:rPr lang="fr-FR" sz="1400" dirty="0" smtClean="0">
                <a:latin typeface="Book Antiqua" pitchFamily="18" charset="0"/>
                <a:cs typeface="Arial" pitchFamily="34" charset="0"/>
              </a:rPr>
              <a:t>.</a:t>
            </a:r>
            <a:endParaRPr lang="tr-TR" sz="1400" dirty="0" smtClean="0">
              <a:latin typeface="Book Antiqua" pitchFamily="18" charset="0"/>
              <a:cs typeface="Arial" pitchFamily="34" charset="0"/>
            </a:endParaRP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Hem [k] </a:t>
            </a:r>
            <a:r>
              <a:rPr lang="en-US" sz="1400" dirty="0" err="1" smtClean="0">
                <a:latin typeface="Book Antiqua" pitchFamily="18" charset="0"/>
                <a:cs typeface="Arial" pitchFamily="34" charset="0"/>
              </a:rPr>
              <a:t>sesi</a:t>
            </a:r>
            <a:r>
              <a:rPr lang="en-US" sz="1400" dirty="0" smtClean="0">
                <a:latin typeface="Book Antiqua" pitchFamily="18" charset="0"/>
                <a:cs typeface="Arial" pitchFamily="34" charset="0"/>
              </a:rPr>
              <a:t> hem de [g] </a:t>
            </a:r>
            <a:r>
              <a:rPr lang="en-US" sz="1400" dirty="0" err="1" smtClean="0">
                <a:latin typeface="Book Antiqua" pitchFamily="18" charset="0"/>
                <a:cs typeface="Arial" pitchFamily="34" charset="0"/>
              </a:rPr>
              <a:t>sesinin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öndamaksıllaşmış</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değişkeleri</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 vardır.</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k</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sesinin</a:t>
            </a:r>
            <a:r>
              <a:rPr lang="en-US" sz="1400" dirty="0" smtClean="0">
                <a:latin typeface="Book Antiqua" pitchFamily="18" charset="0"/>
                <a:cs typeface="Arial" pitchFamily="34" charset="0"/>
              </a:rPr>
              <a:t> </a:t>
            </a:r>
            <a:r>
              <a:rPr lang="tr-TR" sz="1400" dirty="0" err="1" smtClean="0">
                <a:latin typeface="Book Antiqua" pitchFamily="18" charset="0"/>
                <a:cs typeface="Arial" pitchFamily="34" charset="0"/>
              </a:rPr>
              <a:t>öndil</a:t>
            </a:r>
            <a:r>
              <a:rPr lang="tr-TR" sz="1400" dirty="0" smtClean="0">
                <a:latin typeface="Book Antiqua" pitchFamily="18" charset="0"/>
                <a:cs typeface="Arial" pitchFamily="34" charset="0"/>
              </a:rPr>
              <a:t> ünlüleriyle birlikte bulunan ve </a:t>
            </a:r>
            <a:r>
              <a:rPr lang="en-US" sz="1400" dirty="0" smtClean="0">
                <a:latin typeface="Book Antiqua" pitchFamily="18" charset="0"/>
                <a:cs typeface="Arial" pitchFamily="34" charset="0"/>
              </a:rPr>
              <a:t>[c]</a:t>
            </a:r>
            <a:r>
              <a:rPr lang="tr-TR" sz="1400" dirty="0" smtClean="0">
                <a:latin typeface="Book Antiqua" pitchFamily="18" charset="0"/>
                <a:cs typeface="Arial" pitchFamily="34" charset="0"/>
              </a:rPr>
              <a:t> imiyle gösterilen değişkesi</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 </a:t>
            </a:r>
            <a:r>
              <a:rPr lang="tr-TR" sz="1400" dirty="0" err="1" smtClean="0">
                <a:latin typeface="Book Antiqua" pitchFamily="18" charset="0"/>
                <a:cs typeface="Arial" pitchFamily="34" charset="0"/>
              </a:rPr>
              <a:t>arkadil</a:t>
            </a:r>
            <a:r>
              <a:rPr lang="tr-TR" sz="1400" dirty="0" smtClean="0">
                <a:latin typeface="Book Antiqua" pitchFamily="18" charset="0"/>
                <a:cs typeface="Arial" pitchFamily="34" charset="0"/>
              </a:rPr>
              <a:t> ünlüleriyle birlikte bulunan ve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k</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 imiyle gösterilen değişkesi vardır. /</a:t>
            </a:r>
            <a:r>
              <a:rPr lang="en-US" sz="1400" dirty="0" smtClean="0">
                <a:latin typeface="Book Antiqua" pitchFamily="18" charset="0"/>
                <a:cs typeface="Arial" pitchFamily="34" charset="0"/>
              </a:rPr>
              <a:t>g</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sesinin ise,</a:t>
            </a:r>
            <a:r>
              <a:rPr lang="en-US" sz="1400" dirty="0" smtClean="0">
                <a:latin typeface="Book Antiqua" pitchFamily="18" charset="0"/>
                <a:cs typeface="Arial" pitchFamily="34" charset="0"/>
              </a:rPr>
              <a:t> </a:t>
            </a:r>
            <a:r>
              <a:rPr lang="tr-TR" sz="1400" dirty="0" err="1" smtClean="0">
                <a:latin typeface="Book Antiqua" pitchFamily="18" charset="0"/>
                <a:cs typeface="Arial" pitchFamily="34" charset="0"/>
              </a:rPr>
              <a:t>öndil</a:t>
            </a:r>
            <a:r>
              <a:rPr lang="tr-TR" sz="1400" dirty="0" smtClean="0">
                <a:latin typeface="Book Antiqua" pitchFamily="18" charset="0"/>
                <a:cs typeface="Arial" pitchFamily="34" charset="0"/>
              </a:rPr>
              <a:t> ünlüleriyle bulunan ve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g</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 imiyle gösterilen değişkesi ve </a:t>
            </a:r>
            <a:r>
              <a:rPr lang="tr-TR" sz="1400" dirty="0" err="1" smtClean="0">
                <a:latin typeface="Book Antiqua" pitchFamily="18" charset="0"/>
                <a:cs typeface="Arial" pitchFamily="34" charset="0"/>
              </a:rPr>
              <a:t>arkadil</a:t>
            </a:r>
            <a:r>
              <a:rPr lang="tr-TR" sz="1400" dirty="0" smtClean="0">
                <a:latin typeface="Book Antiqua" pitchFamily="18" charset="0"/>
                <a:cs typeface="Arial" pitchFamily="34" charset="0"/>
              </a:rPr>
              <a:t> ünlüleriyle birlikte bulunan ve </a:t>
            </a:r>
            <a:r>
              <a:rPr lang="en-US" sz="1400" dirty="0" smtClean="0">
                <a:latin typeface="Book Antiqua" pitchFamily="18" charset="0"/>
                <a:cs typeface="Arial" pitchFamily="34" charset="0"/>
              </a:rPr>
              <a:t>[ɟ]</a:t>
            </a:r>
            <a:r>
              <a:rPr lang="tr-TR" sz="1400" dirty="0" smtClean="0">
                <a:latin typeface="Book Antiqua" pitchFamily="18" charset="0"/>
                <a:cs typeface="Arial" pitchFamily="34" charset="0"/>
              </a:rPr>
              <a:t> imiyle gösterilen değişkesi vardır.</a:t>
            </a:r>
          </a:p>
        </p:txBody>
      </p:sp>
      <p:sp>
        <p:nvSpPr>
          <p:cNvPr id="7" name="6 Metin kutusu"/>
          <p:cNvSpPr txBox="1"/>
          <p:nvPr/>
        </p:nvSpPr>
        <p:spPr>
          <a:xfrm>
            <a:off x="899592" y="486916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8" name="7 Metin kutusu"/>
          <p:cNvSpPr txBox="1"/>
          <p:nvPr/>
        </p:nvSpPr>
        <p:spPr>
          <a:xfrm>
            <a:off x="2843808" y="4797152"/>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Bu ünsüzler Türkçede sözcüğün ön-, iç- ve sonsesinde bulunur. (‘kır, bakan, örnek, kürek’ ve ‘geyik, gaga’ gibi).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/m/ ve /n/</a:t>
            </a:r>
            <a:endParaRPr lang="tr-TR" dirty="0"/>
          </a:p>
        </p:txBody>
      </p:sp>
      <p:sp>
        <p:nvSpPr>
          <p:cNvPr id="4" name="3 Metin kutusu"/>
          <p:cNvSpPr txBox="1"/>
          <p:nvPr/>
        </p:nvSpPr>
        <p:spPr>
          <a:xfrm>
            <a:off x="953848" y="2411596"/>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160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tr-TR" sz="1400" b="1" dirty="0" smtClean="0">
                <a:latin typeface="Book Antiqua" pitchFamily="18" charset="0"/>
                <a:cs typeface="Arial" pitchFamily="34" charset="0"/>
              </a:rPr>
              <a:t>[m] ünsüzünün </a:t>
            </a:r>
            <a:r>
              <a:rPr lang="tr-TR" sz="1400" dirty="0" err="1" smtClean="0">
                <a:latin typeface="Book Antiqua" pitchFamily="18" charset="0"/>
                <a:cs typeface="Arial" pitchFamily="34" charset="0"/>
              </a:rPr>
              <a:t>sesletimi</a:t>
            </a:r>
            <a:r>
              <a:rPr lang="tr-TR" sz="1400" dirty="0" smtClean="0">
                <a:latin typeface="Book Antiqua" pitchFamily="18" charset="0"/>
                <a:cs typeface="Arial" pitchFamily="34" charset="0"/>
              </a:rPr>
              <a:t>, dudakların kapanmasını ve nefesin geçmesini engeller. Dil, ağız boşluğunun arkasına geri çekilip bir kavis oluşturur. </a:t>
            </a:r>
          </a:p>
          <a:p>
            <a:pPr algn="just"/>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tr-TR" sz="1400" b="1" dirty="0" smtClean="0">
                <a:latin typeface="Book Antiqua" pitchFamily="18" charset="0"/>
                <a:cs typeface="Arial" pitchFamily="34" charset="0"/>
              </a:rPr>
              <a:t>[n] ünsüzünün </a:t>
            </a:r>
            <a:r>
              <a:rPr lang="tr-TR" sz="1400" dirty="0" smtClean="0">
                <a:latin typeface="Book Antiqua" pitchFamily="18" charset="0"/>
                <a:cs typeface="Arial" pitchFamily="34" charset="0"/>
              </a:rPr>
              <a:t>çıkışında dil öne doğru uzanır. </a:t>
            </a:r>
            <a:r>
              <a:rPr lang="tr-TR" sz="1400" dirty="0" err="1" smtClean="0">
                <a:latin typeface="Book Antiqua" pitchFamily="18" charset="0"/>
                <a:cs typeface="Arial" pitchFamily="34" charset="0"/>
              </a:rPr>
              <a:t>Dilucu</a:t>
            </a:r>
            <a:r>
              <a:rPr lang="tr-TR" sz="1400" dirty="0" smtClean="0">
                <a:latin typeface="Book Antiqua" pitchFamily="18" charset="0"/>
                <a:cs typeface="Arial" pitchFamily="34" charset="0"/>
              </a:rPr>
              <a:t> üst dişetlerine değip nefesi engeller. Küçük dil aşağı iner, </a:t>
            </a:r>
            <a:r>
              <a:rPr lang="tr-TR" sz="1400" dirty="0" err="1" smtClean="0">
                <a:latin typeface="Book Antiqua" pitchFamily="18" charset="0"/>
                <a:cs typeface="Arial" pitchFamily="34" charset="0"/>
              </a:rPr>
              <a:t>sesletim</a:t>
            </a:r>
            <a:r>
              <a:rPr lang="tr-TR" sz="1400" dirty="0" smtClean="0">
                <a:latin typeface="Book Antiqua" pitchFamily="18" charset="0"/>
                <a:cs typeface="Arial" pitchFamily="34" charset="0"/>
              </a:rPr>
              <a:t> akışı geniz boşluğundan geçer. </a:t>
            </a:r>
            <a:endParaRPr lang="tr-TR" sz="1400" dirty="0">
              <a:latin typeface="Book Antiqua" pitchFamily="18" charset="0"/>
              <a:cs typeface="Arial" pitchFamily="34" charset="0"/>
            </a:endParaRPr>
          </a:p>
        </p:txBody>
      </p:sp>
      <p:sp>
        <p:nvSpPr>
          <p:cNvPr id="6" name="5 Metin kutusu"/>
          <p:cNvSpPr txBox="1"/>
          <p:nvPr/>
        </p:nvSpPr>
        <p:spPr>
          <a:xfrm>
            <a:off x="915176" y="4132903"/>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901575"/>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[m] ünsüzü, Türkçeleşmiş sözcüklerin ön-, iç- ve sonseste bulunur (‘mercimek, kemik, susam’ gibi). </a:t>
            </a: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[n] ünsüzü, ön-, iç- ve sonseste bulunur (‘nadir, taban, tanık’ gibi).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/f/ ve /v/</a:t>
            </a:r>
            <a:endParaRPr lang="tr-TR" dirty="0"/>
          </a:p>
        </p:txBody>
      </p:sp>
      <p:sp>
        <p:nvSpPr>
          <p:cNvPr id="4" name="3 Metin kutusu"/>
          <p:cNvSpPr txBox="1"/>
          <p:nvPr/>
        </p:nvSpPr>
        <p:spPr>
          <a:xfrm>
            <a:off x="953848" y="234888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160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[f] </a:t>
            </a:r>
            <a:r>
              <a:rPr lang="en-US" sz="1400" dirty="0" err="1" smtClean="0">
                <a:latin typeface="Book Antiqua" pitchFamily="18" charset="0"/>
                <a:cs typeface="Arial" pitchFamily="34" charset="0"/>
              </a:rPr>
              <a:t>sesinin</a:t>
            </a:r>
            <a:r>
              <a:rPr lang="en-US" sz="1400" dirty="0" smtClean="0">
                <a:latin typeface="Book Antiqua" pitchFamily="18" charset="0"/>
                <a:cs typeface="Arial" pitchFamily="34" charset="0"/>
              </a:rPr>
              <a:t> </a:t>
            </a:r>
            <a:r>
              <a:rPr lang="tr-TR" sz="1400" dirty="0" err="1" smtClean="0">
                <a:latin typeface="Book Antiqua" pitchFamily="18" charset="0"/>
                <a:cs typeface="Arial" pitchFamily="34" charset="0"/>
              </a:rPr>
              <a:t>sesletimi</a:t>
            </a:r>
            <a:r>
              <a:rPr lang="tr-TR" sz="1400" dirty="0" smtClean="0">
                <a:latin typeface="Book Antiqua" pitchFamily="18" charset="0"/>
                <a:cs typeface="Arial" pitchFamily="34" charset="0"/>
              </a:rPr>
              <a:t> sırasında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dudakların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kenarları</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birbirlerine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dokunur</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Dudakların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ortasında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üst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dudak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pasif</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olurken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üst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kesici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dişler</a:t>
            </a:r>
            <a:r>
              <a:rPr lang="en-US" sz="1400" dirty="0" smtClean="0">
                <a:latin typeface="Book Antiqua" pitchFamily="18" charset="0"/>
                <a:cs typeface="Arial" pitchFamily="34" charset="0"/>
              </a:rPr>
              <a:t> alt </a:t>
            </a:r>
            <a:r>
              <a:rPr lang="en-US" sz="1400" dirty="0" err="1" smtClean="0">
                <a:latin typeface="Book Antiqua" pitchFamily="18" charset="0"/>
                <a:cs typeface="Arial" pitchFamily="34" charset="0"/>
              </a:rPr>
              <a:t>dudağın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arkasıyla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daralmayı</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oluşturur</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nefes</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bu</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daralmadan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sızarak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dışarı</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çıkar</a:t>
            </a:r>
            <a:r>
              <a:rPr lang="en-US" sz="1400" dirty="0" smtClean="0">
                <a:latin typeface="Book Antiqua" pitchFamily="18" charset="0"/>
                <a:cs typeface="Arial" pitchFamily="34" charset="0"/>
              </a:rPr>
              <a:t>.</a:t>
            </a:r>
            <a:endParaRPr lang="tr-TR" sz="1400" dirty="0" smtClean="0">
              <a:latin typeface="Book Antiqua" pitchFamily="18" charset="0"/>
              <a:cs typeface="Arial" pitchFamily="34" charset="0"/>
            </a:endParaRP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[v] </a:t>
            </a:r>
            <a:r>
              <a:rPr lang="en-US" sz="1400" dirty="0" err="1" smtClean="0">
                <a:latin typeface="Book Antiqua" pitchFamily="18" charset="0"/>
                <a:cs typeface="Arial" pitchFamily="34" charset="0"/>
              </a:rPr>
              <a:t>sesinin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sesletimi</a:t>
            </a:r>
            <a:r>
              <a:rPr lang="tr-TR" sz="1400" dirty="0" smtClean="0">
                <a:latin typeface="Book Antiqua" pitchFamily="18" charset="0"/>
                <a:cs typeface="Arial" pitchFamily="34" charset="0"/>
              </a:rPr>
              <a:t> sırasında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konuşma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organların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durumu</a:t>
            </a:r>
            <a:r>
              <a:rPr lang="en-US" sz="1400" dirty="0" smtClean="0">
                <a:latin typeface="Book Antiqua" pitchFamily="18" charset="0"/>
                <a:cs typeface="Arial" pitchFamily="34" charset="0"/>
              </a:rPr>
              <a:t> [f] </a:t>
            </a:r>
            <a:r>
              <a:rPr lang="en-US" sz="1400" dirty="0" err="1" smtClean="0">
                <a:latin typeface="Book Antiqua" pitchFamily="18" charset="0"/>
                <a:cs typeface="Arial" pitchFamily="34" charset="0"/>
              </a:rPr>
              <a:t>sesinde</a:t>
            </a:r>
            <a:r>
              <a:rPr lang="tr-TR" sz="1400" dirty="0" smtClean="0">
                <a:latin typeface="Book Antiqua" pitchFamily="18" charset="0"/>
                <a:cs typeface="Arial" pitchFamily="34" charset="0"/>
              </a:rPr>
              <a:t>ki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gibidir</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ancak</a:t>
            </a:r>
            <a:r>
              <a:rPr lang="en-US" sz="1400" dirty="0" smtClean="0">
                <a:latin typeface="Book Antiqua" pitchFamily="18" charset="0"/>
                <a:cs typeface="Arial" pitchFamily="34" charset="0"/>
              </a:rPr>
              <a:t> [v] </a:t>
            </a:r>
            <a:r>
              <a:rPr lang="en-US" sz="1400" dirty="0" err="1" smtClean="0">
                <a:latin typeface="Book Antiqua" pitchFamily="18" charset="0"/>
                <a:cs typeface="Arial" pitchFamily="34" charset="0"/>
              </a:rPr>
              <a:t>sesi</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ötümlü</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ses</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grubuna</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gi</a:t>
            </a:r>
            <a:r>
              <a:rPr lang="tr-TR" sz="1400" dirty="0" smtClean="0">
                <a:latin typeface="Book Antiqua" pitchFamily="18" charset="0"/>
                <a:cs typeface="Arial" pitchFamily="34" charset="0"/>
              </a:rPr>
              <a:t>r</a:t>
            </a:r>
            <a:r>
              <a:rPr lang="en-US" sz="1400" dirty="0" err="1" smtClean="0">
                <a:latin typeface="Book Antiqua" pitchFamily="18" charset="0"/>
                <a:cs typeface="Arial" pitchFamily="34" charset="0"/>
              </a:rPr>
              <a:t>er</a:t>
            </a:r>
            <a:r>
              <a:rPr lang="en-US" sz="1400" dirty="0" smtClean="0">
                <a:latin typeface="Book Antiqua" pitchFamily="18" charset="0"/>
                <a:cs typeface="Arial" pitchFamily="34" charset="0"/>
              </a:rPr>
              <a:t>.</a:t>
            </a:r>
            <a:endParaRPr lang="tr-TR" sz="1400" dirty="0" smtClean="0">
              <a:latin typeface="Book Antiqua" pitchFamily="18" charset="0"/>
              <a:cs typeface="Arial" pitchFamily="34" charset="0"/>
            </a:endParaRPr>
          </a:p>
        </p:txBody>
      </p:sp>
      <p:sp>
        <p:nvSpPr>
          <p:cNvPr id="6" name="5 Metin kutusu"/>
          <p:cNvSpPr txBox="1"/>
          <p:nvPr/>
        </p:nvSpPr>
        <p:spPr>
          <a:xfrm>
            <a:off x="915176" y="464384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4561964"/>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[f]  ve [v] ünsüzleri, Türkçede sözcüğün ön-, iç- ve sonsesinde bulunur (‘fare, lüfer, keyif’ ve ‘vergi, devre, manav’ gibi).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/s/ ve /z/</a:t>
            </a:r>
            <a:endParaRPr lang="tr-TR" dirty="0"/>
          </a:p>
        </p:txBody>
      </p:sp>
      <p:sp>
        <p:nvSpPr>
          <p:cNvPr id="4" name="3 Metin kutusu"/>
          <p:cNvSpPr txBox="1"/>
          <p:nvPr/>
        </p:nvSpPr>
        <p:spPr>
          <a:xfrm>
            <a:off x="953848" y="198884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[s] ve [z] ünsüzlerinin çıkarılmasında dilucu, dişetlerine yaklaşarak nefesin çıkacağı bir daralma oluşturur. Dilin  tümü hafif ileriye çekilir. Nefes, daralmadan sızıp alt sıra dişlerin uçlarına vurur ve karakteristik sürtünmeli bir gürültüyle dar diş-dudak arası boşluğundan dışarı çıkar. </a:t>
            </a:r>
          </a:p>
        </p:txBody>
      </p:sp>
      <p:sp>
        <p:nvSpPr>
          <p:cNvPr id="6" name="5 Metin kutusu"/>
          <p:cNvSpPr txBox="1"/>
          <p:nvPr/>
        </p:nvSpPr>
        <p:spPr>
          <a:xfrm>
            <a:off x="953848" y="4211796"/>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987061"/>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Bu ünsüzler, Türkçede sözcüğün ön-, iç- ve sonsesinde bulunur. (‘sekiz, fıstık, kas’ gibi  ve ‘zaman, hazır, gaz’ gibi).</a:t>
            </a:r>
          </a:p>
          <a:p>
            <a:pPr algn="just"/>
            <a:r>
              <a:rPr lang="tr-TR" sz="1400" dirty="0" smtClean="0">
                <a:latin typeface="Book Antiqua" pitchFamily="18" charset="0"/>
                <a:cs typeface="Arial" pitchFamily="34" charset="0"/>
              </a:rPr>
              <a:t>* Sonseste bulunan /z/ ünsüzü ötümsüzleşerek /s/ ünsüzüne yakın bir sese dönüşür.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6094</TotalTime>
  <Words>1039</Words>
  <Application>Microsoft Office PowerPoint</Application>
  <PresentationFormat>Ekran Gösterisi (4:3)</PresentationFormat>
  <Paragraphs>92</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Book Antiqua</vt:lpstr>
      <vt:lpstr>Bookman Old Style</vt:lpstr>
      <vt:lpstr>Calibri</vt:lpstr>
      <vt:lpstr>Gill Sans MT</vt:lpstr>
      <vt:lpstr>Wingdings</vt:lpstr>
      <vt:lpstr>Wingdings 3</vt:lpstr>
      <vt:lpstr>Origin</vt:lpstr>
      <vt:lpstr> Türkçe Ses Dizgesinin İşleyişi - I</vt:lpstr>
      <vt:lpstr>PowerPoint Sunusu</vt:lpstr>
      <vt:lpstr>/p/ ve /b/  </vt:lpstr>
      <vt:lpstr>/t/ ve /d/ </vt:lpstr>
      <vt:lpstr>/l/ </vt:lpstr>
      <vt:lpstr>/k/ ve /g/</vt:lpstr>
      <vt:lpstr>/m/ ve /n/</vt:lpstr>
      <vt:lpstr>/f/ ve /v/</vt:lpstr>
      <vt:lpstr>/s/ ve /z/</vt:lpstr>
      <vt:lpstr>/r/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259</cp:revision>
  <dcterms:created xsi:type="dcterms:W3CDTF">2015-09-22T13:45:05Z</dcterms:created>
  <dcterms:modified xsi:type="dcterms:W3CDTF">2019-10-10T10:54:25Z</dcterms:modified>
</cp:coreProperties>
</file>