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Lato" charset="-94"/>
      <p:regular r:id="rId18"/>
      <p:bold r:id="rId19"/>
      <p:italic r:id="rId20"/>
      <p:boldItalic r:id="rId21"/>
    </p:embeddedFont>
    <p:embeddedFont>
      <p:font typeface="Raleway" charset="-94"/>
      <p:regular r:id="rId22"/>
      <p:bold r:id="rId23"/>
      <p:italic r:id="rId24"/>
      <p:boldItalic r:id="rId25"/>
    </p:embeddedFont>
    <p:embeddedFont>
      <p:font typeface="Open Sans"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45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6619733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62296cb55d_0_5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62296cb55d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62296cb55d_0_6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62296cb55d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62296cb55d_0_9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62296cb55d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62296cb55d_0_10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62296cb55d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62296cb55d_0_10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62296cb55d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cb9a0b074_1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cb9a0b074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d5b15f0a3_5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d5b15f0a3_5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62296cb55d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62296cb55d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d251bb473_0_6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d251bb473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cb9a0b074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cb9a0b07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cb9a0b074_1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cb9a0b074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cb9a0b074_1_12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cb9a0b074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23630543_1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23630543_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62296cb55d_0_4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62296cb55d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1pPr>
            <a:lvl2pPr lvl="1"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2pPr>
            <a:lvl3pPr lvl="2"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3pPr>
            <a:lvl4pPr lvl="3"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4pPr>
            <a:lvl5pPr lvl="4"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5pPr>
            <a:lvl6pPr lvl="5"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6pPr>
            <a:lvl7pPr lvl="6"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7pPr>
            <a:lvl8pPr lvl="7"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8pPr>
            <a:lvl9pPr lvl="8"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Open Sans"/>
                <a:ea typeface="Open Sans"/>
                <a:cs typeface="Open Sans"/>
                <a:sym typeface="Open Sans"/>
              </a:defRPr>
            </a:lvl1pPr>
            <a:lvl2pPr lvl="1" algn="r" rtl="0">
              <a:buNone/>
              <a:defRPr sz="1000">
                <a:solidFill>
                  <a:schemeClr val="dk2"/>
                </a:solidFill>
                <a:latin typeface="Open Sans"/>
                <a:ea typeface="Open Sans"/>
                <a:cs typeface="Open Sans"/>
                <a:sym typeface="Open Sans"/>
              </a:defRPr>
            </a:lvl2pPr>
            <a:lvl3pPr lvl="2" algn="r" rtl="0">
              <a:buNone/>
              <a:defRPr sz="1000">
                <a:solidFill>
                  <a:schemeClr val="dk2"/>
                </a:solidFill>
                <a:latin typeface="Open Sans"/>
                <a:ea typeface="Open Sans"/>
                <a:cs typeface="Open Sans"/>
                <a:sym typeface="Open Sans"/>
              </a:defRPr>
            </a:lvl3pPr>
            <a:lvl4pPr lvl="3" algn="r" rtl="0">
              <a:buNone/>
              <a:defRPr sz="1000">
                <a:solidFill>
                  <a:schemeClr val="dk2"/>
                </a:solidFill>
                <a:latin typeface="Open Sans"/>
                <a:ea typeface="Open Sans"/>
                <a:cs typeface="Open Sans"/>
                <a:sym typeface="Open Sans"/>
              </a:defRPr>
            </a:lvl4pPr>
            <a:lvl5pPr lvl="4" algn="r" rtl="0">
              <a:buNone/>
              <a:defRPr sz="1000">
                <a:solidFill>
                  <a:schemeClr val="dk2"/>
                </a:solidFill>
                <a:latin typeface="Open Sans"/>
                <a:ea typeface="Open Sans"/>
                <a:cs typeface="Open Sans"/>
                <a:sym typeface="Open Sans"/>
              </a:defRPr>
            </a:lvl5pPr>
            <a:lvl6pPr lvl="5" algn="r" rtl="0">
              <a:buNone/>
              <a:defRPr sz="1000">
                <a:solidFill>
                  <a:schemeClr val="dk2"/>
                </a:solidFill>
                <a:latin typeface="Open Sans"/>
                <a:ea typeface="Open Sans"/>
                <a:cs typeface="Open Sans"/>
                <a:sym typeface="Open Sans"/>
              </a:defRPr>
            </a:lvl6pPr>
            <a:lvl7pPr lvl="6" algn="r" rtl="0">
              <a:buNone/>
              <a:defRPr sz="1000">
                <a:solidFill>
                  <a:schemeClr val="dk2"/>
                </a:solidFill>
                <a:latin typeface="Open Sans"/>
                <a:ea typeface="Open Sans"/>
                <a:cs typeface="Open Sans"/>
                <a:sym typeface="Open Sans"/>
              </a:defRPr>
            </a:lvl7pPr>
            <a:lvl8pPr lvl="7" algn="r" rtl="0">
              <a:buNone/>
              <a:defRPr sz="1000">
                <a:solidFill>
                  <a:schemeClr val="dk2"/>
                </a:solidFill>
                <a:latin typeface="Open Sans"/>
                <a:ea typeface="Open Sans"/>
                <a:cs typeface="Open Sans"/>
                <a:sym typeface="Open Sans"/>
              </a:defRPr>
            </a:lvl8pPr>
            <a:lvl9pPr lvl="8" algn="r" rtl="0">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t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SOSYOLOJİK SORULAR SORMA ve CEVAPLAMA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58" name="Google Shape;158;p22"/>
          <p:cNvSpPr txBox="1">
            <a:spLocks noGrp="1"/>
          </p:cNvSpPr>
          <p:nvPr>
            <p:ph type="body" idx="1"/>
          </p:nvPr>
        </p:nvSpPr>
        <p:spPr>
          <a:xfrm>
            <a:off x="4371000" y="1093925"/>
            <a:ext cx="4773000" cy="318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 sz="2400" b="1">
                <a:solidFill>
                  <a:schemeClr val="dk1"/>
                </a:solidFill>
                <a:latin typeface="Open Sans"/>
                <a:ea typeface="Open Sans"/>
                <a:cs typeface="Open Sans"/>
                <a:sym typeface="Open Sans"/>
              </a:rPr>
              <a:t>4. Biyografik Araştırma-</a:t>
            </a:r>
            <a:br>
              <a:rPr lang="tr" sz="2400" b="1">
                <a:solidFill>
                  <a:schemeClr val="dk1"/>
                </a:solidFill>
                <a:latin typeface="Open Sans"/>
                <a:ea typeface="Open Sans"/>
                <a:cs typeface="Open Sans"/>
                <a:sym typeface="Open Sans"/>
              </a:rPr>
            </a:br>
            <a:r>
              <a:rPr lang="tr" sz="2400" b="1">
                <a:solidFill>
                  <a:schemeClr val="dk1"/>
                </a:solidFill>
                <a:latin typeface="Open Sans"/>
                <a:ea typeface="Open Sans"/>
                <a:cs typeface="Open Sans"/>
                <a:sym typeface="Open Sans"/>
              </a:rPr>
              <a:t>     Yaşam Öyküleri</a:t>
            </a:r>
            <a:endParaRPr sz="2400" b="1">
              <a:solidFill>
                <a:schemeClr val="dk1"/>
              </a:solidFill>
              <a:latin typeface="Open Sans"/>
              <a:ea typeface="Open Sans"/>
              <a:cs typeface="Open Sans"/>
              <a:sym typeface="Open Sans"/>
            </a:endParaRPr>
          </a:p>
          <a:p>
            <a:pPr marL="0" lvl="0" indent="0" algn="l" rtl="0">
              <a:spcBef>
                <a:spcPts val="1600"/>
              </a:spcBef>
              <a:spcAft>
                <a:spcPts val="0"/>
              </a:spcAft>
              <a:buNone/>
            </a:pPr>
            <a:r>
              <a:rPr lang="tr" sz="1800">
                <a:solidFill>
                  <a:srgbClr val="000000"/>
                </a:solidFill>
                <a:latin typeface="Open Sans"/>
                <a:ea typeface="Open Sans"/>
                <a:cs typeface="Open Sans"/>
                <a:sym typeface="Open Sans"/>
              </a:rPr>
              <a:t>Yaşam hikayeleri belirli bireyler hakkında -genellikle bu kişilerin kendilerinin anımsadıklarından- toplanmış biyografik materyalden oluşmaktadır.  Bu araştırma türü sözlü tarihi, kişisel hikayeleri ve yaşam hikayeleri içermektedir. </a:t>
            </a:r>
            <a:endParaRPr sz="1800">
              <a:solidFill>
                <a:srgbClr val="000000"/>
              </a:solidFill>
              <a:latin typeface="Open Sans"/>
              <a:ea typeface="Open Sans"/>
              <a:cs typeface="Open Sans"/>
              <a:sym typeface="Open Sans"/>
            </a:endParaRPr>
          </a:p>
          <a:p>
            <a:pPr marL="0" lvl="0" indent="0" algn="l" rtl="0">
              <a:spcBef>
                <a:spcPts val="1600"/>
              </a:spcBef>
              <a:spcAft>
                <a:spcPts val="1600"/>
              </a:spcAft>
              <a:buNone/>
            </a:pPr>
            <a:r>
              <a:rPr lang="tr" sz="1800">
                <a:solidFill>
                  <a:srgbClr val="000000"/>
                </a:solidFill>
                <a:latin typeface="Open Sans"/>
                <a:ea typeface="Open Sans"/>
                <a:cs typeface="Open Sans"/>
                <a:sym typeface="Open Sans"/>
              </a:rPr>
              <a:t>Bu yöntemler bireylerin toplumsal yaşamı ve toplumsal değişim dönemlerini nasıl deneyimlediğini ve değişen bir dünya bağlamında diğer kişilerle ilişkilerini nasıl yorumladıklarını keşfetmekte kullanılır</a:t>
            </a:r>
            <a:endParaRPr sz="1800">
              <a:solidFill>
                <a:srgbClr val="000000"/>
              </a:solidFill>
              <a:latin typeface="Open Sans"/>
              <a:ea typeface="Open Sans"/>
              <a:cs typeface="Open Sans"/>
              <a:sym typeface="Open Sans"/>
            </a:endParaRPr>
          </a:p>
        </p:txBody>
      </p:sp>
      <p:pic>
        <p:nvPicPr>
          <p:cNvPr id="159" name="Google Shape;159;p22"/>
          <p:cNvPicPr preferRelativeResize="0"/>
          <p:nvPr/>
        </p:nvPicPr>
        <p:blipFill>
          <a:blip r:embed="rId3">
            <a:alphaModFix/>
          </a:blip>
          <a:stretch>
            <a:fillRect/>
          </a:stretch>
        </p:blipFill>
        <p:spPr>
          <a:xfrm>
            <a:off x="0" y="0"/>
            <a:ext cx="4174800" cy="5143499"/>
          </a:xfrm>
          <a:prstGeom prst="rect">
            <a:avLst/>
          </a:prstGeom>
          <a:noFill/>
          <a:ln>
            <a:noFill/>
          </a:ln>
        </p:spPr>
      </p:pic>
      <p:pic>
        <p:nvPicPr>
          <p:cNvPr id="160" name="Google Shape;160;p22"/>
          <p:cNvPicPr preferRelativeResize="0"/>
          <p:nvPr/>
        </p:nvPicPr>
        <p:blipFill>
          <a:blip r:embed="rId4">
            <a:alphaModFix/>
          </a:blip>
          <a:stretch>
            <a:fillRect/>
          </a:stretch>
        </p:blipFill>
        <p:spPr>
          <a:xfrm>
            <a:off x="0" y="25"/>
            <a:ext cx="3722300" cy="5196300"/>
          </a:xfrm>
          <a:prstGeom prst="rect">
            <a:avLst/>
          </a:prstGeom>
          <a:noFill/>
          <a:ln>
            <a:noFill/>
          </a:ln>
        </p:spPr>
      </p:pic>
      <p:grpSp>
        <p:nvGrpSpPr>
          <p:cNvPr id="161" name="Google Shape;161;p22"/>
          <p:cNvGrpSpPr/>
          <p:nvPr/>
        </p:nvGrpSpPr>
        <p:grpSpPr>
          <a:xfrm>
            <a:off x="90488" y="2456460"/>
            <a:ext cx="2212050" cy="2537076"/>
            <a:chOff x="6803275" y="395363"/>
            <a:chExt cx="2212050" cy="2537076"/>
          </a:xfrm>
        </p:grpSpPr>
        <p:pic>
          <p:nvPicPr>
            <p:cNvPr id="162" name="Google Shape;162;p22"/>
            <p:cNvPicPr preferRelativeResize="0"/>
            <p:nvPr/>
          </p:nvPicPr>
          <p:blipFill>
            <a:blip r:embed="rId5">
              <a:alphaModFix/>
            </a:blip>
            <a:stretch>
              <a:fillRect/>
            </a:stretch>
          </p:blipFill>
          <p:spPr>
            <a:xfrm>
              <a:off x="6803275" y="427445"/>
              <a:ext cx="2212050" cy="2504994"/>
            </a:xfrm>
            <a:prstGeom prst="rect">
              <a:avLst/>
            </a:prstGeom>
            <a:noFill/>
            <a:ln>
              <a:noFill/>
            </a:ln>
          </p:spPr>
        </p:pic>
        <p:pic>
          <p:nvPicPr>
            <p:cNvPr id="163" name="Google Shape;163;p22" descr="Bir notu slayda yapıştıran bir parça tamir bandı"/>
            <p:cNvPicPr preferRelativeResize="0"/>
            <p:nvPr/>
          </p:nvPicPr>
          <p:blipFill rotWithShape="1">
            <a:blip r:embed="rId6">
              <a:alphaModFix/>
            </a:blip>
            <a:srcRect l="9244" t="5926" r="2118" b="10011"/>
            <a:stretch/>
          </p:blipFill>
          <p:spPr>
            <a:xfrm rot="154826">
              <a:off x="7370663" y="419419"/>
              <a:ext cx="1077273" cy="382687"/>
            </a:xfrm>
            <a:prstGeom prst="rect">
              <a:avLst/>
            </a:prstGeom>
            <a:noFill/>
            <a:ln>
              <a:noFill/>
            </a:ln>
          </p:spPr>
        </p:pic>
        <p:sp>
          <p:nvSpPr>
            <p:cNvPr id="164" name="Google Shape;164;p22"/>
            <p:cNvSpPr txBox="1"/>
            <p:nvPr/>
          </p:nvSpPr>
          <p:spPr>
            <a:xfrm>
              <a:off x="6944800" y="684231"/>
              <a:ext cx="1929000" cy="200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tr" b="1">
                  <a:solidFill>
                    <a:schemeClr val="dk1"/>
                  </a:solidFill>
                  <a:latin typeface="Raleway"/>
                  <a:ea typeface="Raleway"/>
                  <a:cs typeface="Raleway"/>
                  <a:sym typeface="Raleway"/>
                </a:rPr>
                <a:t/>
              </a:r>
              <a:br>
                <a:rPr lang="tr" b="1">
                  <a:solidFill>
                    <a:schemeClr val="dk1"/>
                  </a:solidFill>
                  <a:latin typeface="Raleway"/>
                  <a:ea typeface="Raleway"/>
                  <a:cs typeface="Raleway"/>
                  <a:sym typeface="Raleway"/>
                </a:rPr>
              </a:br>
              <a:r>
                <a:rPr lang="tr" b="1">
                  <a:solidFill>
                    <a:schemeClr val="dk1"/>
                  </a:solidFill>
                  <a:latin typeface="Raleway"/>
                  <a:ea typeface="Raleway"/>
                  <a:cs typeface="Raleway"/>
                  <a:sym typeface="Raleway"/>
                </a:rPr>
                <a:t>Not:</a:t>
              </a:r>
              <a:endParaRPr b="1">
                <a:solidFill>
                  <a:schemeClr val="dk1"/>
                </a:solidFill>
                <a:latin typeface="Raleway"/>
                <a:ea typeface="Raleway"/>
                <a:cs typeface="Raleway"/>
                <a:sym typeface="Raleway"/>
              </a:endParaRPr>
            </a:p>
            <a:p>
              <a:pPr marL="0" lvl="0" indent="0" algn="l" rtl="0">
                <a:spcBef>
                  <a:spcPts val="800"/>
                </a:spcBef>
                <a:spcAft>
                  <a:spcPts val="800"/>
                </a:spcAft>
                <a:buNone/>
              </a:pPr>
              <a:r>
                <a:rPr lang="tr" sz="1100">
                  <a:solidFill>
                    <a:schemeClr val="dk2"/>
                  </a:solidFill>
                  <a:latin typeface="Raleway"/>
                  <a:ea typeface="Raleway"/>
                  <a:cs typeface="Raleway"/>
                  <a:sym typeface="Raleway"/>
                </a:rPr>
                <a:t>Deneylerin aksine, biyografik araştırma, tamamen sosyolojiye ve diğer toplumsal bilimlere aittir ve fen bilimlerinde yeri yoktur.</a:t>
              </a:r>
              <a:endParaRPr sz="1100" b="1">
                <a:solidFill>
                  <a:schemeClr val="dk1"/>
                </a:solidFill>
                <a:latin typeface="Raleway"/>
                <a:ea typeface="Raleway"/>
                <a:cs typeface="Raleway"/>
                <a:sym typeface="Raleway"/>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p23"/>
          <p:cNvSpPr txBox="1">
            <a:spLocks noGrp="1"/>
          </p:cNvSpPr>
          <p:nvPr>
            <p:ph type="subTitle" idx="1"/>
          </p:nvPr>
        </p:nvSpPr>
        <p:spPr>
          <a:xfrm>
            <a:off x="265500" y="653700"/>
            <a:ext cx="4045200" cy="38361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tr" sz="3000" b="1">
                <a:solidFill>
                  <a:schemeClr val="dk1"/>
                </a:solidFill>
                <a:latin typeface="Open Sans"/>
                <a:ea typeface="Open Sans"/>
                <a:cs typeface="Open Sans"/>
                <a:sym typeface="Open Sans"/>
              </a:rPr>
              <a:t>5. Karşılaştırmalı Araştırma</a:t>
            </a:r>
            <a:endParaRPr sz="3000" b="1">
              <a:solidFill>
                <a:schemeClr val="dk1"/>
              </a:solidFill>
              <a:latin typeface="Open Sans"/>
              <a:ea typeface="Open Sans"/>
              <a:cs typeface="Open Sans"/>
              <a:sym typeface="Open Sans"/>
            </a:endParaRPr>
          </a:p>
          <a:p>
            <a:pPr marL="0" lvl="0" indent="0" algn="l" rtl="0">
              <a:lnSpc>
                <a:spcPct val="115000"/>
              </a:lnSpc>
              <a:spcBef>
                <a:spcPts val="1600"/>
              </a:spcBef>
              <a:spcAft>
                <a:spcPts val="0"/>
              </a:spcAft>
              <a:buNone/>
            </a:pPr>
            <a:r>
              <a:rPr lang="tr" sz="1800">
                <a:latin typeface="Open Sans"/>
                <a:ea typeface="Open Sans"/>
                <a:cs typeface="Open Sans"/>
                <a:sym typeface="Open Sans"/>
              </a:rPr>
              <a:t>Buraya kadar açıklanan araştırma yöntemleri genellikle karşılaştırmalı bir bağlamda uygulanmaktadır. </a:t>
            </a:r>
            <a:endParaRPr sz="1800">
              <a:latin typeface="Open Sans"/>
              <a:ea typeface="Open Sans"/>
              <a:cs typeface="Open Sans"/>
              <a:sym typeface="Open Sans"/>
            </a:endParaRPr>
          </a:p>
          <a:p>
            <a:pPr marL="0" lvl="0" indent="0" algn="l" rtl="0">
              <a:lnSpc>
                <a:spcPct val="115000"/>
              </a:lnSpc>
              <a:spcBef>
                <a:spcPts val="1600"/>
              </a:spcBef>
              <a:spcAft>
                <a:spcPts val="1600"/>
              </a:spcAft>
              <a:buNone/>
            </a:pPr>
            <a:r>
              <a:rPr lang="tr" sz="1800">
                <a:latin typeface="Open Sans"/>
                <a:ea typeface="Open Sans"/>
                <a:cs typeface="Open Sans"/>
                <a:sym typeface="Open Sans"/>
              </a:rPr>
              <a:t>Karşılaştırma yapmak toplumsal yaşamın belirli bir alanında neler olup bittiğini netleştirmemizi sağlar.</a:t>
            </a:r>
            <a:endParaRPr sz="1800">
              <a:latin typeface="Open Sans"/>
              <a:ea typeface="Open Sans"/>
              <a:cs typeface="Open Sans"/>
              <a:sym typeface="Open Sans"/>
            </a:endParaRPr>
          </a:p>
        </p:txBody>
      </p:sp>
      <p:pic>
        <p:nvPicPr>
          <p:cNvPr id="170" name="Google Shape;170;p23"/>
          <p:cNvPicPr preferRelativeResize="0"/>
          <p:nvPr/>
        </p:nvPicPr>
        <p:blipFill rotWithShape="1">
          <a:blip r:embed="rId3">
            <a:alphaModFix/>
          </a:blip>
          <a:srcRect l="4465" t="17451" r="4773" b="12604"/>
          <a:stretch/>
        </p:blipFill>
        <p:spPr>
          <a:xfrm>
            <a:off x="4310700" y="0"/>
            <a:ext cx="5333575"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24"/>
          <p:cNvSpPr txBox="1">
            <a:spLocks noGrp="1"/>
          </p:cNvSpPr>
          <p:nvPr>
            <p:ph type="body" idx="1"/>
          </p:nvPr>
        </p:nvSpPr>
        <p:spPr>
          <a:xfrm>
            <a:off x="4371000" y="1093925"/>
            <a:ext cx="4773000" cy="318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 sz="2400" b="1">
                <a:solidFill>
                  <a:schemeClr val="dk1"/>
                </a:solidFill>
                <a:latin typeface="Open Sans"/>
                <a:ea typeface="Open Sans"/>
                <a:cs typeface="Open Sans"/>
                <a:sym typeface="Open Sans"/>
              </a:rPr>
              <a:t>6. Tarihsel Analiz</a:t>
            </a:r>
            <a:endParaRPr sz="2400" b="1">
              <a:solidFill>
                <a:schemeClr val="dk1"/>
              </a:solidFill>
              <a:latin typeface="Open Sans"/>
              <a:ea typeface="Open Sans"/>
              <a:cs typeface="Open Sans"/>
              <a:sym typeface="Open Sans"/>
            </a:endParaRPr>
          </a:p>
          <a:p>
            <a:pPr marL="0" lvl="0" indent="0" algn="l" rtl="0">
              <a:spcBef>
                <a:spcPts val="1600"/>
              </a:spcBef>
              <a:spcAft>
                <a:spcPts val="0"/>
              </a:spcAft>
              <a:buNone/>
            </a:pPr>
            <a:r>
              <a:rPr lang="tr" sz="1800" b="1">
                <a:solidFill>
                  <a:srgbClr val="000000"/>
                </a:solidFill>
                <a:latin typeface="Open Sans"/>
                <a:ea typeface="Open Sans"/>
                <a:cs typeface="Open Sans"/>
                <a:sym typeface="Open Sans"/>
              </a:rPr>
              <a:t>Sözlü tarih</a:t>
            </a:r>
            <a:r>
              <a:rPr lang="tr" sz="1800">
                <a:solidFill>
                  <a:srgbClr val="000000"/>
                </a:solidFill>
                <a:latin typeface="Open Sans"/>
                <a:ea typeface="Open Sans"/>
                <a:cs typeface="Open Sans"/>
                <a:sym typeface="Open Sans"/>
              </a:rPr>
              <a:t>te araştırma yapmak, yaşamlarının daha önceki bir noktasında tanık oldukları ya da parçası oldukları olaylar hakkında görüşme gerçekleştirmek demektir. </a:t>
            </a:r>
            <a:endParaRPr sz="1800">
              <a:solidFill>
                <a:srgbClr val="000000"/>
              </a:solidFill>
              <a:latin typeface="Open Sans"/>
              <a:ea typeface="Open Sans"/>
              <a:cs typeface="Open Sans"/>
              <a:sym typeface="Open Sans"/>
            </a:endParaRPr>
          </a:p>
          <a:p>
            <a:pPr marL="0" lvl="0" indent="0" algn="l" rtl="0">
              <a:spcBef>
                <a:spcPts val="1600"/>
              </a:spcBef>
              <a:spcAft>
                <a:spcPts val="1600"/>
              </a:spcAft>
              <a:buNone/>
            </a:pPr>
            <a:r>
              <a:rPr lang="tr" sz="1800">
                <a:solidFill>
                  <a:srgbClr val="000000"/>
                </a:solidFill>
                <a:latin typeface="Open Sans"/>
                <a:ea typeface="Open Sans"/>
                <a:cs typeface="Open Sans"/>
                <a:sym typeface="Open Sans"/>
              </a:rPr>
              <a:t>Daha eski bir dönemle ilgili tarihsel araştırmalar için sosyologlar </a:t>
            </a:r>
            <a:r>
              <a:rPr lang="tr" sz="1800" b="1">
                <a:solidFill>
                  <a:srgbClr val="000000"/>
                </a:solidFill>
                <a:latin typeface="Open Sans"/>
                <a:ea typeface="Open Sans"/>
                <a:cs typeface="Open Sans"/>
                <a:sym typeface="Open Sans"/>
              </a:rPr>
              <a:t>belge araştırması</a:t>
            </a:r>
            <a:r>
              <a:rPr lang="tr" sz="1800">
                <a:solidFill>
                  <a:srgbClr val="000000"/>
                </a:solidFill>
                <a:latin typeface="Open Sans"/>
                <a:ea typeface="Open Sans"/>
                <a:cs typeface="Open Sans"/>
                <a:sym typeface="Open Sans"/>
              </a:rPr>
              <a:t>nı, genellikle kütüphanelerin ya da arşivlerin özel koleksiyonlarında bulunan yazılı kaynaklarından yararlanarak kullanmaktadırlar.</a:t>
            </a:r>
            <a:endParaRPr sz="1800">
              <a:solidFill>
                <a:srgbClr val="000000"/>
              </a:solidFill>
              <a:latin typeface="Open Sans"/>
              <a:ea typeface="Open Sans"/>
              <a:cs typeface="Open Sans"/>
              <a:sym typeface="Open Sans"/>
            </a:endParaRPr>
          </a:p>
        </p:txBody>
      </p:sp>
      <p:pic>
        <p:nvPicPr>
          <p:cNvPr id="176" name="Google Shape;176;p24"/>
          <p:cNvPicPr preferRelativeResize="0"/>
          <p:nvPr/>
        </p:nvPicPr>
        <p:blipFill>
          <a:blip r:embed="rId3">
            <a:alphaModFix/>
          </a:blip>
          <a:stretch>
            <a:fillRect/>
          </a:stretch>
        </p:blipFill>
        <p:spPr>
          <a:xfrm>
            <a:off x="0" y="0"/>
            <a:ext cx="4141525"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Google Shape;181;p25"/>
          <p:cNvSpPr txBox="1">
            <a:spLocks noGrp="1"/>
          </p:cNvSpPr>
          <p:nvPr>
            <p:ph type="subTitle" idx="1"/>
          </p:nvPr>
        </p:nvSpPr>
        <p:spPr>
          <a:xfrm>
            <a:off x="265500" y="653700"/>
            <a:ext cx="4045200" cy="38361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tr" sz="3000" b="1">
                <a:solidFill>
                  <a:schemeClr val="dk1"/>
                </a:solidFill>
                <a:latin typeface="Open Sans"/>
                <a:ea typeface="Open Sans"/>
                <a:cs typeface="Open Sans"/>
                <a:sym typeface="Open Sans"/>
              </a:rPr>
              <a:t>7. Karşılaştırmalı Tarihsel Araştırma</a:t>
            </a:r>
            <a:endParaRPr sz="3000" b="1">
              <a:solidFill>
                <a:schemeClr val="dk1"/>
              </a:solidFill>
              <a:latin typeface="Open Sans"/>
              <a:ea typeface="Open Sans"/>
              <a:cs typeface="Open Sans"/>
              <a:sym typeface="Open Sans"/>
            </a:endParaRPr>
          </a:p>
          <a:p>
            <a:pPr marL="0" lvl="0" indent="0" algn="l" rtl="0">
              <a:lnSpc>
                <a:spcPct val="115000"/>
              </a:lnSpc>
              <a:spcBef>
                <a:spcPts val="1600"/>
              </a:spcBef>
              <a:spcAft>
                <a:spcPts val="1600"/>
              </a:spcAft>
              <a:buNone/>
            </a:pPr>
            <a:r>
              <a:rPr lang="tr" sz="1800">
                <a:latin typeface="Open Sans"/>
                <a:ea typeface="Open Sans"/>
                <a:cs typeface="Open Sans"/>
                <a:sym typeface="Open Sans"/>
              </a:rPr>
              <a:t>Daha uzun bir zaman dilimini inceleyen ve aynı zamanda karşılaştırmalı araştırmayı tarihsel bir bağlamda kullanan araştırma yöntemidir. </a:t>
            </a:r>
            <a:endParaRPr sz="1800">
              <a:latin typeface="Open Sans"/>
              <a:ea typeface="Open Sans"/>
              <a:cs typeface="Open Sans"/>
              <a:sym typeface="Open Sans"/>
            </a:endParaRPr>
          </a:p>
        </p:txBody>
      </p:sp>
      <p:pic>
        <p:nvPicPr>
          <p:cNvPr id="182" name="Google Shape;182;p25"/>
          <p:cNvPicPr preferRelativeResize="0"/>
          <p:nvPr/>
        </p:nvPicPr>
        <p:blipFill>
          <a:blip r:embed="rId3">
            <a:alphaModFix/>
          </a:blip>
          <a:stretch>
            <a:fillRect/>
          </a:stretch>
        </p:blipFill>
        <p:spPr>
          <a:xfrm>
            <a:off x="6616175" y="0"/>
            <a:ext cx="2527826" cy="5143500"/>
          </a:xfrm>
          <a:prstGeom prst="rect">
            <a:avLst/>
          </a:prstGeom>
          <a:noFill/>
          <a:ln>
            <a:noFill/>
          </a:ln>
        </p:spPr>
      </p:pic>
      <p:pic>
        <p:nvPicPr>
          <p:cNvPr id="183" name="Google Shape;183;p25"/>
          <p:cNvPicPr preferRelativeResize="0"/>
          <p:nvPr/>
        </p:nvPicPr>
        <p:blipFill>
          <a:blip r:embed="rId4">
            <a:alphaModFix/>
          </a:blip>
          <a:stretch>
            <a:fillRect/>
          </a:stretch>
        </p:blipFill>
        <p:spPr>
          <a:xfrm>
            <a:off x="4463100" y="0"/>
            <a:ext cx="2296174"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sp>
        <p:nvSpPr>
          <p:cNvPr id="188" name="Google Shape;188;p26"/>
          <p:cNvSpPr txBox="1">
            <a:spLocks noGrp="1"/>
          </p:cNvSpPr>
          <p:nvPr>
            <p:ph type="body" idx="1"/>
          </p:nvPr>
        </p:nvSpPr>
        <p:spPr>
          <a:xfrm>
            <a:off x="4340775" y="217800"/>
            <a:ext cx="4773000" cy="318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 sz="2400" b="1">
                <a:solidFill>
                  <a:schemeClr val="dk1"/>
                </a:solidFill>
                <a:latin typeface="Open Sans"/>
                <a:ea typeface="Open Sans"/>
                <a:cs typeface="Open Sans"/>
                <a:sym typeface="Open Sans"/>
              </a:rPr>
              <a:t>8. İnternet</a:t>
            </a:r>
            <a:endParaRPr sz="2400" b="1">
              <a:solidFill>
                <a:schemeClr val="dk1"/>
              </a:solidFill>
              <a:latin typeface="Open Sans"/>
              <a:ea typeface="Open Sans"/>
              <a:cs typeface="Open Sans"/>
              <a:sym typeface="Open Sans"/>
            </a:endParaRPr>
          </a:p>
          <a:p>
            <a:pPr marL="0" lvl="0" indent="0" algn="l" rtl="0">
              <a:spcBef>
                <a:spcPts val="1600"/>
              </a:spcBef>
              <a:spcAft>
                <a:spcPts val="0"/>
              </a:spcAft>
              <a:buNone/>
            </a:pPr>
            <a:r>
              <a:rPr lang="tr" sz="1400">
                <a:solidFill>
                  <a:srgbClr val="000000"/>
                </a:solidFill>
                <a:latin typeface="Open Sans"/>
                <a:ea typeface="Open Sans"/>
                <a:cs typeface="Open Sans"/>
                <a:sym typeface="Open Sans"/>
              </a:rPr>
              <a:t>İnternet sayesinde dergi makalelerine, kitaplara, araştırma raporlarına, hükümet politikalarının belgelerine ve pek çok şeye ulaşabiliyoruz. </a:t>
            </a:r>
            <a:endParaRPr sz="1400">
              <a:solidFill>
                <a:srgbClr val="000000"/>
              </a:solidFill>
              <a:latin typeface="Open Sans"/>
              <a:ea typeface="Open Sans"/>
              <a:cs typeface="Open Sans"/>
              <a:sym typeface="Open Sans"/>
            </a:endParaRPr>
          </a:p>
          <a:p>
            <a:pPr marL="0" lvl="0" indent="0" algn="l" rtl="0">
              <a:spcBef>
                <a:spcPts val="1600"/>
              </a:spcBef>
              <a:spcAft>
                <a:spcPts val="1600"/>
              </a:spcAft>
              <a:buNone/>
            </a:pPr>
            <a:r>
              <a:rPr lang="tr" sz="1400">
                <a:solidFill>
                  <a:srgbClr val="000000"/>
                </a:solidFill>
                <a:latin typeface="Open Sans"/>
                <a:ea typeface="Open Sans"/>
                <a:cs typeface="Open Sans"/>
                <a:sym typeface="Open Sans"/>
              </a:rPr>
              <a:t>Bilgiye bu şaşırtıcı derecedeki erişilebilirlik, bilgilerin doğruluğuyla karıştırılabilmektedir. Öğrenciler ve araştırmacılar kaynakları konusunda daimi olarak eleştirel bir tutum içinde olmak ve diğer bütün kaynaklar için yöneltecekleri aynı soruları sormak zorundadır. </a:t>
            </a:r>
            <a:endParaRPr sz="1400">
              <a:solidFill>
                <a:srgbClr val="000000"/>
              </a:solidFill>
              <a:latin typeface="Open Sans"/>
              <a:ea typeface="Open Sans"/>
              <a:cs typeface="Open Sans"/>
              <a:sym typeface="Open Sans"/>
            </a:endParaRPr>
          </a:p>
        </p:txBody>
      </p:sp>
      <p:sp>
        <p:nvSpPr>
          <p:cNvPr id="189" name="Google Shape;189;p26"/>
          <p:cNvSpPr txBox="1"/>
          <p:nvPr/>
        </p:nvSpPr>
        <p:spPr>
          <a:xfrm>
            <a:off x="4611450" y="3255275"/>
            <a:ext cx="4395600" cy="30000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Font typeface="Raleway"/>
              <a:buChar char="➔"/>
            </a:pPr>
            <a:r>
              <a:rPr lang="tr" b="1">
                <a:solidFill>
                  <a:schemeClr val="dk1"/>
                </a:solidFill>
                <a:latin typeface="Raleway"/>
                <a:ea typeface="Raleway"/>
                <a:cs typeface="Raleway"/>
                <a:sym typeface="Raleway"/>
              </a:rPr>
              <a:t>Onu kim üretti?</a:t>
            </a:r>
            <a:endParaRPr b="1">
              <a:solidFill>
                <a:schemeClr val="dk1"/>
              </a:solidFill>
              <a:latin typeface="Raleway"/>
              <a:ea typeface="Raleway"/>
              <a:cs typeface="Raleway"/>
              <a:sym typeface="Raleway"/>
            </a:endParaRPr>
          </a:p>
          <a:p>
            <a:pPr marL="457200" lvl="0" indent="-317500" algn="l" rtl="0">
              <a:lnSpc>
                <a:spcPct val="115000"/>
              </a:lnSpc>
              <a:spcBef>
                <a:spcPts val="1000"/>
              </a:spcBef>
              <a:spcAft>
                <a:spcPts val="0"/>
              </a:spcAft>
              <a:buClr>
                <a:schemeClr val="dk1"/>
              </a:buClr>
              <a:buSzPts val="1400"/>
              <a:buFont typeface="Raleway"/>
              <a:buChar char="➔"/>
            </a:pPr>
            <a:r>
              <a:rPr lang="tr" b="1">
                <a:solidFill>
                  <a:schemeClr val="dk1"/>
                </a:solidFill>
                <a:latin typeface="Raleway"/>
                <a:ea typeface="Raleway"/>
                <a:cs typeface="Raleway"/>
                <a:sym typeface="Raleway"/>
              </a:rPr>
              <a:t>Nasıl üretildi?</a:t>
            </a:r>
            <a:endParaRPr sz="1200">
              <a:solidFill>
                <a:schemeClr val="dk2"/>
              </a:solidFill>
              <a:latin typeface="Raleway"/>
              <a:ea typeface="Raleway"/>
              <a:cs typeface="Raleway"/>
              <a:sym typeface="Raleway"/>
            </a:endParaRPr>
          </a:p>
          <a:p>
            <a:pPr marL="457200" lvl="0" indent="-317500" algn="l" rtl="0">
              <a:lnSpc>
                <a:spcPct val="115000"/>
              </a:lnSpc>
              <a:spcBef>
                <a:spcPts val="1000"/>
              </a:spcBef>
              <a:spcAft>
                <a:spcPts val="0"/>
              </a:spcAft>
              <a:buClr>
                <a:schemeClr val="dk1"/>
              </a:buClr>
              <a:buSzPts val="1400"/>
              <a:buFont typeface="Raleway"/>
              <a:buChar char="➔"/>
            </a:pPr>
            <a:r>
              <a:rPr lang="tr" b="1">
                <a:solidFill>
                  <a:schemeClr val="dk1"/>
                </a:solidFill>
                <a:latin typeface="Raleway"/>
                <a:ea typeface="Raleway"/>
                <a:cs typeface="Raleway"/>
                <a:sym typeface="Raleway"/>
              </a:rPr>
              <a:t>Kaynak ne kadar güvenilir?</a:t>
            </a:r>
            <a:endParaRPr b="1">
              <a:solidFill>
                <a:schemeClr val="dk1"/>
              </a:solidFill>
              <a:latin typeface="Raleway"/>
              <a:ea typeface="Raleway"/>
              <a:cs typeface="Raleway"/>
              <a:sym typeface="Raleway"/>
            </a:endParaRPr>
          </a:p>
          <a:p>
            <a:pPr marL="457200" lvl="0" indent="-317500" algn="l" rtl="0">
              <a:lnSpc>
                <a:spcPct val="115000"/>
              </a:lnSpc>
              <a:spcBef>
                <a:spcPts val="1000"/>
              </a:spcBef>
              <a:spcAft>
                <a:spcPts val="1000"/>
              </a:spcAft>
              <a:buClr>
                <a:schemeClr val="dk1"/>
              </a:buClr>
              <a:buSzPts val="1400"/>
              <a:buFont typeface="Raleway"/>
              <a:buChar char="➔"/>
            </a:pPr>
            <a:r>
              <a:rPr lang="tr" b="1">
                <a:solidFill>
                  <a:schemeClr val="dk1"/>
                </a:solidFill>
                <a:latin typeface="Raleway"/>
                <a:ea typeface="Raleway"/>
                <a:cs typeface="Raleway"/>
                <a:sym typeface="Raleway"/>
              </a:rPr>
              <a:t>Bilgide önyargıya yol açabilecek kaynağın doğrudan herhangi bir çıkarı var mı?</a:t>
            </a:r>
            <a:endParaRPr/>
          </a:p>
        </p:txBody>
      </p:sp>
      <p:pic>
        <p:nvPicPr>
          <p:cNvPr id="190" name="Google Shape;190;p26"/>
          <p:cNvPicPr preferRelativeResize="0"/>
          <p:nvPr/>
        </p:nvPicPr>
        <p:blipFill>
          <a:blip r:embed="rId3">
            <a:alphaModFix/>
          </a:blip>
          <a:stretch>
            <a:fillRect/>
          </a:stretch>
        </p:blipFill>
        <p:spPr>
          <a:xfrm>
            <a:off x="0" y="0"/>
            <a:ext cx="4188375"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4"/>
        <p:cNvGrpSpPr/>
        <p:nvPr/>
      </p:nvGrpSpPr>
      <p:grpSpPr>
        <a:xfrm>
          <a:off x="0" y="0"/>
          <a:ext cx="0" cy="0"/>
          <a:chOff x="0" y="0"/>
          <a:chExt cx="0" cy="0"/>
        </a:xfrm>
      </p:grpSpPr>
      <p:pic>
        <p:nvPicPr>
          <p:cNvPr id="195" name="Google Shape;195;p27"/>
          <p:cNvPicPr preferRelativeResize="0"/>
          <p:nvPr/>
        </p:nvPicPr>
        <p:blipFill>
          <a:blip r:embed="rId3">
            <a:alphaModFix/>
          </a:blip>
          <a:stretch>
            <a:fillRect/>
          </a:stretch>
        </p:blipFill>
        <p:spPr>
          <a:xfrm>
            <a:off x="999700" y="162725"/>
            <a:ext cx="6749900" cy="4818049"/>
          </a:xfrm>
          <a:prstGeom prst="rect">
            <a:avLst/>
          </a:prstGeom>
          <a:noFill/>
          <a:ln>
            <a:noFill/>
          </a:ln>
        </p:spPr>
      </p:pic>
      <p:pic>
        <p:nvPicPr>
          <p:cNvPr id="196" name="Google Shape;196;p27" descr="Bir notu slayda yapıştıran bir parça tamir bandı"/>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197" name="Google Shape;197;p27"/>
          <p:cNvSpPr txBox="1"/>
          <p:nvPr/>
        </p:nvSpPr>
        <p:spPr>
          <a:xfrm>
            <a:off x="1829300" y="687400"/>
            <a:ext cx="5286900" cy="76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tr" sz="3000" b="1">
                <a:solidFill>
                  <a:schemeClr val="lt2"/>
                </a:solidFill>
                <a:latin typeface="Raleway"/>
                <a:ea typeface="Raleway"/>
                <a:cs typeface="Raleway"/>
                <a:sym typeface="Raleway"/>
              </a:rPr>
              <a:t>Gerçek Dünya’da Sosyoloji</a:t>
            </a:r>
            <a:endParaRPr sz="3000" b="1">
              <a:solidFill>
                <a:schemeClr val="lt2"/>
              </a:solidFill>
              <a:latin typeface="Raleway"/>
              <a:ea typeface="Raleway"/>
              <a:cs typeface="Raleway"/>
              <a:sym typeface="Raleway"/>
            </a:endParaRPr>
          </a:p>
        </p:txBody>
      </p:sp>
      <p:sp>
        <p:nvSpPr>
          <p:cNvPr id="198" name="Google Shape;198;p27"/>
          <p:cNvSpPr txBox="1">
            <a:spLocks noGrp="1"/>
          </p:cNvSpPr>
          <p:nvPr>
            <p:ph type="body" idx="4294967295"/>
          </p:nvPr>
        </p:nvSpPr>
        <p:spPr>
          <a:xfrm>
            <a:off x="1678475" y="1370600"/>
            <a:ext cx="5475300" cy="3327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2"/>
              </a:buClr>
              <a:buSzPts val="1100"/>
              <a:buFont typeface="Arial"/>
              <a:buNone/>
            </a:pPr>
            <a:r>
              <a:rPr lang="tr" sz="1200">
                <a:latin typeface="Raleway"/>
                <a:ea typeface="Raleway"/>
                <a:cs typeface="Raleway"/>
                <a:sym typeface="Raleway"/>
              </a:rPr>
              <a:t>Bütün araştırma yöntemlerinin kendi avantajları ve sınırlılıkları vardır. Bu nedenle, tek bir araştırmada birçok yöntemi her biri diğerine yardımcı olacak şekilde bir araya getirmek olağandır. Bu süreç </a:t>
            </a:r>
            <a:r>
              <a:rPr lang="tr" sz="1200" b="1">
                <a:latin typeface="Raleway"/>
                <a:ea typeface="Raleway"/>
                <a:cs typeface="Raleway"/>
                <a:sym typeface="Raleway"/>
              </a:rPr>
              <a:t>üçgenleştirme</a:t>
            </a:r>
            <a:r>
              <a:rPr lang="tr" sz="1200">
                <a:latin typeface="Raleway"/>
                <a:ea typeface="Raleway"/>
                <a:cs typeface="Raleway"/>
                <a:sym typeface="Raleway"/>
              </a:rPr>
              <a:t> olarak bilinir. </a:t>
            </a:r>
            <a:endParaRPr sz="1200">
              <a:latin typeface="Raleway"/>
              <a:ea typeface="Raleway"/>
              <a:cs typeface="Raleway"/>
              <a:sym typeface="Raleway"/>
            </a:endParaRPr>
          </a:p>
          <a:p>
            <a:pPr marL="457200" lvl="0" indent="-317500" algn="l" rtl="0">
              <a:spcBef>
                <a:spcPts val="1600"/>
              </a:spcBef>
              <a:spcAft>
                <a:spcPts val="0"/>
              </a:spcAft>
              <a:buClr>
                <a:schemeClr val="dk1"/>
              </a:buClr>
              <a:buSzPts val="1400"/>
              <a:buFont typeface="Raleway"/>
              <a:buChar char="➔"/>
            </a:pPr>
            <a:r>
              <a:rPr lang="tr" sz="1400" b="1">
                <a:solidFill>
                  <a:schemeClr val="dk1"/>
                </a:solidFill>
                <a:latin typeface="Raleway"/>
                <a:ea typeface="Raleway"/>
                <a:cs typeface="Raleway"/>
                <a:sym typeface="Raleway"/>
              </a:rPr>
              <a:t>İnsan denekler ve etik sorunlar</a:t>
            </a:r>
            <a:endParaRPr sz="1200">
              <a:latin typeface="Raleway"/>
              <a:ea typeface="Raleway"/>
              <a:cs typeface="Raleway"/>
              <a:sym typeface="Raleway"/>
            </a:endParaRPr>
          </a:p>
          <a:p>
            <a:pPr marL="457200" lvl="0" indent="-317500" algn="l" rtl="0">
              <a:spcBef>
                <a:spcPts val="1000"/>
              </a:spcBef>
              <a:spcAft>
                <a:spcPts val="0"/>
              </a:spcAft>
              <a:buClr>
                <a:schemeClr val="dk1"/>
              </a:buClr>
              <a:buSzPts val="1400"/>
              <a:buFont typeface="Raleway"/>
              <a:buChar char="➔"/>
            </a:pPr>
            <a:r>
              <a:rPr lang="tr" sz="1400" b="1">
                <a:solidFill>
                  <a:schemeClr val="dk1"/>
                </a:solidFill>
                <a:latin typeface="Raleway"/>
                <a:ea typeface="Raleway"/>
                <a:cs typeface="Raleway"/>
                <a:sym typeface="Raleway"/>
              </a:rPr>
              <a:t>Sosyoloji sadece açık olanın yeniden ifade edilmesi mi?</a:t>
            </a:r>
            <a:endParaRPr sz="1400" b="1">
              <a:solidFill>
                <a:schemeClr val="dk1"/>
              </a:solidFill>
              <a:latin typeface="Raleway"/>
              <a:ea typeface="Raleway"/>
              <a:cs typeface="Raleway"/>
              <a:sym typeface="Raleway"/>
            </a:endParaRPr>
          </a:p>
          <a:p>
            <a:pPr marL="457200" lvl="0" indent="-317500" algn="l" rtl="0">
              <a:spcBef>
                <a:spcPts val="1000"/>
              </a:spcBef>
              <a:spcAft>
                <a:spcPts val="1000"/>
              </a:spcAft>
              <a:buClr>
                <a:schemeClr val="dk1"/>
              </a:buClr>
              <a:buSzPts val="1400"/>
              <a:buFont typeface="Raleway"/>
              <a:buChar char="➔"/>
            </a:pPr>
            <a:r>
              <a:rPr lang="tr" sz="1400" b="1">
                <a:solidFill>
                  <a:schemeClr val="dk1"/>
                </a:solidFill>
                <a:latin typeface="Raleway"/>
                <a:ea typeface="Raleway"/>
                <a:cs typeface="Raleway"/>
                <a:sym typeface="Raleway"/>
              </a:rPr>
              <a:t>Sosyolojinin etkisi</a:t>
            </a:r>
            <a:r>
              <a:rPr lang="tr" sz="1400">
                <a:latin typeface="Raleway"/>
                <a:ea typeface="Raleway"/>
                <a:cs typeface="Raleway"/>
                <a:sym typeface="Raleway"/>
              </a:rPr>
              <a:t/>
            </a:r>
            <a:br>
              <a:rPr lang="tr" sz="1400">
                <a:latin typeface="Raleway"/>
                <a:ea typeface="Raleway"/>
                <a:cs typeface="Raleway"/>
                <a:sym typeface="Raleway"/>
              </a:rPr>
            </a:br>
            <a:endParaRPr sz="1200">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4"/>
          <p:cNvSpPr txBox="1">
            <a:spLocks noGrp="1"/>
          </p:cNvSpPr>
          <p:nvPr>
            <p:ph type="title" idx="4294967295"/>
          </p:nvPr>
        </p:nvSpPr>
        <p:spPr>
          <a:xfrm>
            <a:off x="535775" y="712150"/>
            <a:ext cx="5197200" cy="76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tr" sz="3600">
                <a:solidFill>
                  <a:schemeClr val="dk1"/>
                </a:solidFill>
              </a:rPr>
              <a:t>Sosyolojik Sorular</a:t>
            </a:r>
            <a:endParaRPr sz="2400"/>
          </a:p>
        </p:txBody>
      </p:sp>
      <p:sp>
        <p:nvSpPr>
          <p:cNvPr id="78" name="Google Shape;78;p14"/>
          <p:cNvSpPr/>
          <p:nvPr/>
        </p:nvSpPr>
        <p:spPr>
          <a:xfrm>
            <a:off x="6740500" y="1936550"/>
            <a:ext cx="1620600" cy="1462800"/>
          </a:xfrm>
          <a:prstGeom prst="star7">
            <a:avLst>
              <a:gd name="adj" fmla="val 29028"/>
              <a:gd name="hf" fmla="val 102572"/>
              <a:gd name="vf" fmla="val 105210"/>
            </a:avLst>
          </a:prstGeom>
          <a:solidFill>
            <a:srgbClr val="E0E0E0"/>
          </a:solidFill>
          <a:ln w="19050" cap="flat" cmpd="sng">
            <a:solidFill>
              <a:srgbClr val="9E9E9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4"/>
          <p:cNvSpPr txBox="1"/>
          <p:nvPr/>
        </p:nvSpPr>
        <p:spPr>
          <a:xfrm rot="10020490">
            <a:off x="7319276" y="2238731"/>
            <a:ext cx="463053" cy="85842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sz="4800" b="1">
                <a:solidFill>
                  <a:srgbClr val="E06666"/>
                </a:solidFill>
                <a:latin typeface="Lato"/>
                <a:ea typeface="Lato"/>
                <a:cs typeface="Lato"/>
                <a:sym typeface="Lato"/>
              </a:rPr>
              <a:t>?</a:t>
            </a:r>
            <a:endParaRPr sz="4800" b="1">
              <a:solidFill>
                <a:srgbClr val="E06666"/>
              </a:solidFill>
              <a:latin typeface="Lato"/>
              <a:ea typeface="Lato"/>
              <a:cs typeface="Lato"/>
              <a:sym typeface="Lato"/>
            </a:endParaRPr>
          </a:p>
        </p:txBody>
      </p:sp>
      <p:sp>
        <p:nvSpPr>
          <p:cNvPr id="80" name="Google Shape;80;p14"/>
          <p:cNvSpPr txBox="1">
            <a:spLocks noGrp="1"/>
          </p:cNvSpPr>
          <p:nvPr>
            <p:ph type="body" idx="4294967295"/>
          </p:nvPr>
        </p:nvSpPr>
        <p:spPr>
          <a:xfrm>
            <a:off x="668875" y="1480150"/>
            <a:ext cx="5606100" cy="332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tr" sz="1200">
                <a:latin typeface="Raleway"/>
                <a:ea typeface="Raleway"/>
                <a:cs typeface="Raleway"/>
                <a:sym typeface="Raleway"/>
              </a:rPr>
              <a:t>İyi bir sosyolojik çalışma, araştırma sorularını mümkün olduğunca kusursuz bir şekilde sormaya ve genel sonuçlara ulaşmadan önce olgusal kanıtlar toplamaya çalışır. </a:t>
            </a:r>
            <a:endParaRPr sz="1200">
              <a:latin typeface="Raleway"/>
              <a:ea typeface="Raleway"/>
              <a:cs typeface="Raleway"/>
              <a:sym typeface="Raleway"/>
            </a:endParaRPr>
          </a:p>
          <a:p>
            <a:pPr marL="457200" lvl="0" indent="-317500" algn="l" rtl="0">
              <a:spcBef>
                <a:spcPts val="1600"/>
              </a:spcBef>
              <a:spcAft>
                <a:spcPts val="0"/>
              </a:spcAft>
              <a:buClr>
                <a:schemeClr val="dk1"/>
              </a:buClr>
              <a:buSzPts val="1400"/>
              <a:buFont typeface="Raleway"/>
              <a:buChar char="➔"/>
            </a:pPr>
            <a:r>
              <a:rPr lang="tr" sz="1400" b="1">
                <a:solidFill>
                  <a:schemeClr val="dk1"/>
                </a:solidFill>
                <a:latin typeface="Raleway"/>
                <a:ea typeface="Raleway"/>
                <a:cs typeface="Raleway"/>
                <a:sym typeface="Raleway"/>
              </a:rPr>
              <a:t>Olgusal Sorular</a:t>
            </a:r>
            <a:endParaRPr sz="1400" b="1">
              <a:solidFill>
                <a:schemeClr val="dk1"/>
              </a:solidFill>
              <a:latin typeface="Raleway"/>
              <a:ea typeface="Raleway"/>
              <a:cs typeface="Raleway"/>
              <a:sym typeface="Raleway"/>
            </a:endParaRPr>
          </a:p>
          <a:p>
            <a:pPr marL="457200" lvl="0" indent="-317500" algn="l" rtl="0">
              <a:spcBef>
                <a:spcPts val="1000"/>
              </a:spcBef>
              <a:spcAft>
                <a:spcPts val="0"/>
              </a:spcAft>
              <a:buClr>
                <a:schemeClr val="dk1"/>
              </a:buClr>
              <a:buSzPts val="1400"/>
              <a:buFont typeface="Raleway"/>
              <a:buChar char="➔"/>
            </a:pPr>
            <a:r>
              <a:rPr lang="tr" sz="1400" b="1">
                <a:solidFill>
                  <a:schemeClr val="dk1"/>
                </a:solidFill>
                <a:latin typeface="Raleway"/>
                <a:ea typeface="Raleway"/>
                <a:cs typeface="Raleway"/>
                <a:sym typeface="Raleway"/>
              </a:rPr>
              <a:t>Karşılaştırmalı Sorular</a:t>
            </a:r>
            <a:endParaRPr sz="1200">
              <a:latin typeface="Raleway"/>
              <a:ea typeface="Raleway"/>
              <a:cs typeface="Raleway"/>
              <a:sym typeface="Raleway"/>
            </a:endParaRPr>
          </a:p>
          <a:p>
            <a:pPr marL="457200" lvl="0" indent="-317500" algn="l" rtl="0">
              <a:spcBef>
                <a:spcPts val="1000"/>
              </a:spcBef>
              <a:spcAft>
                <a:spcPts val="0"/>
              </a:spcAft>
              <a:buClr>
                <a:schemeClr val="dk1"/>
              </a:buClr>
              <a:buSzPts val="1400"/>
              <a:buFont typeface="Raleway"/>
              <a:buChar char="➔"/>
            </a:pPr>
            <a:r>
              <a:rPr lang="tr" sz="1400" b="1">
                <a:solidFill>
                  <a:schemeClr val="dk1"/>
                </a:solidFill>
                <a:latin typeface="Raleway"/>
                <a:ea typeface="Raleway"/>
                <a:cs typeface="Raleway"/>
                <a:sym typeface="Raleway"/>
              </a:rPr>
              <a:t>Gelişimsel Sorular</a:t>
            </a:r>
            <a:endParaRPr sz="1400" b="1">
              <a:solidFill>
                <a:schemeClr val="dk1"/>
              </a:solidFill>
              <a:latin typeface="Raleway"/>
              <a:ea typeface="Raleway"/>
              <a:cs typeface="Raleway"/>
              <a:sym typeface="Raleway"/>
            </a:endParaRPr>
          </a:p>
          <a:p>
            <a:pPr marL="457200" lvl="0" indent="-317500" algn="l" rtl="0">
              <a:spcBef>
                <a:spcPts val="1000"/>
              </a:spcBef>
              <a:spcAft>
                <a:spcPts val="0"/>
              </a:spcAft>
              <a:buClr>
                <a:schemeClr val="dk1"/>
              </a:buClr>
              <a:buSzPts val="1400"/>
              <a:buFont typeface="Raleway"/>
              <a:buChar char="➔"/>
            </a:pPr>
            <a:r>
              <a:rPr lang="tr" sz="1400" b="1">
                <a:solidFill>
                  <a:schemeClr val="dk1"/>
                </a:solidFill>
                <a:latin typeface="Raleway"/>
                <a:ea typeface="Raleway"/>
                <a:cs typeface="Raleway"/>
                <a:sym typeface="Raleway"/>
              </a:rPr>
              <a:t>Kuramsal Sorular</a:t>
            </a:r>
            <a:endParaRPr sz="1400" b="1">
              <a:solidFill>
                <a:schemeClr val="dk1"/>
              </a:solidFill>
              <a:latin typeface="Raleway"/>
              <a:ea typeface="Raleway"/>
              <a:cs typeface="Raleway"/>
              <a:sym typeface="Raleway"/>
            </a:endParaRPr>
          </a:p>
          <a:p>
            <a:pPr marL="457200" lvl="0" indent="0" algn="l" rtl="0">
              <a:spcBef>
                <a:spcPts val="1000"/>
              </a:spcBef>
              <a:spcAft>
                <a:spcPts val="1000"/>
              </a:spcAft>
              <a:buNone/>
            </a:pPr>
            <a:r>
              <a:rPr lang="tr" sz="1400">
                <a:latin typeface="Raleway"/>
                <a:ea typeface="Raleway"/>
                <a:cs typeface="Raleway"/>
                <a:sym typeface="Raleway"/>
              </a:rPr>
              <a:t/>
            </a:r>
            <a:br>
              <a:rPr lang="tr" sz="1400">
                <a:latin typeface="Raleway"/>
                <a:ea typeface="Raleway"/>
                <a:cs typeface="Raleway"/>
                <a:sym typeface="Raleway"/>
              </a:rPr>
            </a:br>
            <a:endParaRPr sz="1200">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grpSp>
        <p:nvGrpSpPr>
          <p:cNvPr id="85" name="Google Shape;85;p15"/>
          <p:cNvGrpSpPr/>
          <p:nvPr/>
        </p:nvGrpSpPr>
        <p:grpSpPr>
          <a:xfrm>
            <a:off x="1467142" y="675902"/>
            <a:ext cx="5920773" cy="3875726"/>
            <a:chOff x="8239518" y="411408"/>
            <a:chExt cx="2212050" cy="2504994"/>
          </a:xfrm>
        </p:grpSpPr>
        <p:pic>
          <p:nvPicPr>
            <p:cNvPr id="86" name="Google Shape;86;p15"/>
            <p:cNvPicPr preferRelativeResize="0"/>
            <p:nvPr/>
          </p:nvPicPr>
          <p:blipFill>
            <a:blip r:embed="rId3">
              <a:alphaModFix/>
            </a:blip>
            <a:stretch>
              <a:fillRect/>
            </a:stretch>
          </p:blipFill>
          <p:spPr>
            <a:xfrm>
              <a:off x="8239518" y="411408"/>
              <a:ext cx="2212050" cy="2504994"/>
            </a:xfrm>
            <a:prstGeom prst="rect">
              <a:avLst/>
            </a:prstGeom>
            <a:noFill/>
            <a:ln>
              <a:noFill/>
            </a:ln>
          </p:spPr>
        </p:pic>
        <p:pic>
          <p:nvPicPr>
            <p:cNvPr id="87" name="Google Shape;87;p15" descr="Bir notu slayda yapıştıran bir parça tamir bandı"/>
            <p:cNvPicPr preferRelativeResize="0"/>
            <p:nvPr/>
          </p:nvPicPr>
          <p:blipFill rotWithShape="1">
            <a:blip r:embed="rId4">
              <a:alphaModFix/>
            </a:blip>
            <a:srcRect l="9244" t="5926" r="2118" b="10011"/>
            <a:stretch/>
          </p:blipFill>
          <p:spPr>
            <a:xfrm rot="154826">
              <a:off x="8806906" y="435464"/>
              <a:ext cx="1077273" cy="382687"/>
            </a:xfrm>
            <a:prstGeom prst="rect">
              <a:avLst/>
            </a:prstGeom>
            <a:noFill/>
            <a:ln>
              <a:noFill/>
            </a:ln>
          </p:spPr>
        </p:pic>
        <p:sp>
          <p:nvSpPr>
            <p:cNvPr id="88" name="Google Shape;88;p15"/>
            <p:cNvSpPr txBox="1"/>
            <p:nvPr/>
          </p:nvSpPr>
          <p:spPr>
            <a:xfrm>
              <a:off x="8381035" y="912401"/>
              <a:ext cx="1929000" cy="200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tr" b="1">
                  <a:solidFill>
                    <a:schemeClr val="dk1"/>
                  </a:solidFill>
                  <a:latin typeface="Raleway"/>
                  <a:ea typeface="Raleway"/>
                  <a:cs typeface="Raleway"/>
                  <a:sym typeface="Raleway"/>
                </a:rPr>
                <a:t>Bilimsel Yaklaşım</a:t>
              </a:r>
              <a:endParaRPr b="1">
                <a:solidFill>
                  <a:schemeClr val="dk1"/>
                </a:solidFill>
                <a:latin typeface="Raleway"/>
                <a:ea typeface="Raleway"/>
                <a:cs typeface="Raleway"/>
                <a:sym typeface="Raleway"/>
              </a:endParaRPr>
            </a:p>
            <a:p>
              <a:pPr marL="0" lvl="0" indent="0" algn="l" rtl="0">
                <a:spcBef>
                  <a:spcPts val="800"/>
                </a:spcBef>
                <a:spcAft>
                  <a:spcPts val="800"/>
                </a:spcAft>
                <a:buNone/>
              </a:pPr>
              <a:r>
                <a:rPr lang="tr" sz="1100">
                  <a:solidFill>
                    <a:schemeClr val="dk2"/>
                  </a:solidFill>
                  <a:latin typeface="Raleway"/>
                  <a:ea typeface="Raleway"/>
                  <a:cs typeface="Raleway"/>
                  <a:sym typeface="Raleway"/>
                </a:rPr>
                <a:t>Sosyoloji bilimsel bir girişimdir. Niceliksel ve niteliksel araştırma, ampirik sorgulamanın sistematik yöntemlerini, verilerin analizini, kuramların kanıtlar ve insan toplumlarına ilişkin mantıklı tartışmalar ışığında değerlendirilmesini içermektedir.  İnsanları incelemek olayları fiziksel dünyada gözlemlemekten farklıdır. Doğadaki nesnelerden farklı olarak insanlar, yaptıkları şeylere bir anlam ve amaç yükleyen, farkındalığı olan varlıklardır. </a:t>
              </a:r>
              <a:endParaRPr sz="1100" b="1">
                <a:solidFill>
                  <a:schemeClr val="dk2"/>
                </a:solidFill>
                <a:latin typeface="Raleway"/>
                <a:ea typeface="Raleway"/>
                <a:cs typeface="Raleway"/>
                <a:sym typeface="Raleway"/>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2717575" y="157075"/>
            <a:ext cx="3275700" cy="71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3000">
                <a:solidFill>
                  <a:schemeClr val="accent5"/>
                </a:solidFill>
              </a:rPr>
              <a:t>Araştırma Süreci</a:t>
            </a:r>
            <a:endParaRPr sz="3000">
              <a:solidFill>
                <a:schemeClr val="accent5"/>
              </a:solidFill>
            </a:endParaRPr>
          </a:p>
        </p:txBody>
      </p:sp>
      <p:sp>
        <p:nvSpPr>
          <p:cNvPr id="94" name="Google Shape;94;p16"/>
          <p:cNvSpPr/>
          <p:nvPr/>
        </p:nvSpPr>
        <p:spPr>
          <a:xfrm>
            <a:off x="3040675" y="805900"/>
            <a:ext cx="2629500" cy="415200"/>
          </a:xfrm>
          <a:prstGeom prst="wedgeRectCallout">
            <a:avLst>
              <a:gd name="adj1" fmla="val -447"/>
              <a:gd name="adj2" fmla="val 88078"/>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txBox="1">
            <a:spLocks noGrp="1"/>
          </p:cNvSpPr>
          <p:nvPr>
            <p:ph type="title"/>
          </p:nvPr>
        </p:nvSpPr>
        <p:spPr>
          <a:xfrm>
            <a:off x="3081925" y="828099"/>
            <a:ext cx="2481600" cy="370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tr" sz="1200"/>
              <a:t>Araştırma Sorusunu Belirlemek</a:t>
            </a:r>
            <a:endParaRPr sz="1200">
              <a:solidFill>
                <a:schemeClr val="lt1"/>
              </a:solidFill>
            </a:endParaRPr>
          </a:p>
        </p:txBody>
      </p:sp>
      <p:sp>
        <p:nvSpPr>
          <p:cNvPr id="96" name="Google Shape;96;p16"/>
          <p:cNvSpPr/>
          <p:nvPr/>
        </p:nvSpPr>
        <p:spPr>
          <a:xfrm>
            <a:off x="3040675" y="1419150"/>
            <a:ext cx="2629500" cy="448200"/>
          </a:xfrm>
          <a:prstGeom prst="wedgeRectCallout">
            <a:avLst>
              <a:gd name="adj1" fmla="val 7659"/>
              <a:gd name="adj2" fmla="val 72146"/>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txBox="1">
            <a:spLocks noGrp="1"/>
          </p:cNvSpPr>
          <p:nvPr>
            <p:ph type="title"/>
          </p:nvPr>
        </p:nvSpPr>
        <p:spPr>
          <a:xfrm>
            <a:off x="3247525" y="1419150"/>
            <a:ext cx="2481600" cy="370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tr" sz="1200"/>
              <a:t>Verilerin Değerlendirilmesi</a:t>
            </a:r>
            <a:endParaRPr sz="1200" b="0">
              <a:solidFill>
                <a:schemeClr val="lt1"/>
              </a:solidFill>
            </a:endParaRPr>
          </a:p>
        </p:txBody>
      </p:sp>
      <p:sp>
        <p:nvSpPr>
          <p:cNvPr id="98" name="Google Shape;98;p16"/>
          <p:cNvSpPr/>
          <p:nvPr/>
        </p:nvSpPr>
        <p:spPr>
          <a:xfrm>
            <a:off x="3040675" y="1988000"/>
            <a:ext cx="2629500" cy="415200"/>
          </a:xfrm>
          <a:prstGeom prst="wedgeRectCallout">
            <a:avLst>
              <a:gd name="adj1" fmla="val -447"/>
              <a:gd name="adj2" fmla="val 88078"/>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6"/>
          <p:cNvSpPr txBox="1">
            <a:spLocks noGrp="1"/>
          </p:cNvSpPr>
          <p:nvPr>
            <p:ph type="title"/>
          </p:nvPr>
        </p:nvSpPr>
        <p:spPr>
          <a:xfrm>
            <a:off x="3008100" y="1988000"/>
            <a:ext cx="3127800" cy="370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tr" sz="900"/>
              <a:t>Sorunu Açık ve Net Bir Şekilde Ortaya Koyma</a:t>
            </a:r>
            <a:endParaRPr sz="900">
              <a:solidFill>
                <a:schemeClr val="lt1"/>
              </a:solidFill>
            </a:endParaRPr>
          </a:p>
        </p:txBody>
      </p:sp>
      <p:sp>
        <p:nvSpPr>
          <p:cNvPr id="100" name="Google Shape;100;p16"/>
          <p:cNvSpPr/>
          <p:nvPr/>
        </p:nvSpPr>
        <p:spPr>
          <a:xfrm>
            <a:off x="3040675" y="2601250"/>
            <a:ext cx="2629500" cy="448200"/>
          </a:xfrm>
          <a:prstGeom prst="wedgeRectCallout">
            <a:avLst>
              <a:gd name="adj1" fmla="val 7659"/>
              <a:gd name="adj2" fmla="val 72146"/>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6"/>
          <p:cNvSpPr txBox="1">
            <a:spLocks noGrp="1"/>
          </p:cNvSpPr>
          <p:nvPr>
            <p:ph type="title"/>
          </p:nvPr>
        </p:nvSpPr>
        <p:spPr>
          <a:xfrm>
            <a:off x="3081925" y="2601250"/>
            <a:ext cx="2725800" cy="370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tr" sz="1200"/>
              <a:t>Bir Araştırma Tasarımı Oluşturma</a:t>
            </a:r>
            <a:endParaRPr sz="1200" b="0">
              <a:solidFill>
                <a:schemeClr val="lt1"/>
              </a:solidFill>
            </a:endParaRPr>
          </a:p>
        </p:txBody>
      </p:sp>
      <p:sp>
        <p:nvSpPr>
          <p:cNvPr id="102" name="Google Shape;102;p16"/>
          <p:cNvSpPr/>
          <p:nvPr/>
        </p:nvSpPr>
        <p:spPr>
          <a:xfrm>
            <a:off x="3040675" y="3214500"/>
            <a:ext cx="2629500" cy="415200"/>
          </a:xfrm>
          <a:prstGeom prst="wedgeRectCallout">
            <a:avLst>
              <a:gd name="adj1" fmla="val -447"/>
              <a:gd name="adj2" fmla="val 88078"/>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6"/>
          <p:cNvSpPr txBox="1">
            <a:spLocks noGrp="1"/>
          </p:cNvSpPr>
          <p:nvPr>
            <p:ph type="title"/>
          </p:nvPr>
        </p:nvSpPr>
        <p:spPr>
          <a:xfrm>
            <a:off x="3568675" y="3247500"/>
            <a:ext cx="1839300" cy="370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tr" sz="1200"/>
              <a:t>Araştırmayı Yapma</a:t>
            </a:r>
            <a:endParaRPr sz="1200">
              <a:solidFill>
                <a:schemeClr val="lt1"/>
              </a:solidFill>
            </a:endParaRPr>
          </a:p>
        </p:txBody>
      </p:sp>
      <p:sp>
        <p:nvSpPr>
          <p:cNvPr id="104" name="Google Shape;104;p16"/>
          <p:cNvSpPr/>
          <p:nvPr/>
        </p:nvSpPr>
        <p:spPr>
          <a:xfrm>
            <a:off x="3040675" y="3827750"/>
            <a:ext cx="2629500" cy="448200"/>
          </a:xfrm>
          <a:prstGeom prst="wedgeRectCallout">
            <a:avLst>
              <a:gd name="adj1" fmla="val 7659"/>
              <a:gd name="adj2" fmla="val 72146"/>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6"/>
          <p:cNvSpPr txBox="1">
            <a:spLocks noGrp="1"/>
          </p:cNvSpPr>
          <p:nvPr>
            <p:ph type="title"/>
          </p:nvPr>
        </p:nvSpPr>
        <p:spPr>
          <a:xfrm>
            <a:off x="3508825" y="3827750"/>
            <a:ext cx="1872000" cy="370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tr" sz="1200"/>
              <a:t>Sonuçları Yorumlama</a:t>
            </a:r>
            <a:endParaRPr sz="1200" b="0">
              <a:solidFill>
                <a:schemeClr val="lt1"/>
              </a:solidFill>
            </a:endParaRPr>
          </a:p>
        </p:txBody>
      </p:sp>
      <p:sp>
        <p:nvSpPr>
          <p:cNvPr id="106" name="Google Shape;106;p16"/>
          <p:cNvSpPr/>
          <p:nvPr/>
        </p:nvSpPr>
        <p:spPr>
          <a:xfrm>
            <a:off x="3040675" y="4396600"/>
            <a:ext cx="2629500" cy="415200"/>
          </a:xfrm>
          <a:prstGeom prst="wedgeRectCallout">
            <a:avLst>
              <a:gd name="adj1" fmla="val 338"/>
              <a:gd name="adj2" fmla="val 5299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6"/>
          <p:cNvSpPr txBox="1">
            <a:spLocks noGrp="1"/>
          </p:cNvSpPr>
          <p:nvPr>
            <p:ph type="title"/>
          </p:nvPr>
        </p:nvSpPr>
        <p:spPr>
          <a:xfrm>
            <a:off x="3083575" y="4396600"/>
            <a:ext cx="2543700" cy="370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tr" sz="1200"/>
              <a:t>Bulguları Rapor Haline Getirme</a:t>
            </a:r>
            <a:endParaRPr sz="12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261750" y="454925"/>
            <a:ext cx="8620500" cy="101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4200"/>
              <a:t>Neden-Sonuç İlişkisini Anlama</a:t>
            </a:r>
            <a:endParaRPr sz="4200"/>
          </a:p>
        </p:txBody>
      </p:sp>
      <p:sp>
        <p:nvSpPr>
          <p:cNvPr id="113" name="Google Shape;113;p17"/>
          <p:cNvSpPr/>
          <p:nvPr/>
        </p:nvSpPr>
        <p:spPr>
          <a:xfrm>
            <a:off x="371775" y="1988900"/>
            <a:ext cx="2629500" cy="2244900"/>
          </a:xfrm>
          <a:prstGeom prst="wedgeRectCallout">
            <a:avLst>
              <a:gd name="adj1" fmla="val -20833"/>
              <a:gd name="adj2" fmla="val 62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p:nvPr/>
        </p:nvSpPr>
        <p:spPr>
          <a:xfrm>
            <a:off x="3210432" y="1988900"/>
            <a:ext cx="2629500" cy="2244900"/>
          </a:xfrm>
          <a:prstGeom prst="wedgeRectCallout">
            <a:avLst>
              <a:gd name="adj1" fmla="val -20833"/>
              <a:gd name="adj2" fmla="val 6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7"/>
          <p:cNvSpPr/>
          <p:nvPr/>
        </p:nvSpPr>
        <p:spPr>
          <a:xfrm>
            <a:off x="6049089" y="1988900"/>
            <a:ext cx="2629500" cy="2244900"/>
          </a:xfrm>
          <a:prstGeom prst="wedgeRectCallout">
            <a:avLst>
              <a:gd name="adj1" fmla="val -20833"/>
              <a:gd name="adj2" fmla="val 6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txBox="1">
            <a:spLocks noGrp="1"/>
          </p:cNvSpPr>
          <p:nvPr>
            <p:ph type="title"/>
          </p:nvPr>
        </p:nvSpPr>
        <p:spPr>
          <a:xfrm>
            <a:off x="6125275" y="2061900"/>
            <a:ext cx="2481600" cy="200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1800"/>
              <a:t>Nedenlerin Belirlenmesi</a:t>
            </a:r>
            <a:endParaRPr sz="1800">
              <a:solidFill>
                <a:schemeClr val="lt1"/>
              </a:solidFill>
            </a:endParaRPr>
          </a:p>
          <a:p>
            <a:pPr marL="0" lvl="0" indent="0" algn="l" rtl="0">
              <a:spcBef>
                <a:spcPts val="1200"/>
              </a:spcBef>
              <a:spcAft>
                <a:spcPts val="1200"/>
              </a:spcAft>
              <a:buNone/>
            </a:pPr>
            <a:endParaRPr sz="1300" b="0">
              <a:solidFill>
                <a:schemeClr val="lt1"/>
              </a:solidFill>
            </a:endParaRPr>
          </a:p>
        </p:txBody>
      </p:sp>
      <p:sp>
        <p:nvSpPr>
          <p:cNvPr id="117" name="Google Shape;117;p17"/>
          <p:cNvSpPr txBox="1">
            <a:spLocks noGrp="1"/>
          </p:cNvSpPr>
          <p:nvPr>
            <p:ph type="title"/>
          </p:nvPr>
        </p:nvSpPr>
        <p:spPr>
          <a:xfrm>
            <a:off x="447975" y="2061900"/>
            <a:ext cx="2481600" cy="200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1800"/>
              <a:t>Nedensellik Mekanizmaları</a:t>
            </a:r>
            <a:endParaRPr sz="1800">
              <a:solidFill>
                <a:schemeClr val="lt1"/>
              </a:solidFill>
            </a:endParaRPr>
          </a:p>
          <a:p>
            <a:pPr marL="0" lvl="0" indent="0" algn="l" rtl="0">
              <a:spcBef>
                <a:spcPts val="1200"/>
              </a:spcBef>
              <a:spcAft>
                <a:spcPts val="1200"/>
              </a:spcAft>
              <a:buNone/>
            </a:pPr>
            <a:endParaRPr sz="1300">
              <a:solidFill>
                <a:schemeClr val="lt1"/>
              </a:solidFill>
            </a:endParaRPr>
          </a:p>
        </p:txBody>
      </p:sp>
      <p:sp>
        <p:nvSpPr>
          <p:cNvPr id="118" name="Google Shape;118;p17"/>
          <p:cNvSpPr txBox="1">
            <a:spLocks noGrp="1"/>
          </p:cNvSpPr>
          <p:nvPr>
            <p:ph type="title"/>
          </p:nvPr>
        </p:nvSpPr>
        <p:spPr>
          <a:xfrm>
            <a:off x="3286625" y="2061900"/>
            <a:ext cx="2481600" cy="200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1800"/>
              <a:t>Kontrol Değişkenleri</a:t>
            </a:r>
            <a:endParaRPr sz="1800">
              <a:solidFill>
                <a:schemeClr val="lt1"/>
              </a:solidFill>
            </a:endParaRPr>
          </a:p>
          <a:p>
            <a:pPr marL="0" lvl="0" indent="0" algn="l" rtl="0">
              <a:spcBef>
                <a:spcPts val="1200"/>
              </a:spcBef>
              <a:spcAft>
                <a:spcPts val="1200"/>
              </a:spcAft>
              <a:buNone/>
            </a:pPr>
            <a:endParaRPr sz="1300" b="0">
              <a:solidFill>
                <a:schemeClr val="lt1"/>
              </a:solidFill>
            </a:endParaRPr>
          </a:p>
        </p:txBody>
      </p:sp>
      <p:sp>
        <p:nvSpPr>
          <p:cNvPr id="119" name="Google Shape;119;p17"/>
          <p:cNvSpPr txBox="1">
            <a:spLocks noGrp="1"/>
          </p:cNvSpPr>
          <p:nvPr>
            <p:ph type="title"/>
          </p:nvPr>
        </p:nvSpPr>
        <p:spPr>
          <a:xfrm>
            <a:off x="371775" y="1188025"/>
            <a:ext cx="6382500" cy="52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2400" u="sng">
                <a:solidFill>
                  <a:srgbClr val="E69138"/>
                </a:solidFill>
              </a:rPr>
              <a:t>Nedensellik ve Karşılıklı İlişki (Korelasyon)</a:t>
            </a:r>
            <a:endParaRPr sz="2400" u="sng">
              <a:solidFill>
                <a:srgbClr val="E69138"/>
              </a:solidFill>
            </a:endParaRPr>
          </a:p>
        </p:txBody>
      </p:sp>
      <p:sp>
        <p:nvSpPr>
          <p:cNvPr id="120" name="Google Shape;120;p17"/>
          <p:cNvSpPr txBox="1"/>
          <p:nvPr/>
        </p:nvSpPr>
        <p:spPr>
          <a:xfrm>
            <a:off x="3359075" y="2533425"/>
            <a:ext cx="2409300" cy="8526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FFFFFF"/>
              </a:buClr>
              <a:buSzPts val="1400"/>
              <a:buFont typeface="Raleway"/>
              <a:buChar char="➔"/>
            </a:pPr>
            <a:r>
              <a:rPr lang="tr">
                <a:solidFill>
                  <a:srgbClr val="FFFFFF"/>
                </a:solidFill>
                <a:latin typeface="Raleway"/>
                <a:ea typeface="Raleway"/>
                <a:cs typeface="Raleway"/>
                <a:sym typeface="Raleway"/>
              </a:rPr>
              <a:t>Bağımlı Değişken</a:t>
            </a:r>
            <a:endParaRPr>
              <a:solidFill>
                <a:srgbClr val="FFFFFF"/>
              </a:solidFill>
              <a:latin typeface="Raleway"/>
              <a:ea typeface="Raleway"/>
              <a:cs typeface="Raleway"/>
              <a:sym typeface="Raleway"/>
            </a:endParaRPr>
          </a:p>
          <a:p>
            <a:pPr marL="457200" lvl="0" indent="-317500" algn="l" rtl="0">
              <a:lnSpc>
                <a:spcPct val="115000"/>
              </a:lnSpc>
              <a:spcBef>
                <a:spcPts val="1000"/>
              </a:spcBef>
              <a:spcAft>
                <a:spcPts val="0"/>
              </a:spcAft>
              <a:buClr>
                <a:srgbClr val="FFFFFF"/>
              </a:buClr>
              <a:buSzPts val="1400"/>
              <a:buFont typeface="Raleway"/>
              <a:buChar char="➔"/>
            </a:pPr>
            <a:r>
              <a:rPr lang="tr">
                <a:solidFill>
                  <a:srgbClr val="FFFFFF"/>
                </a:solidFill>
                <a:latin typeface="Raleway"/>
                <a:ea typeface="Raleway"/>
                <a:cs typeface="Raleway"/>
                <a:sym typeface="Raleway"/>
              </a:rPr>
              <a:t>Bağımsız Değişken</a:t>
            </a:r>
            <a:endParaRPr sz="1200">
              <a:solidFill>
                <a:srgbClr val="FFFFFF"/>
              </a:solidFill>
              <a:latin typeface="Raleway"/>
              <a:ea typeface="Raleway"/>
              <a:cs typeface="Raleway"/>
              <a:sym typeface="Raleway"/>
            </a:endParaRPr>
          </a:p>
          <a:p>
            <a:pPr marL="0" lvl="0" indent="0" algn="l" rtl="0">
              <a:lnSpc>
                <a:spcPct val="115000"/>
              </a:lnSpc>
              <a:spcBef>
                <a:spcPts val="1000"/>
              </a:spcBef>
              <a:spcAft>
                <a:spcPts val="10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932125" y="506750"/>
            <a:ext cx="7910100" cy="363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 sz="4800">
                <a:solidFill>
                  <a:schemeClr val="lt2"/>
                </a:solidFill>
              </a:rPr>
              <a:t>ARAŞTIRMA YÖNTEMLERİ </a:t>
            </a:r>
            <a:endParaRPr sz="4800">
              <a:solidFill>
                <a:schemeClr val="lt2"/>
              </a:solidFill>
            </a:endParaRPr>
          </a:p>
          <a:p>
            <a:pPr marL="0" lvl="0" indent="0" algn="l" rtl="0">
              <a:spcBef>
                <a:spcPts val="0"/>
              </a:spcBef>
              <a:spcAft>
                <a:spcPts val="0"/>
              </a:spcAft>
              <a:buNone/>
            </a:pPr>
            <a:endParaRPr sz="3400">
              <a:solidFill>
                <a:schemeClr val="lt2"/>
              </a:solidFill>
            </a:endParaRPr>
          </a:p>
        </p:txBody>
      </p:sp>
      <p:sp>
        <p:nvSpPr>
          <p:cNvPr id="126" name="Google Shape;126;p18"/>
          <p:cNvSpPr txBox="1">
            <a:spLocks noGrp="1"/>
          </p:cNvSpPr>
          <p:nvPr>
            <p:ph type="title"/>
          </p:nvPr>
        </p:nvSpPr>
        <p:spPr>
          <a:xfrm>
            <a:off x="1107300" y="2618300"/>
            <a:ext cx="6929400" cy="52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 sz="1800" b="0">
                <a:solidFill>
                  <a:srgbClr val="000000"/>
                </a:solidFill>
              </a:rPr>
              <a:t>“Sosyologlar, cevabını istedikleri özel sorular için en uygun yöntemleri kullanmaya hazır olmak zorundadır.”</a:t>
            </a:r>
            <a:endParaRPr sz="1800" b="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Google Shape;131;p19"/>
          <p:cNvSpPr txBox="1">
            <a:spLocks noGrp="1"/>
          </p:cNvSpPr>
          <p:nvPr>
            <p:ph type="subTitle" idx="1"/>
          </p:nvPr>
        </p:nvSpPr>
        <p:spPr>
          <a:xfrm>
            <a:off x="265500" y="653700"/>
            <a:ext cx="4045200" cy="3836100"/>
          </a:xfrm>
          <a:prstGeom prst="rect">
            <a:avLst/>
          </a:prstGeom>
        </p:spPr>
        <p:txBody>
          <a:bodyPr spcFirstLastPara="1" wrap="square" lIns="91425" tIns="91425" rIns="91425" bIns="91425" anchor="ctr" anchorCtr="0">
            <a:noAutofit/>
          </a:bodyPr>
          <a:lstStyle/>
          <a:p>
            <a:pPr marL="457200" lvl="0" indent="-419100" algn="l" rtl="0">
              <a:lnSpc>
                <a:spcPct val="115000"/>
              </a:lnSpc>
              <a:spcBef>
                <a:spcPts val="0"/>
              </a:spcBef>
              <a:spcAft>
                <a:spcPts val="0"/>
              </a:spcAft>
              <a:buClr>
                <a:schemeClr val="dk1"/>
              </a:buClr>
              <a:buSzPts val="3000"/>
              <a:buFont typeface="Open Sans"/>
              <a:buAutoNum type="arabicPeriod"/>
            </a:pPr>
            <a:r>
              <a:rPr lang="tr" sz="3000" b="1">
                <a:solidFill>
                  <a:schemeClr val="dk1"/>
                </a:solidFill>
                <a:latin typeface="Open Sans"/>
                <a:ea typeface="Open Sans"/>
                <a:cs typeface="Open Sans"/>
                <a:sym typeface="Open Sans"/>
              </a:rPr>
              <a:t>Etnografya</a:t>
            </a:r>
            <a:endParaRPr sz="3000" b="1">
              <a:solidFill>
                <a:schemeClr val="dk1"/>
              </a:solidFill>
              <a:latin typeface="Open Sans"/>
              <a:ea typeface="Open Sans"/>
              <a:cs typeface="Open Sans"/>
              <a:sym typeface="Open Sans"/>
            </a:endParaRPr>
          </a:p>
          <a:p>
            <a:pPr marL="0" lvl="0" indent="0" algn="l" rtl="0">
              <a:lnSpc>
                <a:spcPct val="115000"/>
              </a:lnSpc>
              <a:spcBef>
                <a:spcPts val="1600"/>
              </a:spcBef>
              <a:spcAft>
                <a:spcPts val="1600"/>
              </a:spcAft>
              <a:buNone/>
            </a:pPr>
            <a:r>
              <a:rPr lang="tr" sz="1800">
                <a:latin typeface="Open Sans"/>
                <a:ea typeface="Open Sans"/>
                <a:cs typeface="Open Sans"/>
                <a:sym typeface="Open Sans"/>
              </a:rPr>
              <a:t>Bu yöntemde araştırmacı, bir grup, bir örgüt veya cemaate katılır veya onlarla birlikte çalışır, yaşar ve belki de onların faaliyetlerine doğrudan katılır.</a:t>
            </a:r>
            <a:endParaRPr sz="1800">
              <a:latin typeface="Open Sans"/>
              <a:ea typeface="Open Sans"/>
              <a:cs typeface="Open Sans"/>
              <a:sym typeface="Open Sans"/>
            </a:endParaRPr>
          </a:p>
        </p:txBody>
      </p:sp>
      <p:pic>
        <p:nvPicPr>
          <p:cNvPr id="132" name="Google Shape;132;p19"/>
          <p:cNvPicPr preferRelativeResize="0"/>
          <p:nvPr/>
        </p:nvPicPr>
        <p:blipFill rotWithShape="1">
          <a:blip r:embed="rId3">
            <a:alphaModFix/>
          </a:blip>
          <a:srcRect t="12371" b="36401"/>
          <a:stretch/>
        </p:blipFill>
        <p:spPr>
          <a:xfrm>
            <a:off x="4697250" y="0"/>
            <a:ext cx="4363925" cy="5143499"/>
          </a:xfrm>
          <a:prstGeom prst="rect">
            <a:avLst/>
          </a:prstGeom>
          <a:noFill/>
          <a:ln>
            <a:noFill/>
          </a:ln>
        </p:spPr>
      </p:pic>
      <p:grpSp>
        <p:nvGrpSpPr>
          <p:cNvPr id="133" name="Google Shape;133;p19"/>
          <p:cNvGrpSpPr/>
          <p:nvPr/>
        </p:nvGrpSpPr>
        <p:grpSpPr>
          <a:xfrm>
            <a:off x="5510578" y="2645114"/>
            <a:ext cx="1895284" cy="2484051"/>
            <a:chOff x="6803275" y="395363"/>
            <a:chExt cx="2212050" cy="2537076"/>
          </a:xfrm>
        </p:grpSpPr>
        <p:pic>
          <p:nvPicPr>
            <p:cNvPr id="134" name="Google Shape;134;p19"/>
            <p:cNvPicPr preferRelativeResize="0"/>
            <p:nvPr/>
          </p:nvPicPr>
          <p:blipFill>
            <a:blip r:embed="rId4">
              <a:alphaModFix/>
            </a:blip>
            <a:stretch>
              <a:fillRect/>
            </a:stretch>
          </p:blipFill>
          <p:spPr>
            <a:xfrm>
              <a:off x="6803275" y="427445"/>
              <a:ext cx="2212050" cy="2504994"/>
            </a:xfrm>
            <a:prstGeom prst="rect">
              <a:avLst/>
            </a:prstGeom>
            <a:noFill/>
            <a:ln>
              <a:noFill/>
            </a:ln>
          </p:spPr>
        </p:pic>
        <p:pic>
          <p:nvPicPr>
            <p:cNvPr id="135" name="Google Shape;135;p19" descr="Bir notu slayda yapıştıran bir parça tamir bandı"/>
            <p:cNvPicPr preferRelativeResize="0"/>
            <p:nvPr/>
          </p:nvPicPr>
          <p:blipFill rotWithShape="1">
            <a:blip r:embed="rId5">
              <a:alphaModFix/>
            </a:blip>
            <a:srcRect l="9244" t="5926" r="2118" b="10011"/>
            <a:stretch/>
          </p:blipFill>
          <p:spPr>
            <a:xfrm rot="154826">
              <a:off x="7370663" y="419419"/>
              <a:ext cx="1077273" cy="382687"/>
            </a:xfrm>
            <a:prstGeom prst="rect">
              <a:avLst/>
            </a:prstGeom>
            <a:noFill/>
            <a:ln>
              <a:noFill/>
            </a:ln>
          </p:spPr>
        </p:pic>
        <p:sp>
          <p:nvSpPr>
            <p:cNvPr id="136" name="Google Shape;136;p19"/>
            <p:cNvSpPr txBox="1"/>
            <p:nvPr/>
          </p:nvSpPr>
          <p:spPr>
            <a:xfrm>
              <a:off x="6944800" y="684231"/>
              <a:ext cx="1929000" cy="200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tr" b="1">
                  <a:solidFill>
                    <a:schemeClr val="dk1"/>
                  </a:solidFill>
                  <a:latin typeface="Raleway"/>
                  <a:ea typeface="Raleway"/>
                  <a:cs typeface="Raleway"/>
                  <a:sym typeface="Raleway"/>
                </a:rPr>
                <a:t>Not:</a:t>
              </a:r>
              <a:endParaRPr b="1">
                <a:solidFill>
                  <a:schemeClr val="dk1"/>
                </a:solidFill>
                <a:latin typeface="Raleway"/>
                <a:ea typeface="Raleway"/>
                <a:cs typeface="Raleway"/>
                <a:sym typeface="Raleway"/>
              </a:endParaRPr>
            </a:p>
            <a:p>
              <a:pPr marL="0" lvl="0" indent="0" algn="l" rtl="0">
                <a:spcBef>
                  <a:spcPts val="800"/>
                </a:spcBef>
                <a:spcAft>
                  <a:spcPts val="800"/>
                </a:spcAft>
                <a:buNone/>
              </a:pPr>
              <a:r>
                <a:rPr lang="tr" sz="1100">
                  <a:solidFill>
                    <a:schemeClr val="dk2"/>
                  </a:solidFill>
                  <a:latin typeface="Raleway"/>
                  <a:ea typeface="Raleway"/>
                  <a:cs typeface="Raleway"/>
                  <a:sym typeface="Raleway"/>
                </a:rPr>
                <a:t>Etnografya, göreceli olarak daha küçük ölçekli toplumsal olguların anlaşılması ve bunlar hakkında bilgi edinilmesi amacıyla kullanılan </a:t>
              </a:r>
              <a:r>
                <a:rPr lang="tr" sz="1100" b="1">
                  <a:solidFill>
                    <a:schemeClr val="dk2"/>
                  </a:solidFill>
                  <a:latin typeface="Raleway"/>
                  <a:ea typeface="Raleway"/>
                  <a:cs typeface="Raleway"/>
                  <a:sym typeface="Raleway"/>
                </a:rPr>
                <a:t>niteliksel araştırma</a:t>
              </a:r>
              <a:r>
                <a:rPr lang="tr" sz="1100">
                  <a:solidFill>
                    <a:schemeClr val="dk2"/>
                  </a:solidFill>
                  <a:latin typeface="Raleway"/>
                  <a:ea typeface="Raleway"/>
                  <a:cs typeface="Raleway"/>
                  <a:sym typeface="Raleway"/>
                </a:rPr>
                <a:t> </a:t>
              </a:r>
              <a:r>
                <a:rPr lang="tr" sz="1100" b="1">
                  <a:solidFill>
                    <a:schemeClr val="dk2"/>
                  </a:solidFill>
                  <a:latin typeface="Raleway"/>
                  <a:ea typeface="Raleway"/>
                  <a:cs typeface="Raleway"/>
                  <a:sym typeface="Raleway"/>
                </a:rPr>
                <a:t>yöntemi</a:t>
              </a:r>
              <a:r>
                <a:rPr lang="tr" sz="1100">
                  <a:solidFill>
                    <a:schemeClr val="dk2"/>
                  </a:solidFill>
                  <a:latin typeface="Raleway"/>
                  <a:ea typeface="Raleway"/>
                  <a:cs typeface="Raleway"/>
                  <a:sym typeface="Raleway"/>
                </a:rPr>
                <a:t> türüdür.</a:t>
              </a:r>
              <a:endParaRPr sz="1100" b="1">
                <a:solidFill>
                  <a:schemeClr val="dk1"/>
                </a:solidFill>
                <a:latin typeface="Raleway"/>
                <a:ea typeface="Raleway"/>
                <a:cs typeface="Raleway"/>
                <a:sym typeface="Raleway"/>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pic>
        <p:nvPicPr>
          <p:cNvPr id="141" name="Google Shape;141;p20" descr="Screen Shot 2015-11-19 at 11.46.25 PM.png"/>
          <p:cNvPicPr preferRelativeResize="0"/>
          <p:nvPr/>
        </p:nvPicPr>
        <p:blipFill rotWithShape="1">
          <a:blip r:embed="rId3">
            <a:alphaModFix/>
          </a:blip>
          <a:srcRect l="26143" r="26148"/>
          <a:stretch/>
        </p:blipFill>
        <p:spPr>
          <a:xfrm>
            <a:off x="-1" y="0"/>
            <a:ext cx="4567200" cy="5143499"/>
          </a:xfrm>
          <a:prstGeom prst="rect">
            <a:avLst/>
          </a:prstGeom>
          <a:noFill/>
          <a:ln>
            <a:noFill/>
          </a:ln>
        </p:spPr>
      </p:pic>
      <p:sp>
        <p:nvSpPr>
          <p:cNvPr id="142" name="Google Shape;142;p20"/>
          <p:cNvSpPr txBox="1">
            <a:spLocks noGrp="1"/>
          </p:cNvSpPr>
          <p:nvPr>
            <p:ph type="body" idx="1"/>
          </p:nvPr>
        </p:nvSpPr>
        <p:spPr>
          <a:xfrm>
            <a:off x="4635600" y="709275"/>
            <a:ext cx="4508400" cy="318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 sz="3000" b="1">
                <a:solidFill>
                  <a:schemeClr val="dk1"/>
                </a:solidFill>
                <a:latin typeface="Open Sans"/>
                <a:ea typeface="Open Sans"/>
                <a:cs typeface="Open Sans"/>
                <a:sym typeface="Open Sans"/>
              </a:rPr>
              <a:t>2. Tarama Araştırması</a:t>
            </a:r>
            <a:endParaRPr sz="3000">
              <a:solidFill>
                <a:schemeClr val="dk1"/>
              </a:solidFill>
              <a:latin typeface="Open Sans"/>
              <a:ea typeface="Open Sans"/>
              <a:cs typeface="Open Sans"/>
              <a:sym typeface="Open Sans"/>
            </a:endParaRPr>
          </a:p>
          <a:p>
            <a:pPr marL="0" lvl="0" indent="0" algn="l" rtl="0">
              <a:spcBef>
                <a:spcPts val="1600"/>
              </a:spcBef>
              <a:spcAft>
                <a:spcPts val="0"/>
              </a:spcAft>
              <a:buNone/>
            </a:pPr>
            <a:r>
              <a:rPr lang="tr" sz="1800">
                <a:solidFill>
                  <a:srgbClr val="000000"/>
                </a:solidFill>
                <a:latin typeface="Open Sans"/>
                <a:ea typeface="Open Sans"/>
                <a:cs typeface="Open Sans"/>
                <a:sym typeface="Open Sans"/>
              </a:rPr>
              <a:t>Soru kağıtlarının bir grup insana -bazen binlercesine- gönderilmesi veya doğrudan görüşmeler yoluyla uygulanmasıdır.</a:t>
            </a:r>
            <a:endParaRPr sz="1800">
              <a:solidFill>
                <a:srgbClr val="000000"/>
              </a:solidFill>
              <a:latin typeface="Open Sans"/>
              <a:ea typeface="Open Sans"/>
              <a:cs typeface="Open Sans"/>
              <a:sym typeface="Open Sans"/>
            </a:endParaRPr>
          </a:p>
          <a:p>
            <a:pPr marL="0" lvl="0" indent="0" algn="l" rtl="0">
              <a:spcBef>
                <a:spcPts val="1600"/>
              </a:spcBef>
              <a:spcAft>
                <a:spcPts val="1600"/>
              </a:spcAft>
              <a:buNone/>
            </a:pPr>
            <a:r>
              <a:rPr lang="tr" sz="1800">
                <a:solidFill>
                  <a:srgbClr val="000000"/>
                </a:solidFill>
                <a:latin typeface="Open Sans"/>
                <a:ea typeface="Open Sans"/>
                <a:cs typeface="Open Sans"/>
                <a:sym typeface="Open Sans"/>
              </a:rPr>
              <a:t>Tarama araştırmaları daha geniş bir alana uygulanabilen bilgiler üretme eğilimi gösterir.</a:t>
            </a:r>
            <a:endParaRPr sz="1800">
              <a:solidFill>
                <a:srgbClr val="000000"/>
              </a:solidFill>
              <a:latin typeface="Open Sans"/>
              <a:ea typeface="Open Sans"/>
              <a:cs typeface="Open Sans"/>
              <a:sym typeface="Open Sans"/>
            </a:endParaRPr>
          </a:p>
        </p:txBody>
      </p:sp>
      <p:pic>
        <p:nvPicPr>
          <p:cNvPr id="143" name="Google Shape;143;p20"/>
          <p:cNvPicPr preferRelativeResize="0"/>
          <p:nvPr/>
        </p:nvPicPr>
        <p:blipFill>
          <a:blip r:embed="rId4">
            <a:alphaModFix/>
          </a:blip>
          <a:stretch>
            <a:fillRect/>
          </a:stretch>
        </p:blipFill>
        <p:spPr>
          <a:xfrm>
            <a:off x="0" y="0"/>
            <a:ext cx="4567200" cy="5143499"/>
          </a:xfrm>
          <a:prstGeom prst="rect">
            <a:avLst/>
          </a:prstGeom>
          <a:noFill/>
          <a:ln>
            <a:noFill/>
          </a:ln>
        </p:spPr>
      </p:pic>
      <p:grpSp>
        <p:nvGrpSpPr>
          <p:cNvPr id="144" name="Google Shape;144;p20"/>
          <p:cNvGrpSpPr/>
          <p:nvPr/>
        </p:nvGrpSpPr>
        <p:grpSpPr>
          <a:xfrm>
            <a:off x="90488" y="2456460"/>
            <a:ext cx="2212050" cy="2537076"/>
            <a:chOff x="6803275" y="395363"/>
            <a:chExt cx="2212050" cy="2537076"/>
          </a:xfrm>
        </p:grpSpPr>
        <p:pic>
          <p:nvPicPr>
            <p:cNvPr id="145" name="Google Shape;145;p20"/>
            <p:cNvPicPr preferRelativeResize="0"/>
            <p:nvPr/>
          </p:nvPicPr>
          <p:blipFill>
            <a:blip r:embed="rId5">
              <a:alphaModFix/>
            </a:blip>
            <a:stretch>
              <a:fillRect/>
            </a:stretch>
          </p:blipFill>
          <p:spPr>
            <a:xfrm>
              <a:off x="6803275" y="427445"/>
              <a:ext cx="2212050" cy="2504994"/>
            </a:xfrm>
            <a:prstGeom prst="rect">
              <a:avLst/>
            </a:prstGeom>
            <a:noFill/>
            <a:ln>
              <a:noFill/>
            </a:ln>
          </p:spPr>
        </p:pic>
        <p:pic>
          <p:nvPicPr>
            <p:cNvPr id="146" name="Google Shape;146;p20" descr="Bir notu slayda yapıştıran bir parça tamir bandı"/>
            <p:cNvPicPr preferRelativeResize="0"/>
            <p:nvPr/>
          </p:nvPicPr>
          <p:blipFill rotWithShape="1">
            <a:blip r:embed="rId6">
              <a:alphaModFix/>
            </a:blip>
            <a:srcRect l="9244" t="5926" r="2118" b="10011"/>
            <a:stretch/>
          </p:blipFill>
          <p:spPr>
            <a:xfrm rot="154826">
              <a:off x="7370663" y="419419"/>
              <a:ext cx="1077273" cy="382687"/>
            </a:xfrm>
            <a:prstGeom prst="rect">
              <a:avLst/>
            </a:prstGeom>
            <a:noFill/>
            <a:ln>
              <a:noFill/>
            </a:ln>
          </p:spPr>
        </p:pic>
        <p:sp>
          <p:nvSpPr>
            <p:cNvPr id="147" name="Google Shape;147;p20"/>
            <p:cNvSpPr txBox="1"/>
            <p:nvPr/>
          </p:nvSpPr>
          <p:spPr>
            <a:xfrm>
              <a:off x="6944800" y="684231"/>
              <a:ext cx="1929000" cy="200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tr" b="1">
                  <a:solidFill>
                    <a:schemeClr val="dk1"/>
                  </a:solidFill>
                  <a:latin typeface="Raleway"/>
                  <a:ea typeface="Raleway"/>
                  <a:cs typeface="Raleway"/>
                  <a:sym typeface="Raleway"/>
                </a:rPr>
                <a:t>Not:</a:t>
              </a:r>
              <a:endParaRPr b="1">
                <a:solidFill>
                  <a:schemeClr val="dk1"/>
                </a:solidFill>
                <a:latin typeface="Raleway"/>
                <a:ea typeface="Raleway"/>
                <a:cs typeface="Raleway"/>
                <a:sym typeface="Raleway"/>
              </a:endParaRPr>
            </a:p>
            <a:p>
              <a:pPr marL="0" lvl="0" indent="0" algn="l" rtl="0">
                <a:spcBef>
                  <a:spcPts val="800"/>
                </a:spcBef>
                <a:spcAft>
                  <a:spcPts val="800"/>
                </a:spcAft>
                <a:buNone/>
              </a:pPr>
              <a:r>
                <a:rPr lang="tr" sz="1100">
                  <a:solidFill>
                    <a:schemeClr val="dk2"/>
                  </a:solidFill>
                  <a:latin typeface="Raleway"/>
                  <a:ea typeface="Raleway"/>
                  <a:cs typeface="Raleway"/>
                  <a:sym typeface="Raleway"/>
                </a:rPr>
                <a:t>Tarama araştırmaları yaygın olarak, toplumsal olguların matematiksel yöntemlerle ölçülmesinde ve daha sonra bunların çözümleme edilmesinde kullanılan </a:t>
              </a:r>
              <a:r>
                <a:rPr lang="tr" sz="1100" b="1">
                  <a:solidFill>
                    <a:schemeClr val="dk2"/>
                  </a:solidFill>
                  <a:latin typeface="Raleway"/>
                  <a:ea typeface="Raleway"/>
                  <a:cs typeface="Raleway"/>
                  <a:sym typeface="Raleway"/>
                </a:rPr>
                <a:t>nicel araştırma yöntemi</a:t>
              </a:r>
              <a:r>
                <a:rPr lang="tr" sz="1100">
                  <a:solidFill>
                    <a:schemeClr val="dk2"/>
                  </a:solidFill>
                  <a:latin typeface="Raleway"/>
                  <a:ea typeface="Raleway"/>
                  <a:cs typeface="Raleway"/>
                  <a:sym typeface="Raleway"/>
                </a:rPr>
                <a:t> türüdür.</a:t>
              </a:r>
              <a:endParaRPr sz="1100" b="1">
                <a:solidFill>
                  <a:schemeClr val="dk1"/>
                </a:solidFill>
                <a:latin typeface="Raleway"/>
                <a:ea typeface="Raleway"/>
                <a:cs typeface="Raleway"/>
                <a:sym typeface="Raleway"/>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Google Shape;152;p21"/>
          <p:cNvSpPr txBox="1">
            <a:spLocks noGrp="1"/>
          </p:cNvSpPr>
          <p:nvPr>
            <p:ph type="subTitle" idx="1"/>
          </p:nvPr>
        </p:nvSpPr>
        <p:spPr>
          <a:xfrm>
            <a:off x="265500" y="653700"/>
            <a:ext cx="4045200" cy="38361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tr" sz="3000" b="1">
                <a:solidFill>
                  <a:schemeClr val="dk1"/>
                </a:solidFill>
                <a:latin typeface="Open Sans"/>
                <a:ea typeface="Open Sans"/>
                <a:cs typeface="Open Sans"/>
                <a:sym typeface="Open Sans"/>
              </a:rPr>
              <a:t>3. Deneyler</a:t>
            </a:r>
            <a:endParaRPr sz="3000" b="1">
              <a:solidFill>
                <a:schemeClr val="dk1"/>
              </a:solidFill>
              <a:latin typeface="Open Sans"/>
              <a:ea typeface="Open Sans"/>
              <a:cs typeface="Open Sans"/>
              <a:sym typeface="Open Sans"/>
            </a:endParaRPr>
          </a:p>
          <a:p>
            <a:pPr marL="0" lvl="0" indent="0" algn="l" rtl="0">
              <a:lnSpc>
                <a:spcPct val="115000"/>
              </a:lnSpc>
              <a:spcBef>
                <a:spcPts val="1600"/>
              </a:spcBef>
              <a:spcAft>
                <a:spcPts val="1600"/>
              </a:spcAft>
              <a:buNone/>
            </a:pPr>
            <a:r>
              <a:rPr lang="tr" sz="1800">
                <a:latin typeface="Open Sans"/>
                <a:ea typeface="Open Sans"/>
                <a:cs typeface="Open Sans"/>
                <a:sym typeface="Open Sans"/>
              </a:rPr>
              <a:t>Araştırmacı tarafından kurulmuş son derece kontrollü koşullar altındaki bir sınama girişimidir. Bir deneysel uygulamada araştırmacı, incelenen durumları doğrudan kontrol eder. </a:t>
            </a:r>
            <a:endParaRPr sz="1800">
              <a:latin typeface="Open Sans"/>
              <a:ea typeface="Open Sans"/>
              <a:cs typeface="Open Sans"/>
              <a:sym typeface="Open Sans"/>
            </a:endParaRPr>
          </a:p>
        </p:txBody>
      </p:sp>
      <p:pic>
        <p:nvPicPr>
          <p:cNvPr id="153" name="Google Shape;153;p21"/>
          <p:cNvPicPr preferRelativeResize="0"/>
          <p:nvPr/>
        </p:nvPicPr>
        <p:blipFill>
          <a:blip r:embed="rId3">
            <a:alphaModFix/>
          </a:blip>
          <a:stretch>
            <a:fillRect/>
          </a:stretch>
        </p:blipFill>
        <p:spPr>
          <a:xfrm>
            <a:off x="4572000" y="0"/>
            <a:ext cx="4572000" cy="5143500"/>
          </a:xfrm>
          <a:prstGeom prst="rect">
            <a:avLst/>
          </a:prstGeom>
          <a:noFill/>
          <a:ln>
            <a:noFill/>
          </a:ln>
        </p:spPr>
      </p:pic>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532</Words>
  <Application>Microsoft Office PowerPoint</Application>
  <PresentationFormat>Ekran Gösterisi (16:9)</PresentationFormat>
  <Paragraphs>64</Paragraphs>
  <Slides>15</Slides>
  <Notes>15</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15</vt:i4>
      </vt:variant>
    </vt:vector>
  </HeadingPairs>
  <TitlesOfParts>
    <vt:vector size="20" baseType="lpstr">
      <vt:lpstr>Arial</vt:lpstr>
      <vt:lpstr>Lato</vt:lpstr>
      <vt:lpstr>Raleway</vt:lpstr>
      <vt:lpstr>Open Sans</vt:lpstr>
      <vt:lpstr>Swiss</vt:lpstr>
      <vt:lpstr>SOSYOLOJİK SORULAR SORMA ve CEVAPLAMA</vt:lpstr>
      <vt:lpstr>Sosyolojik Sorular</vt:lpstr>
      <vt:lpstr>PowerPoint Sunusu</vt:lpstr>
      <vt:lpstr>Araştırma Süreci</vt:lpstr>
      <vt:lpstr>Neden-Sonuç İlişkisini Anlama</vt:lpstr>
      <vt:lpstr>ARAŞTIRMA YÖNTEMLERİ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SOSYOLOJİK SORULAR SORMA ve CEVAPLAMA</dc:title>
  <cp:lastModifiedBy>Pc</cp:lastModifiedBy>
  <cp:revision>1</cp:revision>
  <dcterms:modified xsi:type="dcterms:W3CDTF">2019-10-13T12:00:02Z</dcterms:modified>
</cp:coreProperties>
</file>