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669088"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49" autoAdjust="0"/>
    <p:restoredTop sz="95922" autoAdjust="0"/>
  </p:normalViewPr>
  <p:slideViewPr>
    <p:cSldViewPr snapToGrid="0">
      <p:cViewPr>
        <p:scale>
          <a:sx n="90" d="100"/>
          <a:sy n="90" d="100"/>
        </p:scale>
        <p:origin x="-114" y="-150"/>
      </p:cViewPr>
      <p:guideLst>
        <p:guide orient="horz" pos="2160"/>
        <p:guide pos="3840"/>
      </p:guideLst>
    </p:cSldViewPr>
  </p:slideViewPr>
  <p:notesTextViewPr>
    <p:cViewPr>
      <p:scale>
        <a:sx n="125" d="100"/>
        <a:sy n="125"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2890458" cy="498316"/>
          </a:xfrm>
          <a:prstGeom prst="rect">
            <a:avLst/>
          </a:prstGeom>
        </p:spPr>
        <p:txBody>
          <a:bodyPr vert="horz" lIns="90736" tIns="45368" rIns="90736" bIns="45368" rtlCol="0"/>
          <a:lstStyle>
            <a:lvl1pPr algn="l">
              <a:defRPr sz="1200"/>
            </a:lvl1pPr>
          </a:lstStyle>
          <a:p>
            <a:endParaRPr lang="tr-TR"/>
          </a:p>
        </p:txBody>
      </p:sp>
      <p:sp>
        <p:nvSpPr>
          <p:cNvPr id="3" name="Veri Yer Tutucusu 2"/>
          <p:cNvSpPr>
            <a:spLocks noGrp="1"/>
          </p:cNvSpPr>
          <p:nvPr>
            <p:ph type="dt" idx="1"/>
          </p:nvPr>
        </p:nvSpPr>
        <p:spPr>
          <a:xfrm>
            <a:off x="3777073" y="0"/>
            <a:ext cx="2890458" cy="498316"/>
          </a:xfrm>
          <a:prstGeom prst="rect">
            <a:avLst/>
          </a:prstGeom>
        </p:spPr>
        <p:txBody>
          <a:bodyPr vert="horz" lIns="90736" tIns="45368" rIns="90736" bIns="45368" rtlCol="0"/>
          <a:lstStyle>
            <a:lvl1pPr algn="r">
              <a:defRPr sz="1200"/>
            </a:lvl1pPr>
          </a:lstStyle>
          <a:p>
            <a:fld id="{2EEEA3FE-68D0-4782-B942-4067603F7442}" type="datetimeFigureOut">
              <a:rPr lang="tr-TR" smtClean="0"/>
              <a:t>12.10.2019</a:t>
            </a:fld>
            <a:endParaRPr lang="tr-TR"/>
          </a:p>
        </p:txBody>
      </p:sp>
      <p:sp>
        <p:nvSpPr>
          <p:cNvPr id="4" name="Slayt Görüntüsü Yer Tutucusu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0736" tIns="45368" rIns="90736" bIns="45368" rtlCol="0" anchor="ctr"/>
          <a:lstStyle/>
          <a:p>
            <a:endParaRPr lang="tr-TR"/>
          </a:p>
        </p:txBody>
      </p:sp>
      <p:sp>
        <p:nvSpPr>
          <p:cNvPr id="5" name="Not Yer Tutucusu 4"/>
          <p:cNvSpPr>
            <a:spLocks noGrp="1"/>
          </p:cNvSpPr>
          <p:nvPr>
            <p:ph type="body" sz="quarter" idx="3"/>
          </p:nvPr>
        </p:nvSpPr>
        <p:spPr>
          <a:xfrm>
            <a:off x="666909" y="4778435"/>
            <a:ext cx="5335270" cy="3908762"/>
          </a:xfrm>
          <a:prstGeom prst="rect">
            <a:avLst/>
          </a:prstGeom>
        </p:spPr>
        <p:txBody>
          <a:bodyPr vert="horz" lIns="90736" tIns="45368" rIns="90736" bIns="45368"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1" y="9429910"/>
            <a:ext cx="2890458" cy="498316"/>
          </a:xfrm>
          <a:prstGeom prst="rect">
            <a:avLst/>
          </a:prstGeom>
        </p:spPr>
        <p:txBody>
          <a:bodyPr vert="horz" lIns="90736" tIns="45368" rIns="90736" bIns="45368" rtlCol="0" anchor="b"/>
          <a:lstStyle>
            <a:lvl1pPr algn="l">
              <a:defRPr sz="1200"/>
            </a:lvl1pPr>
          </a:lstStyle>
          <a:p>
            <a:endParaRPr lang="tr-TR"/>
          </a:p>
        </p:txBody>
      </p:sp>
      <p:sp>
        <p:nvSpPr>
          <p:cNvPr id="7" name="Slayt Numarası Yer Tutucusu 6"/>
          <p:cNvSpPr>
            <a:spLocks noGrp="1"/>
          </p:cNvSpPr>
          <p:nvPr>
            <p:ph type="sldNum" sz="quarter" idx="5"/>
          </p:nvPr>
        </p:nvSpPr>
        <p:spPr>
          <a:xfrm>
            <a:off x="3777073" y="9429910"/>
            <a:ext cx="2890458" cy="498316"/>
          </a:xfrm>
          <a:prstGeom prst="rect">
            <a:avLst/>
          </a:prstGeom>
        </p:spPr>
        <p:txBody>
          <a:bodyPr vert="horz" lIns="90736" tIns="45368" rIns="90736" bIns="45368" rtlCol="0" anchor="b"/>
          <a:lstStyle>
            <a:lvl1pPr algn="r">
              <a:defRPr sz="1200"/>
            </a:lvl1pPr>
          </a:lstStyle>
          <a:p>
            <a:fld id="{6978EF47-9418-4BAF-B98B-4AE8852F3B44}" type="slidenum">
              <a:rPr lang="tr-TR" smtClean="0"/>
              <a:t>‹#›</a:t>
            </a:fld>
            <a:endParaRPr lang="tr-TR"/>
          </a:p>
        </p:txBody>
      </p:sp>
    </p:spTree>
    <p:extLst>
      <p:ext uri="{BB962C8B-B14F-4D97-AF65-F5344CB8AC3E}">
        <p14:creationId xmlns:p14="http://schemas.microsoft.com/office/powerpoint/2010/main" val="154426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Merhaba Arkadaşlar. AIM personelinin tazeleme eğitimlerine yönelik tasarlanan uzaktan eğitim paketi içerisinde yer alan Havacılık Haritaları dersine hoş geldiniz. Bu dersin amacı Havacılık bilgi Yönetimi Personeline mesleki faaliyetleri esnasında sıklıkla kullandıkları AIP de yayınlanan havacılık haritaları ile ilgili bilgiler vermektir. Havacılık haritaları, güvenli ve hızlı bir hava trafik hizmeti sağlanabilmesi amacıyla uçuş aşamaları ve havalimanları ile ilgili bilgileri uluslararası standartlara uygun olarak uçucuların bilgisine sunmak amacıyla AIP de yayınlanırlar. Havacılık Bilgi Yönetimi kapsamında görev icra eden personelimizin görevlerini daha etkin bir şekilde yürütebilmesi için havacılık haritaları hakkında genel bilgiye sahip olabilmeleri hedeflenmektedir. Bu eğitimin sonunda AIM personeli, genel haritacılık kavramlarını, AIP de yayınlanan havacılık haritalarının türleri ve kullanım amaçlarını, haritalarda hangi bilgilerin yer aldığını, bunların ne anlama geldiğini ve bu haritalarda yer alan sembollerin neler olduğunu bilir duruma gelecektir. Ders iki ana bölümde işlenecektir. Öncelikle harita kavramı hakkında genel bilgilerin verildiği Genel Harita Bilgisi başlığı altında iki sunum yapılacak, ardından AIP de yer alan havacılık haritalarının anlatılacağı iki ayrı sunum gerçekleştirilecektir.</a:t>
            </a:r>
          </a:p>
          <a:p>
            <a:endParaRPr lang="tr-TR" dirty="0"/>
          </a:p>
        </p:txBody>
      </p:sp>
      <p:sp>
        <p:nvSpPr>
          <p:cNvPr id="4" name="Slayt Numarası Yer Tutucusu 3"/>
          <p:cNvSpPr>
            <a:spLocks noGrp="1"/>
          </p:cNvSpPr>
          <p:nvPr>
            <p:ph type="sldNum" sz="quarter" idx="10"/>
          </p:nvPr>
        </p:nvSpPr>
        <p:spPr/>
        <p:txBody>
          <a:bodyPr/>
          <a:lstStyle/>
          <a:p>
            <a:fld id="{6978EF47-9418-4BAF-B98B-4AE8852F3B44}" type="slidenum">
              <a:rPr lang="tr-TR" smtClean="0"/>
              <a:t>1</a:t>
            </a:fld>
            <a:endParaRPr lang="tr-TR"/>
          </a:p>
        </p:txBody>
      </p:sp>
    </p:spTree>
    <p:extLst>
      <p:ext uri="{BB962C8B-B14F-4D97-AF65-F5344CB8AC3E}">
        <p14:creationId xmlns:p14="http://schemas.microsoft.com/office/powerpoint/2010/main" val="2429742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978EF47-9418-4BAF-B98B-4AE8852F3B44}" type="slidenum">
              <a:rPr lang="tr-TR" smtClean="0"/>
              <a:t>10</a:t>
            </a:fld>
            <a:endParaRPr lang="tr-TR"/>
          </a:p>
        </p:txBody>
      </p:sp>
    </p:spTree>
    <p:extLst>
      <p:ext uri="{BB962C8B-B14F-4D97-AF65-F5344CB8AC3E}">
        <p14:creationId xmlns:p14="http://schemas.microsoft.com/office/powerpoint/2010/main" val="522622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978EF47-9418-4BAF-B98B-4AE8852F3B44}" type="slidenum">
              <a:rPr lang="tr-TR" smtClean="0"/>
              <a:t>11</a:t>
            </a:fld>
            <a:endParaRPr lang="tr-TR"/>
          </a:p>
        </p:txBody>
      </p:sp>
    </p:spTree>
    <p:extLst>
      <p:ext uri="{BB962C8B-B14F-4D97-AF65-F5344CB8AC3E}">
        <p14:creationId xmlns:p14="http://schemas.microsoft.com/office/powerpoint/2010/main" val="1245252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978EF47-9418-4BAF-B98B-4AE8852F3B44}" type="slidenum">
              <a:rPr lang="tr-TR" smtClean="0"/>
              <a:t>12</a:t>
            </a:fld>
            <a:endParaRPr lang="tr-TR"/>
          </a:p>
        </p:txBody>
      </p:sp>
    </p:spTree>
    <p:extLst>
      <p:ext uri="{BB962C8B-B14F-4D97-AF65-F5344CB8AC3E}">
        <p14:creationId xmlns:p14="http://schemas.microsoft.com/office/powerpoint/2010/main" val="2746165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978EF47-9418-4BAF-B98B-4AE8852F3B44}" type="slidenum">
              <a:rPr lang="tr-TR" smtClean="0"/>
              <a:t>2</a:t>
            </a:fld>
            <a:endParaRPr lang="tr-TR"/>
          </a:p>
        </p:txBody>
      </p:sp>
    </p:spTree>
    <p:extLst>
      <p:ext uri="{BB962C8B-B14F-4D97-AF65-F5344CB8AC3E}">
        <p14:creationId xmlns:p14="http://schemas.microsoft.com/office/powerpoint/2010/main" val="1702392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978EF47-9418-4BAF-B98B-4AE8852F3B44}" type="slidenum">
              <a:rPr lang="tr-TR" smtClean="0"/>
              <a:t>3</a:t>
            </a:fld>
            <a:endParaRPr lang="tr-TR"/>
          </a:p>
        </p:txBody>
      </p:sp>
    </p:spTree>
    <p:extLst>
      <p:ext uri="{BB962C8B-B14F-4D97-AF65-F5344CB8AC3E}">
        <p14:creationId xmlns:p14="http://schemas.microsoft.com/office/powerpoint/2010/main" val="2306172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978EF47-9418-4BAF-B98B-4AE8852F3B44}" type="slidenum">
              <a:rPr lang="tr-TR" smtClean="0"/>
              <a:t>4</a:t>
            </a:fld>
            <a:endParaRPr lang="tr-TR"/>
          </a:p>
        </p:txBody>
      </p:sp>
    </p:spTree>
    <p:extLst>
      <p:ext uri="{BB962C8B-B14F-4D97-AF65-F5344CB8AC3E}">
        <p14:creationId xmlns:p14="http://schemas.microsoft.com/office/powerpoint/2010/main" val="1463667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978EF47-9418-4BAF-B98B-4AE8852F3B44}" type="slidenum">
              <a:rPr lang="tr-TR" smtClean="0"/>
              <a:t>5</a:t>
            </a:fld>
            <a:endParaRPr lang="tr-TR"/>
          </a:p>
        </p:txBody>
      </p:sp>
    </p:spTree>
    <p:extLst>
      <p:ext uri="{BB962C8B-B14F-4D97-AF65-F5344CB8AC3E}">
        <p14:creationId xmlns:p14="http://schemas.microsoft.com/office/powerpoint/2010/main" val="1083446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978EF47-9418-4BAF-B98B-4AE8852F3B44}" type="slidenum">
              <a:rPr lang="tr-TR" smtClean="0"/>
              <a:t>6</a:t>
            </a:fld>
            <a:endParaRPr lang="tr-TR"/>
          </a:p>
        </p:txBody>
      </p:sp>
    </p:spTree>
    <p:extLst>
      <p:ext uri="{BB962C8B-B14F-4D97-AF65-F5344CB8AC3E}">
        <p14:creationId xmlns:p14="http://schemas.microsoft.com/office/powerpoint/2010/main" val="3536007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978EF47-9418-4BAF-B98B-4AE8852F3B44}" type="slidenum">
              <a:rPr lang="tr-TR" smtClean="0"/>
              <a:t>7</a:t>
            </a:fld>
            <a:endParaRPr lang="tr-TR"/>
          </a:p>
        </p:txBody>
      </p:sp>
    </p:spTree>
    <p:extLst>
      <p:ext uri="{BB962C8B-B14F-4D97-AF65-F5344CB8AC3E}">
        <p14:creationId xmlns:p14="http://schemas.microsoft.com/office/powerpoint/2010/main" val="3682445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978EF47-9418-4BAF-B98B-4AE8852F3B44}" type="slidenum">
              <a:rPr lang="tr-TR" smtClean="0"/>
              <a:t>8</a:t>
            </a:fld>
            <a:endParaRPr lang="tr-TR"/>
          </a:p>
        </p:txBody>
      </p:sp>
    </p:spTree>
    <p:extLst>
      <p:ext uri="{BB962C8B-B14F-4D97-AF65-F5344CB8AC3E}">
        <p14:creationId xmlns:p14="http://schemas.microsoft.com/office/powerpoint/2010/main" val="2564592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978EF47-9418-4BAF-B98B-4AE8852F3B44}" type="slidenum">
              <a:rPr lang="tr-TR" smtClean="0"/>
              <a:t>9</a:t>
            </a:fld>
            <a:endParaRPr lang="tr-TR"/>
          </a:p>
        </p:txBody>
      </p:sp>
    </p:spTree>
    <p:extLst>
      <p:ext uri="{BB962C8B-B14F-4D97-AF65-F5344CB8AC3E}">
        <p14:creationId xmlns:p14="http://schemas.microsoft.com/office/powerpoint/2010/main" val="2205490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4" name="12 Resim"/>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1448" y="1"/>
            <a:ext cx="12169105" cy="6887993"/>
          </a:xfrm>
          <a:prstGeom prst="rect">
            <a:avLst/>
          </a:prstGeom>
          <a:solidFill>
            <a:schemeClr val="accent1"/>
          </a:solidFill>
          <a:ln w="9525">
            <a:noFill/>
            <a:miter lim="800000"/>
            <a:headEnd/>
            <a:tailEnd/>
          </a:ln>
        </p:spPr>
      </p:pic>
      <p:sp>
        <p:nvSpPr>
          <p:cNvPr id="5" name="7 Dikdörtgen"/>
          <p:cNvSpPr>
            <a:spLocks noChangeArrowheads="1"/>
          </p:cNvSpPr>
          <p:nvPr/>
        </p:nvSpPr>
        <p:spPr bwMode="auto">
          <a:xfrm>
            <a:off x="0" y="1512485"/>
            <a:ext cx="12192000" cy="1367730"/>
          </a:xfrm>
          <a:prstGeom prst="rect">
            <a:avLst/>
          </a:prstGeom>
          <a:solidFill>
            <a:srgbClr val="33AFDE"/>
          </a:solidFill>
          <a:ln w="9525">
            <a:solidFill>
              <a:schemeClr val="accent1">
                <a:lumMod val="20000"/>
                <a:lumOff val="80000"/>
              </a:schemeClr>
            </a:solidFill>
            <a:miter lim="800000"/>
            <a:headEnd/>
            <a:tailEnd/>
          </a:ln>
          <a:effectLst/>
        </p:spPr>
        <p:txBody>
          <a:bodyPr/>
          <a:lstStyle/>
          <a:p>
            <a:pPr eaLnBrk="0" hangingPunct="0">
              <a:defRPr/>
            </a:pPr>
            <a:endParaRPr lang="en-US" sz="2400" b="0" i="0" u="none" dirty="0">
              <a:latin typeface="Times"/>
              <a:cs typeface="+mn-cs"/>
            </a:endParaRPr>
          </a:p>
        </p:txBody>
      </p:sp>
      <p:sp>
        <p:nvSpPr>
          <p:cNvPr id="10" name="Text Placeholder 9"/>
          <p:cNvSpPr>
            <a:spLocks noGrp="1"/>
          </p:cNvSpPr>
          <p:nvPr>
            <p:ph type="body" sz="quarter" idx="10" hasCustomPrompt="1"/>
          </p:nvPr>
        </p:nvSpPr>
        <p:spPr>
          <a:xfrm>
            <a:off x="821582" y="1641712"/>
            <a:ext cx="10465161" cy="1098550"/>
          </a:xfrm>
        </p:spPr>
        <p:txBody>
          <a:bodyPr anchor="ctr" anchorCtr="1"/>
          <a:lstStyle>
            <a:lvl1pPr marL="0" indent="0" algn="ctr">
              <a:buNone/>
              <a:defRPr sz="3200" b="1">
                <a:solidFill>
                  <a:schemeClr val="bg1"/>
                </a:solidFill>
              </a:defRPr>
            </a:lvl1pPr>
          </a:lstStyle>
          <a:p>
            <a:pPr lvl="0"/>
            <a:r>
              <a:rPr lang="tr-TR" dirty="0" smtClean="0"/>
              <a:t>DERS ADI</a:t>
            </a:r>
            <a:endParaRPr lang="en-US" dirty="0" smtClean="0"/>
          </a:p>
        </p:txBody>
      </p:sp>
      <p:sp>
        <p:nvSpPr>
          <p:cNvPr id="7" name="Dikdörtgen 6"/>
          <p:cNvSpPr/>
          <p:nvPr/>
        </p:nvSpPr>
        <p:spPr>
          <a:xfrm>
            <a:off x="5094160" y="48461"/>
            <a:ext cx="1920000" cy="1440000"/>
          </a:xfrm>
          <a:prstGeom prst="rect">
            <a:avLst/>
          </a:prstGeom>
          <a:blipFill dpi="0" rotWithShape="1">
            <a:blip r:embed="rId3">
              <a:alphaModFix amt="34000"/>
            </a:blip>
            <a:srcRect/>
            <a:stretch>
              <a:fillRect/>
            </a:stretch>
          </a:blipFill>
          <a:ln>
            <a:solidFill>
              <a:schemeClr val="bg1"/>
            </a:solidFill>
          </a:ln>
          <a:effectLst/>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sp>
        <p:nvSpPr>
          <p:cNvPr id="2" name="1 Başlık"/>
          <p:cNvSpPr>
            <a:spLocks noGrp="1"/>
          </p:cNvSpPr>
          <p:nvPr>
            <p:ph type="ctrTitle" hasCustomPrompt="1"/>
          </p:nvPr>
        </p:nvSpPr>
        <p:spPr>
          <a:xfrm>
            <a:off x="821581" y="3284984"/>
            <a:ext cx="10465161" cy="1224136"/>
          </a:xfrm>
        </p:spPr>
        <p:txBody>
          <a:bodyPr>
            <a:normAutofit/>
          </a:bodyPr>
          <a:lstStyle>
            <a:lvl1pPr marL="0" indent="0" algn="ctr" rtl="0" eaLnBrk="0" fontAlgn="base" latinLnBrk="0" hangingPunct="0">
              <a:spcBef>
                <a:spcPct val="20000"/>
              </a:spcBef>
              <a:spcAft>
                <a:spcPct val="0"/>
              </a:spcAft>
              <a:buFont typeface="Arial" charset="0"/>
              <a:buNone/>
              <a:defRPr lang="tr-TR" sz="2800" b="0" kern="1200" noProof="0" dirty="0">
                <a:solidFill>
                  <a:srgbClr val="33AFDE"/>
                </a:solidFill>
                <a:latin typeface="Segoe UI" panose="020B0502040204020203" pitchFamily="34" charset="0"/>
                <a:ea typeface="ＭＳ Ｐゴシック" charset="-128"/>
                <a:cs typeface="Segoe UI" panose="020B0502040204020203" pitchFamily="34" charset="0"/>
              </a:defRPr>
            </a:lvl1pPr>
          </a:lstStyle>
          <a:p>
            <a:r>
              <a:rPr kumimoji="0" lang="tr-TR" dirty="0" smtClean="0"/>
              <a:t>Konu Başlığı</a:t>
            </a:r>
            <a:endParaRPr lang="tr-TR" noProof="0" dirty="0"/>
          </a:p>
        </p:txBody>
      </p:sp>
      <p:sp>
        <p:nvSpPr>
          <p:cNvPr id="18" name="Text Placeholder 17"/>
          <p:cNvSpPr>
            <a:spLocks noGrp="1"/>
          </p:cNvSpPr>
          <p:nvPr>
            <p:ph type="body" sz="quarter" idx="11" hasCustomPrompt="1"/>
          </p:nvPr>
        </p:nvSpPr>
        <p:spPr>
          <a:xfrm>
            <a:off x="3589865" y="5486401"/>
            <a:ext cx="5012267" cy="1117600"/>
          </a:xfrm>
        </p:spPr>
        <p:txBody>
          <a:bodyPr/>
          <a:lstStyle>
            <a:lvl1pPr marL="0" indent="0" algn="ctr">
              <a:buNone/>
              <a:defRPr kumimoji="0" lang="en-US" sz="2000" b="0" i="0" u="none" kern="1200" noProof="0" dirty="0">
                <a:solidFill>
                  <a:srgbClr val="33AFDE"/>
                </a:solidFill>
                <a:latin typeface="Segoe UI" panose="020B0502040204020203" pitchFamily="34" charset="0"/>
                <a:ea typeface="ＭＳ Ｐゴシック" charset="-128"/>
                <a:cs typeface="Segoe UI" panose="020B0502040204020203" pitchFamily="34" charset="0"/>
              </a:defRPr>
            </a:lvl1pPr>
          </a:lstStyle>
          <a:p>
            <a:pPr lvl="0"/>
            <a:r>
              <a:rPr lang="tr-TR" dirty="0" smtClean="0"/>
              <a:t>İsim SOYİSİM                            Unvan                              ATC/ATSEP/AIM</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şlık ve İçerik">
    <p:bg>
      <p:bgPr>
        <a:solidFill>
          <a:srgbClr val="F9F9F7"/>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143339" y="9630"/>
            <a:ext cx="12048661" cy="706090"/>
          </a:xfrm>
          <a:effectLst/>
        </p:spPr>
        <p:txBody>
          <a:bodyPr>
            <a:normAutofit/>
          </a:bodyPr>
          <a:lstStyle>
            <a:lvl1pPr>
              <a:defRPr sz="2800" b="1">
                <a:latin typeface="Segoe UI" panose="020B0502040204020203" pitchFamily="34" charset="0"/>
                <a:cs typeface="Segoe UI" panose="020B0502040204020203" pitchFamily="34" charset="0"/>
              </a:defRPr>
            </a:lvl1pPr>
          </a:lstStyle>
          <a:p>
            <a:r>
              <a:rPr lang="tr-TR" noProof="0" smtClean="0"/>
              <a:t>Asıl başlık stili için tıklatın</a:t>
            </a:r>
            <a:endParaRPr lang="tr-TR" noProof="0" dirty="0"/>
          </a:p>
        </p:txBody>
      </p:sp>
      <p:sp>
        <p:nvSpPr>
          <p:cNvPr id="3" name="2 İçerik Yer Tutucusu"/>
          <p:cNvSpPr>
            <a:spLocks noGrp="1"/>
          </p:cNvSpPr>
          <p:nvPr>
            <p:ph idx="1"/>
          </p:nvPr>
        </p:nvSpPr>
        <p:spPr>
          <a:xfrm>
            <a:off x="143340" y="836712"/>
            <a:ext cx="11905321" cy="5904656"/>
          </a:xfrm>
        </p:spPr>
        <p:txBody>
          <a:bodyPr>
            <a:normAutofit/>
          </a:bodyPr>
          <a:lstStyle>
            <a:lvl1pPr>
              <a:defRPr sz="2000">
                <a:latin typeface="Segoe UI" panose="020B0502040204020203" pitchFamily="34" charset="0"/>
                <a:cs typeface="Segoe UI" panose="020B0502040204020203" pitchFamily="34" charset="0"/>
              </a:defRPr>
            </a:lvl1pPr>
            <a:lvl2pPr>
              <a:defRPr sz="2000">
                <a:latin typeface="Segoe UI" panose="020B0502040204020203" pitchFamily="34" charset="0"/>
                <a:cs typeface="Segoe UI" panose="020B0502040204020203" pitchFamily="34" charset="0"/>
              </a:defRPr>
            </a:lvl2pPr>
            <a:lvl3pPr>
              <a:defRPr sz="20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dirty="0"/>
          </a:p>
        </p:txBody>
      </p:sp>
      <p:sp>
        <p:nvSpPr>
          <p:cNvPr id="7" name="Metin Yer Tutucusu 6"/>
          <p:cNvSpPr>
            <a:spLocks noGrp="1"/>
          </p:cNvSpPr>
          <p:nvPr>
            <p:ph type="body" sz="quarter" idx="10" hasCustomPrompt="1"/>
          </p:nvPr>
        </p:nvSpPr>
        <p:spPr>
          <a:xfrm>
            <a:off x="9372600" y="5429250"/>
            <a:ext cx="2819400" cy="1428750"/>
          </a:xfrm>
          <a:solidFill>
            <a:schemeClr val="bg1">
              <a:lumMod val="75000"/>
            </a:schemeClr>
          </a:solidFill>
          <a:ln w="19050">
            <a:solidFill>
              <a:schemeClr val="tx1"/>
            </a:solidFill>
          </a:ln>
        </p:spPr>
        <p:txBody>
          <a:bodyPr/>
          <a:lstStyle>
            <a:lvl1pPr marL="0" indent="0" algn="ctr">
              <a:buNone/>
              <a:defRPr sz="1400" baseline="0">
                <a:solidFill>
                  <a:schemeClr val="bg1"/>
                </a:solidFill>
              </a:defRPr>
            </a:lvl1pPr>
          </a:lstStyle>
          <a:p>
            <a:pPr lvl="0"/>
            <a:r>
              <a:rPr lang="tr-TR" dirty="0" smtClean="0"/>
              <a:t>Bu alanı boş bırakınız (Kamera görüntüsü burada yer alacak)</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339" y="4895"/>
            <a:ext cx="10585691" cy="706438"/>
          </a:xfrm>
        </p:spPr>
        <p:txBody>
          <a:bodyPr/>
          <a:lstStyle>
            <a:lvl1pPr>
              <a:defRPr sz="2800" b="1"/>
            </a:lvl1pPr>
          </a:lstStyle>
          <a:p>
            <a:r>
              <a:rPr lang="tr-TR" smtClean="0"/>
              <a:t>Asıl başlık stili için tıklatın</a:t>
            </a:r>
            <a:endParaRPr lang="en-US" dirty="0"/>
          </a:p>
        </p:txBody>
      </p:sp>
      <p:sp>
        <p:nvSpPr>
          <p:cNvPr id="3" name="2 İçerik Yer Tutucusu"/>
          <p:cNvSpPr>
            <a:spLocks noGrp="1"/>
          </p:cNvSpPr>
          <p:nvPr>
            <p:ph sz="half" idx="1"/>
          </p:nvPr>
        </p:nvSpPr>
        <p:spPr>
          <a:xfrm>
            <a:off x="143339" y="836711"/>
            <a:ext cx="5760640" cy="590465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İçerik Yer Tutucusu"/>
          <p:cNvSpPr>
            <a:spLocks noGrp="1"/>
          </p:cNvSpPr>
          <p:nvPr>
            <p:ph sz="half" idx="2"/>
          </p:nvPr>
        </p:nvSpPr>
        <p:spPr>
          <a:xfrm>
            <a:off x="6192011" y="836713"/>
            <a:ext cx="5856651" cy="590465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7 Dikdörtgen"/>
          <p:cNvSpPr>
            <a:spLocks noChangeArrowheads="1"/>
          </p:cNvSpPr>
          <p:nvPr/>
        </p:nvSpPr>
        <p:spPr bwMode="auto">
          <a:xfrm>
            <a:off x="-2" y="1"/>
            <a:ext cx="12192001" cy="720725"/>
          </a:xfrm>
          <a:prstGeom prst="rect">
            <a:avLst/>
          </a:prstGeom>
          <a:solidFill>
            <a:srgbClr val="33AFDE"/>
          </a:solidFill>
          <a:ln w="9525">
            <a:solidFill>
              <a:schemeClr val="accent1">
                <a:lumMod val="20000"/>
                <a:lumOff val="80000"/>
              </a:schemeClr>
            </a:solidFill>
            <a:miter lim="800000"/>
            <a:headEnd/>
            <a:tailEnd/>
          </a:ln>
          <a:effectLst/>
        </p:spPr>
        <p:txBody>
          <a:bodyPr/>
          <a:lstStyle/>
          <a:p>
            <a:pPr eaLnBrk="0" hangingPunct="0">
              <a:defRPr/>
            </a:pPr>
            <a:endParaRPr lang="en-US" sz="2400" b="0" i="0" u="none" dirty="0">
              <a:latin typeface="Times"/>
              <a:cs typeface="+mn-cs"/>
            </a:endParaRPr>
          </a:p>
        </p:txBody>
      </p:sp>
      <p:sp>
        <p:nvSpPr>
          <p:cNvPr id="1028" name="1 Başlık Yer Tutucusu"/>
          <p:cNvSpPr>
            <a:spLocks noGrp="1"/>
          </p:cNvSpPr>
          <p:nvPr>
            <p:ph type="title"/>
          </p:nvPr>
        </p:nvSpPr>
        <p:spPr bwMode="auto">
          <a:xfrm>
            <a:off x="148623" y="4895"/>
            <a:ext cx="11945407" cy="706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dirty="0" smtClean="0"/>
              <a:t>Asıl başlık stili için tıklatın</a:t>
            </a:r>
          </a:p>
        </p:txBody>
      </p:sp>
      <p:sp>
        <p:nvSpPr>
          <p:cNvPr id="1029" name="2 Metin Yer Tutucusu"/>
          <p:cNvSpPr>
            <a:spLocks noGrp="1"/>
          </p:cNvSpPr>
          <p:nvPr>
            <p:ph type="body" idx="1"/>
          </p:nvPr>
        </p:nvSpPr>
        <p:spPr bwMode="auto">
          <a:xfrm>
            <a:off x="143339" y="836712"/>
            <a:ext cx="11905323" cy="59046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smtClean="0"/>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5" r:id="rId3"/>
  </p:sldLayoutIdLst>
  <p:timing>
    <p:tnLst>
      <p:par>
        <p:cTn id="1" dur="indefinite" restart="never" nodeType="tmRoot"/>
      </p:par>
    </p:tnLst>
  </p:timing>
  <p:hf hdr="0"/>
  <p:txStyles>
    <p:titleStyle>
      <a:lvl1pPr algn="l" rtl="0" eaLnBrk="1" fontAlgn="base" hangingPunct="1">
        <a:spcBef>
          <a:spcPct val="0"/>
        </a:spcBef>
        <a:spcAft>
          <a:spcPct val="0"/>
        </a:spcAft>
        <a:defRPr sz="2800" b="1" i="0" u="none" kern="1200">
          <a:solidFill>
            <a:schemeClr val="bg1"/>
          </a:solidFill>
          <a:latin typeface="Segoe UI" panose="020B0502040204020203" pitchFamily="34" charset="0"/>
          <a:ea typeface="ＭＳ Ｐゴシック" charset="-128"/>
          <a:cs typeface="Segoe UI" panose="020B0502040204020203" pitchFamily="34" charset="0"/>
        </a:defRPr>
      </a:lvl1pPr>
      <a:lvl2pPr algn="l" rtl="0" eaLnBrk="1" fontAlgn="base" hangingPunct="1">
        <a:spcBef>
          <a:spcPct val="0"/>
        </a:spcBef>
        <a:spcAft>
          <a:spcPct val="0"/>
        </a:spcAft>
        <a:defRPr sz="3600" b="1">
          <a:solidFill>
            <a:schemeClr val="bg1"/>
          </a:solidFill>
          <a:latin typeface="Futura Bk BT" pitchFamily="34" charset="0"/>
          <a:ea typeface="ＭＳ Ｐゴシック" charset="-128"/>
          <a:cs typeface="ＭＳ Ｐゴシック"/>
        </a:defRPr>
      </a:lvl2pPr>
      <a:lvl3pPr algn="l" rtl="0" eaLnBrk="1" fontAlgn="base" hangingPunct="1">
        <a:spcBef>
          <a:spcPct val="0"/>
        </a:spcBef>
        <a:spcAft>
          <a:spcPct val="0"/>
        </a:spcAft>
        <a:defRPr sz="3600" b="1">
          <a:solidFill>
            <a:schemeClr val="bg1"/>
          </a:solidFill>
          <a:latin typeface="Futura Bk BT" pitchFamily="34" charset="0"/>
          <a:ea typeface="ＭＳ Ｐゴシック" charset="-128"/>
          <a:cs typeface="ＭＳ Ｐゴシック"/>
        </a:defRPr>
      </a:lvl3pPr>
      <a:lvl4pPr algn="l" rtl="0" eaLnBrk="1" fontAlgn="base" hangingPunct="1">
        <a:spcBef>
          <a:spcPct val="0"/>
        </a:spcBef>
        <a:spcAft>
          <a:spcPct val="0"/>
        </a:spcAft>
        <a:defRPr sz="3600" b="1">
          <a:solidFill>
            <a:schemeClr val="bg1"/>
          </a:solidFill>
          <a:latin typeface="Futura Bk BT" pitchFamily="34" charset="0"/>
          <a:ea typeface="ＭＳ Ｐゴシック" charset="-128"/>
          <a:cs typeface="ＭＳ Ｐゴシック"/>
        </a:defRPr>
      </a:lvl4pPr>
      <a:lvl5pPr algn="l" rtl="0" eaLnBrk="1" fontAlgn="base" hangingPunct="1">
        <a:spcBef>
          <a:spcPct val="0"/>
        </a:spcBef>
        <a:spcAft>
          <a:spcPct val="0"/>
        </a:spcAft>
        <a:defRPr sz="3600" b="1">
          <a:solidFill>
            <a:schemeClr val="bg1"/>
          </a:solidFill>
          <a:latin typeface="Futura Bk BT" pitchFamily="34" charset="0"/>
          <a:ea typeface="ＭＳ Ｐゴシック" charset="-128"/>
          <a:cs typeface="ＭＳ Ｐゴシック"/>
        </a:defRPr>
      </a:lvl5pPr>
      <a:lvl6pPr marL="457200" algn="l" rtl="0" eaLnBrk="1" fontAlgn="base" hangingPunct="1">
        <a:spcBef>
          <a:spcPct val="0"/>
        </a:spcBef>
        <a:spcAft>
          <a:spcPct val="0"/>
        </a:spcAft>
        <a:defRPr sz="3600" b="1">
          <a:solidFill>
            <a:schemeClr val="bg1"/>
          </a:solidFill>
          <a:latin typeface="Futura Bk BT" pitchFamily="34" charset="0"/>
          <a:ea typeface="ＭＳ Ｐゴシック" charset="-128"/>
        </a:defRPr>
      </a:lvl6pPr>
      <a:lvl7pPr marL="914400" algn="l" rtl="0" eaLnBrk="1" fontAlgn="base" hangingPunct="1">
        <a:spcBef>
          <a:spcPct val="0"/>
        </a:spcBef>
        <a:spcAft>
          <a:spcPct val="0"/>
        </a:spcAft>
        <a:defRPr sz="3600" b="1">
          <a:solidFill>
            <a:schemeClr val="bg1"/>
          </a:solidFill>
          <a:latin typeface="Futura Bk BT" pitchFamily="34" charset="0"/>
          <a:ea typeface="ＭＳ Ｐゴシック" charset="-128"/>
        </a:defRPr>
      </a:lvl7pPr>
      <a:lvl8pPr marL="1371600" algn="l" rtl="0" eaLnBrk="1" fontAlgn="base" hangingPunct="1">
        <a:spcBef>
          <a:spcPct val="0"/>
        </a:spcBef>
        <a:spcAft>
          <a:spcPct val="0"/>
        </a:spcAft>
        <a:defRPr sz="3600" b="1">
          <a:solidFill>
            <a:schemeClr val="bg1"/>
          </a:solidFill>
          <a:latin typeface="Futura Bk BT" pitchFamily="34" charset="0"/>
          <a:ea typeface="ＭＳ Ｐゴシック" charset="-128"/>
        </a:defRPr>
      </a:lvl8pPr>
      <a:lvl9pPr marL="1828800" algn="l" rtl="0" eaLnBrk="1" fontAlgn="base" hangingPunct="1">
        <a:spcBef>
          <a:spcPct val="0"/>
        </a:spcBef>
        <a:spcAft>
          <a:spcPct val="0"/>
        </a:spcAft>
        <a:defRPr sz="3600" b="1">
          <a:solidFill>
            <a:schemeClr val="bg1"/>
          </a:solidFill>
          <a:latin typeface="Futura Bk BT" pitchFamily="34" charset="0"/>
          <a:ea typeface="ＭＳ Ｐゴシック" charset="-128"/>
        </a:defRPr>
      </a:lvl9pPr>
    </p:titleStyle>
    <p:bodyStyle>
      <a:lvl1pPr marL="342900" indent="-342900" algn="l" rtl="0" eaLnBrk="1" fontAlgn="base" hangingPunct="1">
        <a:spcBef>
          <a:spcPct val="20000"/>
        </a:spcBef>
        <a:spcAft>
          <a:spcPct val="0"/>
        </a:spcAft>
        <a:buFont typeface="Arial" charset="0"/>
        <a:buChar char="•"/>
        <a:defRPr sz="2000" kern="1200">
          <a:solidFill>
            <a:schemeClr val="tx1"/>
          </a:solidFill>
          <a:latin typeface="Segoe UI" panose="020B0502040204020203" pitchFamily="34" charset="0"/>
          <a:ea typeface="ＭＳ Ｐゴシック" charset="-128"/>
          <a:cs typeface="Segoe UI" panose="020B0502040204020203" pitchFamily="34" charset="0"/>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Segoe UI" panose="020B0502040204020203" pitchFamily="34" charset="0"/>
          <a:ea typeface="ＭＳ Ｐゴシック" charset="-128"/>
          <a:cs typeface="Segoe UI" panose="020B0502040204020203"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Segoe UI" panose="020B0502040204020203" pitchFamily="34" charset="0"/>
          <a:ea typeface="ＭＳ Ｐゴシック" charset="-128"/>
          <a:cs typeface="Segoe UI" panose="020B0502040204020203"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Segoe UI" panose="020B0502040204020203" pitchFamily="34" charset="0"/>
          <a:ea typeface="ＭＳ Ｐゴシック" charset="-128"/>
          <a:cs typeface="Segoe UI" panose="020B0502040204020203"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Segoe UI" panose="020B0502040204020203" pitchFamily="34" charset="0"/>
          <a:ea typeface="ＭＳ Ｐゴシック" charset="-128"/>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extLst>
              <a:ext uri="{BEBA8EAE-BF5A-486C-A8C5-ECC9F3942E4B}">
                <a14:imgProps xmlns:a14="http://schemas.microsoft.com/office/drawing/2010/main">
                  <a14:imgLayer r:embed="rId4">
                    <a14:imgEffect>
                      <a14:artisticMarker/>
                    </a14:imgEffect>
                  </a14:imgLayer>
                </a14:imgProps>
              </a:ext>
            </a:extLst>
          </a:blip>
          <a:srcRect/>
          <a:stretch>
            <a:fillRect t="-97000" b="-97000"/>
          </a:stretch>
        </a:blipFill>
        <a:effectLst/>
      </p:bgPr>
    </p:bg>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2724847" y="3181755"/>
            <a:ext cx="6658623" cy="1098550"/>
          </a:xfrm>
        </p:spPr>
        <p:txBody>
          <a:bodyPr/>
          <a:lstStyle/>
          <a:p>
            <a:r>
              <a:rPr lang="tr-TR" dirty="0" smtClean="0"/>
              <a:t>KADIN KARŞITI SÖYLEMİN İSLAM GELENEĞİNDEKİ İZDÜŞÜMLERİ</a:t>
            </a:r>
            <a:endParaRPr lang="tr-TR" dirty="0"/>
          </a:p>
        </p:txBody>
      </p:sp>
      <p:sp>
        <p:nvSpPr>
          <p:cNvPr id="3" name="Unvan 2"/>
          <p:cNvSpPr>
            <a:spLocks noGrp="1"/>
          </p:cNvSpPr>
          <p:nvPr>
            <p:ph type="ctrTitle"/>
          </p:nvPr>
        </p:nvSpPr>
        <p:spPr>
          <a:xfrm>
            <a:off x="924709" y="3985965"/>
            <a:ext cx="10465161" cy="1224136"/>
          </a:xfrm>
        </p:spPr>
        <p:txBody>
          <a:bodyPr/>
          <a:lstStyle/>
          <a:p>
            <a:r>
              <a:rPr lang="tr-TR" dirty="0" smtClean="0"/>
              <a:t>HİDAYET ŞEFKATLİ TUKSAL</a:t>
            </a:r>
            <a:endParaRPr lang="tr-TR" dirty="0"/>
          </a:p>
        </p:txBody>
      </p:sp>
      <p:sp>
        <p:nvSpPr>
          <p:cNvPr id="7" name="Metin Yer Tutucusu 3"/>
          <p:cNvSpPr>
            <a:spLocks noGrp="1"/>
          </p:cNvSpPr>
          <p:nvPr>
            <p:ph type="body" sz="quarter" idx="11"/>
          </p:nvPr>
        </p:nvSpPr>
        <p:spPr bwMode="auto">
          <a:xfrm>
            <a:off x="3548026" y="4915761"/>
            <a:ext cx="5012267" cy="111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kumimoji="0" lang="en-US" sz="2000" b="0" i="0" u="none" kern="1200" noProof="0" dirty="0">
                <a:solidFill>
                  <a:srgbClr val="33AFDE"/>
                </a:solidFill>
                <a:latin typeface="Segoe UI" panose="020B0502040204020203" pitchFamily="34" charset="0"/>
                <a:ea typeface="ＭＳ Ｐゴシック" charset="-128"/>
                <a:cs typeface="Segoe UI" panose="020B0502040204020203" pitchFamily="34" charset="0"/>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Segoe UI" panose="020B0502040204020203" pitchFamily="34" charset="0"/>
                <a:ea typeface="ＭＳ Ｐゴシック" charset="-128"/>
                <a:cs typeface="Segoe UI" panose="020B0502040204020203"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Segoe UI" panose="020B0502040204020203" pitchFamily="34" charset="0"/>
                <a:ea typeface="ＭＳ Ｐゴシック" charset="-128"/>
                <a:cs typeface="Segoe UI" panose="020B0502040204020203"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Segoe UI" panose="020B0502040204020203" pitchFamily="34" charset="0"/>
                <a:ea typeface="ＭＳ Ｐゴシック" charset="-128"/>
                <a:cs typeface="Segoe UI" panose="020B0502040204020203"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Segoe UI" panose="020B0502040204020203" pitchFamily="34" charset="0"/>
                <a:ea typeface="ＭＳ Ｐゴシック" charset="-128"/>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a:t> </a:t>
            </a:r>
            <a:r>
              <a:rPr lang="tr-TR" dirty="0" smtClean="0"/>
              <a:t>  </a:t>
            </a:r>
          </a:p>
          <a:p>
            <a:r>
              <a:rPr lang="tr-TR" dirty="0" smtClean="0"/>
              <a:t>   </a:t>
            </a:r>
            <a:endParaRPr lang="tr-TR" dirty="0"/>
          </a:p>
        </p:txBody>
      </p:sp>
    </p:spTree>
    <p:extLst>
      <p:ext uri="{BB962C8B-B14F-4D97-AF65-F5344CB8AC3E}">
        <p14:creationId xmlns:p14="http://schemas.microsoft.com/office/powerpoint/2010/main" val="2456490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fontAlgn="auto">
              <a:defRPr/>
            </a:pPr>
            <a:r>
              <a:rPr lang="tr-TR" sz="1800" dirty="0"/>
              <a:t>Üçüncü Bölüm- </a:t>
            </a:r>
            <a:br>
              <a:rPr lang="tr-TR" sz="1800" dirty="0"/>
            </a:br>
            <a:r>
              <a:rPr lang="tr-TR" sz="1800" dirty="0"/>
              <a:t>“Kadının Akıl ve Din Bakımından Durumları İlgili Rivayetlerde Ataerkil Geleneğin Tesirleri: ‘’Eksiklik Söylemi”  </a:t>
            </a:r>
          </a:p>
        </p:txBody>
      </p:sp>
      <p:sp>
        <p:nvSpPr>
          <p:cNvPr id="3" name="İçerik Yer Tutucusu 2"/>
          <p:cNvSpPr>
            <a:spLocks noGrp="1"/>
          </p:cNvSpPr>
          <p:nvPr>
            <p:ph idx="1"/>
          </p:nvPr>
        </p:nvSpPr>
        <p:spPr>
          <a:xfrm>
            <a:off x="4709786" y="1065860"/>
            <a:ext cx="7171151" cy="5597987"/>
          </a:xfrm>
        </p:spPr>
        <p:txBody>
          <a:bodyPr>
            <a:normAutofit fontScale="92500" lnSpcReduction="10000"/>
          </a:bodyPr>
          <a:lstStyle/>
          <a:p>
            <a:pPr algn="just" fontAlgn="auto">
              <a:defRPr/>
            </a:pPr>
            <a:r>
              <a:rPr lang="tr-TR" dirty="0" smtClean="0"/>
              <a:t>Kadının şahitliği meselesi asırlar boyunca Müslüman geleneğe damgasını vuran bir eksiklik söyleminin haklı gerekçesi olarak kabul edilmiştir.</a:t>
            </a:r>
          </a:p>
          <a:p>
            <a:pPr algn="just" fontAlgn="auto">
              <a:defRPr/>
            </a:pPr>
            <a:endParaRPr lang="tr-TR" dirty="0" smtClean="0"/>
          </a:p>
          <a:p>
            <a:pPr algn="just" fontAlgn="auto">
              <a:defRPr/>
            </a:pPr>
            <a:r>
              <a:rPr lang="tr-TR" dirty="0" smtClean="0"/>
              <a:t>Buradan kadının hukuki sahadaki eşitsizliği ontolojik olarak değersizliğine de bir kanıt olarak değerlendirilmiştir.</a:t>
            </a:r>
          </a:p>
          <a:p>
            <a:pPr algn="just" fontAlgn="auto">
              <a:defRPr/>
            </a:pPr>
            <a:endParaRPr lang="tr-TR" dirty="0" smtClean="0"/>
          </a:p>
          <a:p>
            <a:pPr algn="just" fontAlgn="auto">
              <a:defRPr/>
            </a:pPr>
            <a:r>
              <a:rPr lang="tr-TR" dirty="0" smtClean="0"/>
              <a:t>Akıl eksikliği söyleminin meşruiyet kazanmasında ayette iki şahit istenmesine gerekçe olarak sunulan ‘biri yanıldığında diğerinin hatırlatması’ şeklindeki ifadenin yorumlanış biçimleri de büyük rol oynamıştır. </a:t>
            </a:r>
          </a:p>
          <a:p>
            <a:pPr marL="0" indent="0" algn="just" fontAlgn="auto">
              <a:buNone/>
              <a:defRPr/>
            </a:pPr>
            <a:endParaRPr lang="tr-TR" dirty="0" smtClean="0"/>
          </a:p>
          <a:p>
            <a:pPr algn="just" fontAlgn="auto">
              <a:defRPr/>
            </a:pPr>
            <a:r>
              <a:rPr lang="tr-TR" dirty="0" smtClean="0"/>
              <a:t>Din eksikliği olarak bahsedilen şey </a:t>
            </a:r>
            <a:r>
              <a:rPr lang="tr-TR" dirty="0" err="1" smtClean="0"/>
              <a:t>hayızdır</a:t>
            </a:r>
            <a:r>
              <a:rPr lang="tr-TR" dirty="0" smtClean="0"/>
              <a:t>. Bir kadın </a:t>
            </a:r>
            <a:r>
              <a:rPr lang="tr-TR" dirty="0" err="1" smtClean="0"/>
              <a:t>hayız</a:t>
            </a:r>
            <a:r>
              <a:rPr lang="tr-TR" dirty="0" smtClean="0"/>
              <a:t> gördüğünde namaz kılmaz ve oruç tutmaz. Hadis imamları kadına din eksikliği yakıştırmasında bulunan bu rivayeti amellerin imanı  artırma ve eksiltme meselesiyle ilişkilendirmişlerdir. Böylece bu rivayetler dini-siyasi hasımlarına karşı amelin önemini vurgulayan görüş sahipleri için iyi bir malzeme teşkil etmiştir.</a:t>
            </a:r>
          </a:p>
        </p:txBody>
      </p:sp>
      <p:pic>
        <p:nvPicPr>
          <p:cNvPr id="4" name="Resim 3"/>
          <p:cNvPicPr>
            <a:picLocks noChangeAspect="1"/>
          </p:cNvPicPr>
          <p:nvPr/>
        </p:nvPicPr>
        <p:blipFill>
          <a:blip r:embed="rId3"/>
          <a:stretch>
            <a:fillRect/>
          </a:stretch>
        </p:blipFill>
        <p:spPr>
          <a:xfrm>
            <a:off x="245012" y="1128490"/>
            <a:ext cx="4333251" cy="5466463"/>
          </a:xfrm>
          <a:prstGeom prst="rect">
            <a:avLst/>
          </a:prstGeom>
        </p:spPr>
      </p:pic>
    </p:spTree>
    <p:extLst>
      <p:ext uri="{BB962C8B-B14F-4D97-AF65-F5344CB8AC3E}">
        <p14:creationId xmlns:p14="http://schemas.microsoft.com/office/powerpoint/2010/main" val="4226310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fontAlgn="auto">
              <a:defRPr/>
            </a:pPr>
            <a:r>
              <a:rPr lang="tr-TR" sz="1800" dirty="0"/>
              <a:t>Dördüncü Bölüm- </a:t>
            </a:r>
            <a:r>
              <a:rPr lang="tr-TR" sz="1800" dirty="0">
                <a:solidFill>
                  <a:srgbClr val="FF0000"/>
                </a:solidFill>
              </a:rPr>
              <a:t/>
            </a:r>
            <a:br>
              <a:rPr lang="tr-TR" sz="1800" dirty="0">
                <a:solidFill>
                  <a:srgbClr val="FF0000"/>
                </a:solidFill>
              </a:rPr>
            </a:br>
            <a:r>
              <a:rPr lang="tr-TR" sz="1800" dirty="0"/>
              <a:t>“Kadına Uğursuzluk Atfeden Rivayetlerde Ataerkil Geleneğin Tesirleri: ‘’Uğursuzluk ve Değersizlik Söylemi”</a:t>
            </a:r>
          </a:p>
        </p:txBody>
      </p:sp>
      <p:sp>
        <p:nvSpPr>
          <p:cNvPr id="3" name="İçerik Yer Tutucusu 2"/>
          <p:cNvSpPr>
            <a:spLocks noGrp="1"/>
          </p:cNvSpPr>
          <p:nvPr>
            <p:ph idx="1"/>
          </p:nvPr>
        </p:nvSpPr>
        <p:spPr>
          <a:xfrm>
            <a:off x="218495" y="958632"/>
            <a:ext cx="11587285" cy="5742793"/>
          </a:xfrm>
        </p:spPr>
        <p:txBody>
          <a:bodyPr>
            <a:normAutofit lnSpcReduction="10000"/>
          </a:bodyPr>
          <a:lstStyle/>
          <a:p>
            <a:pPr marL="0" indent="0" algn="just" fontAlgn="auto">
              <a:buNone/>
              <a:defRPr/>
            </a:pPr>
            <a:r>
              <a:rPr lang="tr-TR" b="1" i="1" dirty="0" smtClean="0"/>
              <a:t>‘’Abdullah </a:t>
            </a:r>
            <a:r>
              <a:rPr lang="tr-TR" b="1" i="1" dirty="0" err="1"/>
              <a:t>İbnu</a:t>
            </a:r>
            <a:r>
              <a:rPr lang="tr-TR" b="1" i="1" dirty="0"/>
              <a:t> Ömer anlatıyor: "</a:t>
            </a:r>
            <a:r>
              <a:rPr lang="tr-TR" b="1" i="1" dirty="0" err="1"/>
              <a:t>Resulullah</a:t>
            </a:r>
            <a:r>
              <a:rPr lang="tr-TR" b="1" i="1" dirty="0"/>
              <a:t> </a:t>
            </a:r>
            <a:r>
              <a:rPr lang="tr-TR" b="1" i="1" dirty="0" err="1"/>
              <a:t>aleyhissalatu</a:t>
            </a:r>
            <a:r>
              <a:rPr lang="tr-TR" b="1" i="1" dirty="0"/>
              <a:t> vesselam buyurdular ki: "Uğursuzluk üç şeydedir: At, kadın ve evdedir</a:t>
            </a:r>
            <a:r>
              <a:rPr lang="tr-TR" b="1" i="1" dirty="0" smtClean="0"/>
              <a:t>.’’</a:t>
            </a:r>
          </a:p>
          <a:p>
            <a:pPr marL="0" indent="0" algn="just" fontAlgn="auto">
              <a:buNone/>
              <a:defRPr/>
            </a:pPr>
            <a:endParaRPr lang="tr-TR" b="1" dirty="0" smtClean="0"/>
          </a:p>
          <a:p>
            <a:pPr marL="0" indent="0" algn="just" fontAlgn="auto">
              <a:buNone/>
              <a:defRPr/>
            </a:pPr>
            <a:r>
              <a:rPr lang="tr-TR" b="1" dirty="0" smtClean="0"/>
              <a:t>“</a:t>
            </a:r>
            <a:r>
              <a:rPr lang="tr-TR" b="1" dirty="0"/>
              <a:t>Benden sonra erkeklere kadınlardan daha zararlı bir fitne sebebi bırakmadım.”</a:t>
            </a:r>
            <a:r>
              <a:rPr lang="tr-TR" i="1" dirty="0"/>
              <a:t> </a:t>
            </a:r>
            <a:r>
              <a:rPr lang="tr-TR" i="1" dirty="0" err="1" smtClean="0"/>
              <a:t>Buhârî</a:t>
            </a:r>
            <a:r>
              <a:rPr lang="tr-TR" i="1" dirty="0" smtClean="0"/>
              <a:t> </a:t>
            </a:r>
            <a:r>
              <a:rPr lang="tr-TR" i="1" dirty="0"/>
              <a:t>Nikâh </a:t>
            </a:r>
            <a:r>
              <a:rPr lang="tr-TR" i="1" dirty="0" smtClean="0"/>
              <a:t>17</a:t>
            </a:r>
          </a:p>
          <a:p>
            <a:pPr marL="0" indent="0" algn="just" fontAlgn="auto">
              <a:buNone/>
              <a:defRPr/>
            </a:pPr>
            <a:endParaRPr lang="tr-TR" b="1" i="1" dirty="0"/>
          </a:p>
          <a:p>
            <a:pPr marL="0" indent="0" algn="just" fontAlgn="auto">
              <a:buNone/>
              <a:defRPr/>
            </a:pPr>
            <a:r>
              <a:rPr lang="tr-TR" b="1" dirty="0" smtClean="0"/>
              <a:t>“Evdeki hasır, doğurgan olmayan kadından daha hayırlıdır’’ </a:t>
            </a:r>
            <a:r>
              <a:rPr lang="tr-TR" dirty="0" smtClean="0"/>
              <a:t>Ebu Davud</a:t>
            </a:r>
            <a:endParaRPr lang="tr-TR" i="1" dirty="0"/>
          </a:p>
          <a:p>
            <a:pPr marL="0" indent="0" algn="just" fontAlgn="auto">
              <a:buNone/>
              <a:defRPr/>
            </a:pPr>
            <a:endParaRPr lang="tr-TR" b="1" i="1" dirty="0"/>
          </a:p>
          <a:p>
            <a:pPr marL="0" indent="0" algn="just" fontAlgn="auto">
              <a:buNone/>
              <a:defRPr/>
            </a:pPr>
            <a:r>
              <a:rPr lang="tr-TR" b="1" dirty="0"/>
              <a:t>"Biriniz </a:t>
            </a:r>
            <a:r>
              <a:rPr lang="tr-TR" b="1" dirty="0" err="1"/>
              <a:t>sütresiz</a:t>
            </a:r>
            <a:r>
              <a:rPr lang="tr-TR" b="1" dirty="0"/>
              <a:t> olarak namaz kılarsa (önünden geçtiği takdirde) şunlar namazı bozar: Eşek, domuz, Yahudi, Mecûsi, kadın</a:t>
            </a:r>
            <a:r>
              <a:rPr lang="tr-TR" b="1" dirty="0" smtClean="0"/>
              <a:t>...’’ </a:t>
            </a:r>
            <a:r>
              <a:rPr lang="tr-TR" dirty="0" smtClean="0"/>
              <a:t>Buhari</a:t>
            </a:r>
          </a:p>
          <a:p>
            <a:pPr algn="just" fontAlgn="auto">
              <a:defRPr/>
            </a:pPr>
            <a:endParaRPr lang="tr-TR" dirty="0"/>
          </a:p>
          <a:p>
            <a:pPr algn="just" fontAlgn="auto">
              <a:defRPr/>
            </a:pPr>
            <a:r>
              <a:rPr lang="tr-TR" dirty="0" smtClean="0"/>
              <a:t>Yukarıdaki gibi rivayetler, Müslüman toplumda kadın hakkındaki olumsuz değerlendirmelere dini bir meşruiyet kazandırıcı rol oynamışlardır.</a:t>
            </a:r>
          </a:p>
          <a:p>
            <a:pPr algn="just" fontAlgn="auto">
              <a:defRPr/>
            </a:pPr>
            <a:endParaRPr lang="tr-TR" dirty="0"/>
          </a:p>
          <a:p>
            <a:pPr algn="just" fontAlgn="auto">
              <a:defRPr/>
            </a:pPr>
            <a:r>
              <a:rPr lang="tr-TR" dirty="0" smtClean="0"/>
              <a:t>Ancak </a:t>
            </a:r>
            <a:r>
              <a:rPr lang="tr-TR" dirty="0" err="1" smtClean="0"/>
              <a:t>İslamın</a:t>
            </a:r>
            <a:r>
              <a:rPr lang="tr-TR" dirty="0" smtClean="0"/>
              <a:t> öz itibariyle insanlığa en büyük hediyesi olan ontolojik değer eşitliği, kadının da en tabii hakkıdır. Bu hakların hem teori bazında teslim edilmesi hem de pratik alanda işlevsel kılınması pek çok açıdan geçmiş kuşaklardan daha şanslı ve daha sorumlu bir konumda olan çağımız Müslümanlarının önünde tarihi bir görev olarak durmaktadır. </a:t>
            </a:r>
          </a:p>
        </p:txBody>
      </p:sp>
    </p:spTree>
    <p:extLst>
      <p:ext uri="{BB962C8B-B14F-4D97-AF65-F5344CB8AC3E}">
        <p14:creationId xmlns:p14="http://schemas.microsoft.com/office/powerpoint/2010/main" val="2600419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fontAlgn="auto">
              <a:defRPr/>
            </a:pPr>
            <a:r>
              <a:rPr lang="tr-TR" sz="2400" dirty="0" smtClean="0"/>
              <a:t>Sonuç</a:t>
            </a:r>
            <a:endParaRPr lang="tr-TR" sz="1800" dirty="0"/>
          </a:p>
        </p:txBody>
      </p:sp>
      <p:sp>
        <p:nvSpPr>
          <p:cNvPr id="3" name="İçerik Yer Tutucusu 2"/>
          <p:cNvSpPr>
            <a:spLocks noGrp="1"/>
          </p:cNvSpPr>
          <p:nvPr>
            <p:ph idx="1"/>
          </p:nvPr>
        </p:nvSpPr>
        <p:spPr>
          <a:xfrm>
            <a:off x="218495" y="958632"/>
            <a:ext cx="11587285" cy="5742793"/>
          </a:xfrm>
        </p:spPr>
        <p:txBody>
          <a:bodyPr>
            <a:normAutofit/>
          </a:bodyPr>
          <a:lstStyle/>
          <a:p>
            <a:pPr algn="just" fontAlgn="auto">
              <a:defRPr/>
            </a:pPr>
            <a:r>
              <a:rPr lang="tr-TR" dirty="0" smtClean="0"/>
              <a:t>Bu çalışmada İslam geleneğinin en önemli vesikası konumundaki hadis rivayetlerindeki kadın aleyhtarı bir tutumun kökenleri ve tezahürleri araştırılmıştır.</a:t>
            </a:r>
          </a:p>
          <a:p>
            <a:pPr algn="just" fontAlgn="auto">
              <a:defRPr/>
            </a:pPr>
            <a:endParaRPr lang="tr-TR" dirty="0" smtClean="0"/>
          </a:p>
          <a:p>
            <a:pPr algn="just" fontAlgn="auto">
              <a:defRPr/>
            </a:pPr>
            <a:r>
              <a:rPr lang="tr-TR" dirty="0"/>
              <a:t>Hadislerde kadınları çocuktan biraz akıllı köleden biraz özgür kabul eden bir zihniyetin hakim olduğu görülmektedir</a:t>
            </a:r>
            <a:r>
              <a:rPr lang="tr-TR" dirty="0" smtClean="0"/>
              <a:t>.</a:t>
            </a:r>
          </a:p>
          <a:p>
            <a:pPr algn="just" fontAlgn="auto">
              <a:defRPr/>
            </a:pPr>
            <a:endParaRPr lang="tr-TR" dirty="0" smtClean="0"/>
          </a:p>
          <a:p>
            <a:pPr algn="just" fontAlgn="auto">
              <a:defRPr/>
            </a:pPr>
            <a:r>
              <a:rPr lang="tr-TR" dirty="0" smtClean="0"/>
              <a:t>Yazar, kitap </a:t>
            </a:r>
            <a:r>
              <a:rPr lang="tr-TR" dirty="0"/>
              <a:t>boyunca ele </a:t>
            </a:r>
            <a:r>
              <a:rPr lang="tr-TR" dirty="0" smtClean="0"/>
              <a:t>alıp eleştirdiği </a:t>
            </a:r>
            <a:r>
              <a:rPr lang="tr-TR" dirty="0"/>
              <a:t>rivayetlerin hadis, yani Hz. Peygamber’in sözleri </a:t>
            </a:r>
            <a:r>
              <a:rPr lang="tr-TR" dirty="0" smtClean="0"/>
              <a:t>olmadıklarını vurgulamaktadır</a:t>
            </a:r>
            <a:r>
              <a:rPr lang="tr-TR" dirty="0"/>
              <a:t>. Ona göre </a:t>
            </a:r>
            <a:r>
              <a:rPr lang="tr-TR" dirty="0" smtClean="0"/>
              <a:t>halkın </a:t>
            </a:r>
            <a:r>
              <a:rPr lang="tr-TR" dirty="0"/>
              <a:t>örfünde, normal </a:t>
            </a:r>
            <a:r>
              <a:rPr lang="tr-TR" dirty="0" smtClean="0"/>
              <a:t>yaşamında </a:t>
            </a:r>
            <a:r>
              <a:rPr lang="tr-TR" dirty="0"/>
              <a:t>çok köklü </a:t>
            </a:r>
            <a:r>
              <a:rPr lang="tr-TR" dirty="0" smtClean="0"/>
              <a:t>geçmişi </a:t>
            </a:r>
            <a:r>
              <a:rPr lang="tr-TR" dirty="0"/>
              <a:t>olan </a:t>
            </a:r>
            <a:r>
              <a:rPr lang="tr-TR" dirty="0" smtClean="0"/>
              <a:t>anlayışlar eğrilik</a:t>
            </a:r>
            <a:r>
              <a:rPr lang="tr-TR" dirty="0"/>
              <a:t>, eksiklik, </a:t>
            </a:r>
            <a:r>
              <a:rPr lang="tr-TR" dirty="0" smtClean="0"/>
              <a:t>baştan çıkarıcılık</a:t>
            </a:r>
            <a:r>
              <a:rPr lang="tr-TR" dirty="0"/>
              <a:t>, </a:t>
            </a:r>
            <a:r>
              <a:rPr lang="tr-TR" dirty="0" smtClean="0"/>
              <a:t>uğursuzluk </a:t>
            </a:r>
            <a:r>
              <a:rPr lang="tr-TR" dirty="0"/>
              <a:t>ve </a:t>
            </a:r>
            <a:r>
              <a:rPr lang="tr-TR" dirty="0" smtClean="0"/>
              <a:t>değersizlik </a:t>
            </a:r>
            <a:r>
              <a:rPr lang="tr-TR" dirty="0"/>
              <a:t>söylemlerini </a:t>
            </a:r>
            <a:r>
              <a:rPr lang="tr-TR" dirty="0" smtClean="0"/>
              <a:t>meşrulaştıran </a:t>
            </a:r>
            <a:r>
              <a:rPr lang="tr-TR" dirty="0"/>
              <a:t>rivayetler </a:t>
            </a:r>
            <a:r>
              <a:rPr lang="tr-TR" dirty="0" smtClean="0"/>
              <a:t>topluluğunda görüldüğü </a:t>
            </a:r>
            <a:r>
              <a:rPr lang="tr-TR" dirty="0"/>
              <a:t>üzere bir </a:t>
            </a:r>
            <a:r>
              <a:rPr lang="tr-TR" dirty="0" smtClean="0"/>
              <a:t>şekilde </a:t>
            </a:r>
            <a:r>
              <a:rPr lang="tr-TR" dirty="0"/>
              <a:t>Hz. Peygamber’e mal edilerek hayatiyetlerini ve tesirlerini devam </a:t>
            </a:r>
            <a:r>
              <a:rPr lang="tr-TR" dirty="0" smtClean="0"/>
              <a:t>ettirmişlerdir</a:t>
            </a:r>
            <a:r>
              <a:rPr lang="tr-TR" dirty="0"/>
              <a:t>. Bu </a:t>
            </a:r>
            <a:r>
              <a:rPr lang="tr-TR" dirty="0" smtClean="0"/>
              <a:t>anlayışların </a:t>
            </a:r>
            <a:r>
              <a:rPr lang="tr-TR" dirty="0" err="1" smtClean="0"/>
              <a:t>hadisleşme</a:t>
            </a:r>
            <a:r>
              <a:rPr lang="tr-TR" dirty="0" smtClean="0"/>
              <a:t> </a:t>
            </a:r>
            <a:r>
              <a:rPr lang="tr-TR" dirty="0"/>
              <a:t>sürecinde rol oynayan amillerini tespit etme </a:t>
            </a:r>
            <a:r>
              <a:rPr lang="tr-TR" dirty="0" smtClean="0"/>
              <a:t>güçlüğünün </a:t>
            </a:r>
            <a:r>
              <a:rPr lang="tr-TR" dirty="0"/>
              <a:t>bilincinde </a:t>
            </a:r>
            <a:r>
              <a:rPr lang="tr-TR" dirty="0" smtClean="0"/>
              <a:t>olduğunu </a:t>
            </a:r>
            <a:r>
              <a:rPr lang="tr-TR" dirty="0"/>
              <a:t>söyleyen </a:t>
            </a:r>
            <a:r>
              <a:rPr lang="tr-TR" dirty="0" err="1"/>
              <a:t>Tuksal</a:t>
            </a:r>
            <a:r>
              <a:rPr lang="tr-TR" dirty="0"/>
              <a:t>, </a:t>
            </a:r>
            <a:r>
              <a:rPr lang="tr-TR" dirty="0" smtClean="0"/>
              <a:t>çalışmasında </a:t>
            </a:r>
            <a:r>
              <a:rPr lang="tr-TR" dirty="0"/>
              <a:t>söz konusu rivayetleri </a:t>
            </a:r>
            <a:r>
              <a:rPr lang="tr-TR" dirty="0" smtClean="0"/>
              <a:t>geniş bağlamlar </a:t>
            </a:r>
            <a:r>
              <a:rPr lang="tr-TR" dirty="0"/>
              <a:t>içinde inceleyerek ve Kur’an verileri </a:t>
            </a:r>
            <a:r>
              <a:rPr lang="tr-TR" dirty="0" smtClean="0"/>
              <a:t>ışığında değerlendirerek bunların </a:t>
            </a:r>
            <a:r>
              <a:rPr lang="tr-TR" dirty="0"/>
              <a:t>dinî dogmalar </a:t>
            </a:r>
            <a:r>
              <a:rPr lang="tr-TR" dirty="0" smtClean="0"/>
              <a:t>değil</a:t>
            </a:r>
            <a:r>
              <a:rPr lang="tr-TR" dirty="0"/>
              <a:t>, binlerce </a:t>
            </a:r>
            <a:r>
              <a:rPr lang="tr-TR" dirty="0" smtClean="0"/>
              <a:t>yıllık </a:t>
            </a:r>
            <a:r>
              <a:rPr lang="tr-TR" dirty="0"/>
              <a:t>ataerkil </a:t>
            </a:r>
            <a:r>
              <a:rPr lang="tr-TR" dirty="0" smtClean="0"/>
              <a:t>yapılanmadan </a:t>
            </a:r>
            <a:r>
              <a:rPr lang="tr-TR" dirty="0"/>
              <a:t>kaynaklanan insanî ürünler </a:t>
            </a:r>
            <a:r>
              <a:rPr lang="tr-TR" dirty="0" smtClean="0"/>
              <a:t>olduğunu </a:t>
            </a:r>
            <a:r>
              <a:rPr lang="tr-TR" dirty="0"/>
              <a:t>ortaya koymaya </a:t>
            </a:r>
            <a:r>
              <a:rPr lang="tr-TR" dirty="0" smtClean="0"/>
              <a:t>çalıştığını </a:t>
            </a:r>
            <a:r>
              <a:rPr lang="tr-TR" dirty="0"/>
              <a:t>ifade </a:t>
            </a:r>
            <a:r>
              <a:rPr lang="tr-TR" dirty="0" smtClean="0"/>
              <a:t>etmektedir.</a:t>
            </a:r>
            <a:endParaRPr lang="tr-TR" dirty="0"/>
          </a:p>
        </p:txBody>
      </p:sp>
    </p:spTree>
    <p:extLst>
      <p:ext uri="{BB962C8B-B14F-4D97-AF65-F5344CB8AC3E}">
        <p14:creationId xmlns:p14="http://schemas.microsoft.com/office/powerpoint/2010/main" val="2545129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İçerik</a:t>
            </a:r>
            <a:endParaRPr lang="tr-TR" dirty="0"/>
          </a:p>
        </p:txBody>
      </p:sp>
      <p:sp>
        <p:nvSpPr>
          <p:cNvPr id="3" name="İçerik Yer Tutucusu 2"/>
          <p:cNvSpPr>
            <a:spLocks noGrp="1"/>
          </p:cNvSpPr>
          <p:nvPr>
            <p:ph idx="1"/>
          </p:nvPr>
        </p:nvSpPr>
        <p:spPr/>
        <p:txBody>
          <a:bodyPr/>
          <a:lstStyle/>
          <a:p>
            <a:pPr fontAlgn="auto">
              <a:defRPr/>
            </a:pPr>
            <a:r>
              <a:rPr lang="tr-TR" b="1" dirty="0" smtClean="0">
                <a:solidFill>
                  <a:srgbClr val="FF0000"/>
                </a:solidFill>
              </a:rPr>
              <a:t>Giriş</a:t>
            </a:r>
            <a:r>
              <a:rPr lang="tr-TR" b="1" dirty="0" smtClean="0"/>
              <a:t> </a:t>
            </a:r>
            <a:endParaRPr lang="tr-TR" b="1" dirty="0"/>
          </a:p>
          <a:p>
            <a:pPr fontAlgn="auto">
              <a:defRPr/>
            </a:pPr>
            <a:r>
              <a:rPr lang="tr-TR" b="1" dirty="0" smtClean="0">
                <a:solidFill>
                  <a:srgbClr val="FF0000"/>
                </a:solidFill>
              </a:rPr>
              <a:t>Birinci Bölüm- </a:t>
            </a:r>
          </a:p>
          <a:p>
            <a:pPr marL="0" indent="0" fontAlgn="auto">
              <a:buNone/>
              <a:defRPr/>
            </a:pPr>
            <a:r>
              <a:rPr lang="tr-TR" dirty="0" smtClean="0"/>
              <a:t>“</a:t>
            </a:r>
            <a:r>
              <a:rPr lang="tr-TR" dirty="0"/>
              <a:t>Kur’an </a:t>
            </a:r>
            <a:r>
              <a:rPr lang="tr-TR" dirty="0" smtClean="0"/>
              <a:t>Muhtevasında Kadının </a:t>
            </a:r>
            <a:r>
              <a:rPr lang="tr-TR" dirty="0"/>
              <a:t>Konumu ve Ataerkil </a:t>
            </a:r>
            <a:r>
              <a:rPr lang="tr-TR" dirty="0" smtClean="0"/>
              <a:t>Geleneğin </a:t>
            </a:r>
            <a:r>
              <a:rPr lang="tr-TR" dirty="0"/>
              <a:t>Tesirleri” </a:t>
            </a:r>
            <a:r>
              <a:rPr lang="tr-TR" b="1" dirty="0" smtClean="0"/>
              <a:t> </a:t>
            </a:r>
          </a:p>
          <a:p>
            <a:pPr fontAlgn="auto">
              <a:defRPr/>
            </a:pPr>
            <a:r>
              <a:rPr lang="tr-TR" b="1" dirty="0" smtClean="0">
                <a:solidFill>
                  <a:srgbClr val="FF0000"/>
                </a:solidFill>
              </a:rPr>
              <a:t>İkinci </a:t>
            </a:r>
            <a:r>
              <a:rPr lang="tr-TR" b="1" dirty="0">
                <a:solidFill>
                  <a:srgbClr val="FF0000"/>
                </a:solidFill>
              </a:rPr>
              <a:t>Bölüm- </a:t>
            </a:r>
            <a:endParaRPr lang="tr-TR" b="1" dirty="0" smtClean="0">
              <a:solidFill>
                <a:srgbClr val="FF0000"/>
              </a:solidFill>
            </a:endParaRPr>
          </a:p>
          <a:p>
            <a:pPr marL="0" indent="0" fontAlgn="auto">
              <a:buNone/>
              <a:defRPr/>
            </a:pPr>
            <a:r>
              <a:rPr lang="tr-TR" dirty="0" smtClean="0"/>
              <a:t>“Kadının Yaratılışı ile İlgili Rivayetlerde Ataerkil </a:t>
            </a:r>
            <a:r>
              <a:rPr lang="tr-TR" dirty="0"/>
              <a:t>Geleneğin </a:t>
            </a:r>
            <a:r>
              <a:rPr lang="tr-TR" dirty="0" smtClean="0"/>
              <a:t>Tesirleri: Eğrilik Söylemi” </a:t>
            </a:r>
            <a:r>
              <a:rPr lang="tr-TR" b="1" dirty="0" smtClean="0"/>
              <a:t> </a:t>
            </a:r>
            <a:endParaRPr lang="tr-TR" b="1" dirty="0"/>
          </a:p>
          <a:p>
            <a:pPr fontAlgn="auto">
              <a:defRPr/>
            </a:pPr>
            <a:r>
              <a:rPr lang="tr-TR" b="1" dirty="0" smtClean="0">
                <a:solidFill>
                  <a:srgbClr val="FF0000"/>
                </a:solidFill>
              </a:rPr>
              <a:t>Üçüncü Bölüm- </a:t>
            </a:r>
          </a:p>
          <a:p>
            <a:pPr marL="0" indent="0" fontAlgn="auto">
              <a:buNone/>
              <a:defRPr/>
            </a:pPr>
            <a:r>
              <a:rPr lang="tr-TR" dirty="0" smtClean="0"/>
              <a:t>“Kadının Akıl ve Din Bakımından Durumları </a:t>
            </a:r>
            <a:r>
              <a:rPr lang="tr-TR" dirty="0"/>
              <a:t>İlgili Rivayetlerde Ataerkil Geleneğin Tesirleri: </a:t>
            </a:r>
            <a:r>
              <a:rPr lang="tr-TR" dirty="0" smtClean="0"/>
              <a:t>‘’Eksiklik </a:t>
            </a:r>
            <a:r>
              <a:rPr lang="tr-TR" dirty="0"/>
              <a:t>Söylemi”</a:t>
            </a:r>
            <a:r>
              <a:rPr lang="tr-TR" dirty="0" smtClean="0"/>
              <a:t>  </a:t>
            </a:r>
          </a:p>
          <a:p>
            <a:pPr fontAlgn="auto">
              <a:defRPr/>
            </a:pPr>
            <a:r>
              <a:rPr lang="tr-TR" b="1" dirty="0" smtClean="0">
                <a:solidFill>
                  <a:srgbClr val="FF0000"/>
                </a:solidFill>
              </a:rPr>
              <a:t>Dördüncü </a:t>
            </a:r>
            <a:r>
              <a:rPr lang="tr-TR" b="1" dirty="0">
                <a:solidFill>
                  <a:srgbClr val="FF0000"/>
                </a:solidFill>
              </a:rPr>
              <a:t>Bölüm- </a:t>
            </a:r>
            <a:endParaRPr lang="tr-TR" b="1" dirty="0" smtClean="0">
              <a:solidFill>
                <a:srgbClr val="FF0000"/>
              </a:solidFill>
            </a:endParaRPr>
          </a:p>
          <a:p>
            <a:pPr marL="0" indent="0" fontAlgn="auto">
              <a:buNone/>
              <a:defRPr/>
            </a:pPr>
            <a:r>
              <a:rPr lang="tr-TR" dirty="0" smtClean="0"/>
              <a:t>“Kadına Uğursuzluk Atfeden Rivayetlerde </a:t>
            </a:r>
            <a:r>
              <a:rPr lang="tr-TR" dirty="0"/>
              <a:t>Ataerkil Geleneğin Tesirleri: </a:t>
            </a:r>
            <a:r>
              <a:rPr lang="tr-TR" dirty="0" smtClean="0"/>
              <a:t>‘’Uğursuzluk ve Değersizlik </a:t>
            </a:r>
            <a:r>
              <a:rPr lang="tr-TR" dirty="0"/>
              <a:t>Söylemi”  </a:t>
            </a:r>
            <a:endParaRPr lang="tr-TR" dirty="0" smtClean="0"/>
          </a:p>
          <a:p>
            <a:pPr fontAlgn="auto">
              <a:defRPr/>
            </a:pPr>
            <a:r>
              <a:rPr lang="tr-TR" b="1" dirty="0" smtClean="0">
                <a:solidFill>
                  <a:srgbClr val="FF0000"/>
                </a:solidFill>
              </a:rPr>
              <a:t>Sonuç</a:t>
            </a:r>
            <a:endParaRPr lang="tr-TR" b="1" dirty="0">
              <a:solidFill>
                <a:srgbClr val="FF0000"/>
              </a:solidFill>
            </a:endParaRPr>
          </a:p>
          <a:p>
            <a:pPr fontAlgn="auto">
              <a:defRPr/>
            </a:pPr>
            <a:endParaRPr lang="tr-TR" b="1" dirty="0" smtClean="0"/>
          </a:p>
          <a:p>
            <a:pPr marL="0" indent="0">
              <a:buNone/>
            </a:pPr>
            <a:endParaRPr lang="tr-TR" dirty="0" smtClean="0"/>
          </a:p>
        </p:txBody>
      </p:sp>
    </p:spTree>
    <p:extLst>
      <p:ext uri="{BB962C8B-B14F-4D97-AF65-F5344CB8AC3E}">
        <p14:creationId xmlns:p14="http://schemas.microsoft.com/office/powerpoint/2010/main" val="748326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Giriş</a:t>
            </a:r>
            <a:endParaRPr lang="tr-TR" dirty="0"/>
          </a:p>
        </p:txBody>
      </p:sp>
      <p:sp>
        <p:nvSpPr>
          <p:cNvPr id="3" name="İçerik Yer Tutucusu 2"/>
          <p:cNvSpPr>
            <a:spLocks noGrp="1"/>
          </p:cNvSpPr>
          <p:nvPr>
            <p:ph idx="1"/>
          </p:nvPr>
        </p:nvSpPr>
        <p:spPr>
          <a:xfrm>
            <a:off x="143340" y="836712"/>
            <a:ext cx="11393131" cy="5904656"/>
          </a:xfrm>
        </p:spPr>
        <p:txBody>
          <a:bodyPr/>
          <a:lstStyle/>
          <a:p>
            <a:pPr fontAlgn="auto">
              <a:defRPr/>
            </a:pPr>
            <a:r>
              <a:rPr lang="tr-TR" dirty="0" smtClean="0">
                <a:solidFill>
                  <a:srgbClr val="FF0000"/>
                </a:solidFill>
              </a:rPr>
              <a:t>Sorun/Amaç</a:t>
            </a:r>
            <a:endParaRPr lang="tr-TR" b="1" dirty="0">
              <a:solidFill>
                <a:srgbClr val="FF0000"/>
              </a:solidFill>
            </a:endParaRPr>
          </a:p>
          <a:p>
            <a:pPr algn="just" fontAlgn="auto">
              <a:buFont typeface="Wingdings" panose="05000000000000000000" pitchFamily="2" charset="2"/>
              <a:buChar char="Ø"/>
              <a:defRPr/>
            </a:pPr>
            <a:r>
              <a:rPr lang="tr-TR" dirty="0" smtClean="0"/>
              <a:t>‘Kadın’ üst başlığı altında sıralanabilecek bir çok konu hemen her devirde ve her toplumda tartışılmıştır.</a:t>
            </a:r>
          </a:p>
          <a:p>
            <a:pPr algn="just" fontAlgn="auto">
              <a:buFont typeface="Wingdings" panose="05000000000000000000" pitchFamily="2" charset="2"/>
              <a:buChar char="Ø"/>
              <a:defRPr/>
            </a:pPr>
            <a:r>
              <a:rPr lang="tr-TR" dirty="0" smtClean="0"/>
              <a:t>Yaşadıkları çağ, coğrafya ve kültürel – dini ortam ne olursa olsun bir çok ilim adamı, edebiyatçı ve düşünürün kadını ikinci sınıf sayan ve kötülükle özdeşleştiren bir anlayış tarzında buluşmaları önemli bir olgudur.</a:t>
            </a:r>
          </a:p>
          <a:p>
            <a:pPr algn="just" fontAlgn="auto">
              <a:buFont typeface="Wingdings" panose="05000000000000000000" pitchFamily="2" charset="2"/>
              <a:buChar char="Ø"/>
              <a:defRPr/>
            </a:pPr>
            <a:r>
              <a:rPr lang="tr-TR" dirty="0" smtClean="0"/>
              <a:t>Kadını eksik kabul etme eğilimi genel bir kabul olarak tarih boyunca insanlığı etkilemiştir.</a:t>
            </a:r>
          </a:p>
          <a:p>
            <a:pPr algn="just" fontAlgn="auto">
              <a:buFont typeface="Wingdings" panose="05000000000000000000" pitchFamily="2" charset="2"/>
              <a:buChar char="Ø"/>
              <a:defRPr/>
            </a:pPr>
            <a:r>
              <a:rPr lang="tr-TR" dirty="0" err="1" smtClean="0"/>
              <a:t>İslamın</a:t>
            </a:r>
            <a:r>
              <a:rPr lang="tr-TR" dirty="0" smtClean="0"/>
              <a:t> ilk yıllarında kadına sağlanan özgürlük ortamı daha sonraki yıllarda toplumdan soyutlanmaya ve ‘çocuktan biraz akıllı, köleden biraz özgür’ konumuna </a:t>
            </a:r>
            <a:r>
              <a:rPr lang="tr-TR" dirty="0" err="1" smtClean="0"/>
              <a:t>evrilmiştir</a:t>
            </a:r>
            <a:r>
              <a:rPr lang="tr-TR" dirty="0" smtClean="0"/>
              <a:t>.</a:t>
            </a:r>
          </a:p>
          <a:p>
            <a:pPr algn="just" fontAlgn="auto">
              <a:buFont typeface="Wingdings" panose="05000000000000000000" pitchFamily="2" charset="2"/>
              <a:buChar char="Ø"/>
              <a:defRPr/>
            </a:pPr>
            <a:r>
              <a:rPr lang="tr-TR" dirty="0" smtClean="0"/>
              <a:t>Bu yaklaşım daha çok kadın ile ilgili olumsuz nitelikteki hadis rivayetleri yoluyla İslam dünyasına hakim olmuştur.</a:t>
            </a:r>
          </a:p>
          <a:p>
            <a:pPr algn="just" fontAlgn="auto">
              <a:buFont typeface="Wingdings" panose="05000000000000000000" pitchFamily="2" charset="2"/>
              <a:buChar char="Ø"/>
              <a:defRPr/>
            </a:pPr>
            <a:r>
              <a:rPr lang="tr-TR" dirty="0" smtClean="0"/>
              <a:t>Bu noktada, kadına insanlık onuruyla bağdaşmayacak özellikler, eksiklikler ve suçlar atfeden rivayetlerin peygamberi bir irşat mı yoksa mevcut kültürün yerleşik değer yargıları mı olduğunun açığa çıkarılması gerekmektedir.</a:t>
            </a:r>
          </a:p>
          <a:p>
            <a:pPr marL="0" indent="0">
              <a:buNone/>
            </a:pPr>
            <a:endParaRPr lang="tr-TR" dirty="0" smtClean="0"/>
          </a:p>
        </p:txBody>
      </p:sp>
    </p:spTree>
    <p:extLst>
      <p:ext uri="{BB962C8B-B14F-4D97-AF65-F5344CB8AC3E}">
        <p14:creationId xmlns:p14="http://schemas.microsoft.com/office/powerpoint/2010/main" val="1468597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Giriş</a:t>
            </a:r>
            <a:endParaRPr lang="tr-TR" dirty="0"/>
          </a:p>
        </p:txBody>
      </p:sp>
      <p:sp>
        <p:nvSpPr>
          <p:cNvPr id="3" name="İçerik Yer Tutucusu 2"/>
          <p:cNvSpPr>
            <a:spLocks noGrp="1"/>
          </p:cNvSpPr>
          <p:nvPr>
            <p:ph idx="1"/>
          </p:nvPr>
        </p:nvSpPr>
        <p:spPr/>
        <p:txBody>
          <a:bodyPr/>
          <a:lstStyle/>
          <a:p>
            <a:pPr fontAlgn="auto">
              <a:defRPr/>
            </a:pPr>
            <a:r>
              <a:rPr lang="tr-TR" dirty="0" smtClean="0">
                <a:solidFill>
                  <a:srgbClr val="FF0000"/>
                </a:solidFill>
              </a:rPr>
              <a:t>Araştırma Alanı / Kaynaklar</a:t>
            </a:r>
          </a:p>
          <a:p>
            <a:pPr marL="0" indent="0" fontAlgn="auto">
              <a:buNone/>
              <a:defRPr/>
            </a:pPr>
            <a:r>
              <a:rPr lang="tr-TR" dirty="0"/>
              <a:t>Çalışmada </a:t>
            </a:r>
            <a:r>
              <a:rPr lang="tr-TR" dirty="0" smtClean="0"/>
              <a:t>yararlanılan kaynaklar şu şekildedir;</a:t>
            </a:r>
            <a:endParaRPr lang="tr-TR" dirty="0"/>
          </a:p>
          <a:p>
            <a:pPr fontAlgn="auto">
              <a:buFont typeface="Wingdings" panose="05000000000000000000" pitchFamily="2" charset="2"/>
              <a:buChar char="Ø"/>
              <a:defRPr/>
            </a:pPr>
            <a:r>
              <a:rPr lang="tr-TR" dirty="0" smtClean="0"/>
              <a:t>Hadis Literatürü</a:t>
            </a:r>
          </a:p>
          <a:p>
            <a:pPr fontAlgn="auto">
              <a:buFont typeface="Wingdings" panose="05000000000000000000" pitchFamily="2" charset="2"/>
              <a:buChar char="Ø"/>
              <a:defRPr/>
            </a:pPr>
            <a:r>
              <a:rPr lang="tr-TR" dirty="0" err="1" smtClean="0"/>
              <a:t>Kütüb</a:t>
            </a:r>
            <a:r>
              <a:rPr lang="tr-TR" dirty="0" smtClean="0"/>
              <a:t>-i Sitte</a:t>
            </a:r>
          </a:p>
          <a:p>
            <a:pPr fontAlgn="auto">
              <a:buFont typeface="Wingdings" panose="05000000000000000000" pitchFamily="2" charset="2"/>
              <a:buChar char="Ø"/>
              <a:defRPr/>
            </a:pPr>
            <a:r>
              <a:rPr lang="tr-TR" dirty="0" smtClean="0"/>
              <a:t>Hadis Şerh Kitapları</a:t>
            </a:r>
          </a:p>
          <a:p>
            <a:pPr fontAlgn="auto">
              <a:buFont typeface="Wingdings" panose="05000000000000000000" pitchFamily="2" charset="2"/>
              <a:buChar char="Ø"/>
              <a:defRPr/>
            </a:pPr>
            <a:r>
              <a:rPr lang="tr-TR" dirty="0" smtClean="0"/>
              <a:t>Kur’an-ı Kerim Meali</a:t>
            </a:r>
          </a:p>
          <a:p>
            <a:pPr fontAlgn="auto">
              <a:buFont typeface="Wingdings" panose="05000000000000000000" pitchFamily="2" charset="2"/>
              <a:buChar char="Ø"/>
              <a:defRPr/>
            </a:pPr>
            <a:r>
              <a:rPr lang="tr-TR" dirty="0"/>
              <a:t>Tefsir </a:t>
            </a:r>
            <a:r>
              <a:rPr lang="tr-TR" dirty="0" smtClean="0"/>
              <a:t>Külliyatı</a:t>
            </a:r>
          </a:p>
          <a:p>
            <a:pPr marL="0" indent="0" fontAlgn="auto">
              <a:buNone/>
              <a:defRPr/>
            </a:pPr>
            <a:endParaRPr lang="tr-TR" dirty="0"/>
          </a:p>
          <a:p>
            <a:pPr fontAlgn="auto">
              <a:defRPr/>
            </a:pPr>
            <a:r>
              <a:rPr lang="tr-TR" dirty="0" smtClean="0">
                <a:solidFill>
                  <a:srgbClr val="FF0000"/>
                </a:solidFill>
              </a:rPr>
              <a:t>Yöntem</a:t>
            </a:r>
          </a:p>
          <a:p>
            <a:pPr fontAlgn="auto">
              <a:buFont typeface="Wingdings" panose="05000000000000000000" pitchFamily="2" charset="2"/>
              <a:buChar char="Ø"/>
              <a:defRPr/>
            </a:pPr>
            <a:r>
              <a:rPr lang="tr-TR" dirty="0" smtClean="0"/>
              <a:t>Rivayetlerin delil olma özelliği </a:t>
            </a:r>
            <a:r>
              <a:rPr lang="tr-TR" dirty="0" err="1" smtClean="0"/>
              <a:t>İlm</a:t>
            </a:r>
            <a:r>
              <a:rPr lang="tr-TR" dirty="0" smtClean="0"/>
              <a:t>-i Hadis, Tarih İlmi, Cerh, Tadil, </a:t>
            </a:r>
            <a:r>
              <a:rPr lang="tr-TR" dirty="0" err="1" smtClean="0"/>
              <a:t>İlm</a:t>
            </a:r>
            <a:r>
              <a:rPr lang="tr-TR" dirty="0" smtClean="0"/>
              <a:t>-i Rical gibi ilim sahalarının konusudur. Yalnız, geleneğin rivayetlere yaklaşımı otoritenin sübjektivitesine bağımlı kalmıştır.</a:t>
            </a:r>
          </a:p>
          <a:p>
            <a:pPr fontAlgn="auto">
              <a:buFont typeface="Wingdings" panose="05000000000000000000" pitchFamily="2" charset="2"/>
              <a:buChar char="Ø"/>
              <a:defRPr/>
            </a:pPr>
            <a:r>
              <a:rPr lang="tr-TR" dirty="0" smtClean="0"/>
              <a:t>Rivayetlerin incelenmesi hususunda kitapta kullanılan temel yöntem  ‘metin tahlili’ tarzında belirlenmiştir.</a:t>
            </a:r>
          </a:p>
          <a:p>
            <a:pPr fontAlgn="auto">
              <a:buFont typeface="Wingdings" panose="05000000000000000000" pitchFamily="2" charset="2"/>
              <a:buChar char="Ø"/>
              <a:defRPr/>
            </a:pPr>
            <a:r>
              <a:rPr lang="tr-TR" dirty="0" smtClean="0"/>
              <a:t>Kitapta, hadis kaynaklarında yer alan haberlerde kadın hakkında onların insan ve kadın olarak varoluşlarına yönelik olumsuz nitelikteki kadın aleyhtarı rivayetler ele alınmıştır.</a:t>
            </a:r>
            <a:endParaRPr lang="tr-TR" dirty="0"/>
          </a:p>
          <a:p>
            <a:pPr marL="0" indent="0" fontAlgn="auto">
              <a:buNone/>
              <a:defRPr/>
            </a:pPr>
            <a:endParaRPr lang="tr-TR" b="1" dirty="0">
              <a:solidFill>
                <a:srgbClr val="FF0000"/>
              </a:solidFill>
            </a:endParaRPr>
          </a:p>
        </p:txBody>
      </p:sp>
    </p:spTree>
    <p:extLst>
      <p:ext uri="{BB962C8B-B14F-4D97-AF65-F5344CB8AC3E}">
        <p14:creationId xmlns:p14="http://schemas.microsoft.com/office/powerpoint/2010/main" val="1172909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Giriş</a:t>
            </a:r>
            <a:endParaRPr lang="tr-TR" dirty="0"/>
          </a:p>
        </p:txBody>
      </p:sp>
      <p:sp>
        <p:nvSpPr>
          <p:cNvPr id="3" name="İçerik Yer Tutucusu 2"/>
          <p:cNvSpPr>
            <a:spLocks noGrp="1"/>
          </p:cNvSpPr>
          <p:nvPr>
            <p:ph idx="1"/>
          </p:nvPr>
        </p:nvSpPr>
        <p:spPr/>
        <p:txBody>
          <a:bodyPr/>
          <a:lstStyle/>
          <a:p>
            <a:pPr fontAlgn="auto">
              <a:defRPr/>
            </a:pPr>
            <a:r>
              <a:rPr lang="tr-TR" dirty="0" smtClean="0">
                <a:solidFill>
                  <a:srgbClr val="FF0000"/>
                </a:solidFill>
              </a:rPr>
              <a:t>Yöntem</a:t>
            </a:r>
          </a:p>
          <a:p>
            <a:pPr algn="just" fontAlgn="auto">
              <a:buFont typeface="Wingdings" panose="05000000000000000000" pitchFamily="2" charset="2"/>
              <a:buChar char="Ø"/>
              <a:defRPr/>
            </a:pPr>
            <a:r>
              <a:rPr lang="tr-TR" dirty="0" smtClean="0"/>
              <a:t>Rivayetler incelenirken o günkü toplumun yapısının rivayetlere olan etkisi ‘</a:t>
            </a:r>
            <a:r>
              <a:rPr lang="tr-TR" i="1" dirty="0" smtClean="0"/>
              <a:t>Ataerkillik Kavramı’ </a:t>
            </a:r>
            <a:r>
              <a:rPr lang="tr-TR" dirty="0" err="1" smtClean="0"/>
              <a:t>nın</a:t>
            </a:r>
            <a:r>
              <a:rPr lang="tr-TR" i="1" dirty="0" smtClean="0"/>
              <a:t> </a:t>
            </a:r>
            <a:r>
              <a:rPr lang="tr-TR" dirty="0" err="1" smtClean="0"/>
              <a:t>tanımlayıcılığında</a:t>
            </a:r>
            <a:r>
              <a:rPr lang="tr-TR" dirty="0" smtClean="0"/>
              <a:t> irdelenmiştir.</a:t>
            </a:r>
          </a:p>
          <a:p>
            <a:pPr algn="just" fontAlgn="auto">
              <a:buFont typeface="Wingdings" panose="05000000000000000000" pitchFamily="2" charset="2"/>
              <a:buChar char="Ø"/>
              <a:defRPr/>
            </a:pPr>
            <a:r>
              <a:rPr lang="tr-TR" dirty="0" err="1"/>
              <a:t>Weber’in</a:t>
            </a:r>
            <a:r>
              <a:rPr lang="tr-TR" dirty="0"/>
              <a:t> </a:t>
            </a:r>
            <a:r>
              <a:rPr lang="tr-TR" dirty="0" smtClean="0"/>
              <a:t>gelenek ile ataerkillik arasındaki ilişkiyi tanımlayan </a:t>
            </a:r>
            <a:r>
              <a:rPr lang="tr-TR" i="1" dirty="0" smtClean="0"/>
              <a:t>‘gelenekçi otorite’ </a:t>
            </a:r>
            <a:r>
              <a:rPr lang="tr-TR" dirty="0" smtClean="0"/>
              <a:t>kavramından ataerkil yapılanma ve ataerkil meşruiyet kavramsallaştırmaları ile toplumda ataerkil zihniyetin kutsallaştırılmasından bahsedilmiştir.</a:t>
            </a:r>
          </a:p>
          <a:p>
            <a:pPr algn="just" fontAlgn="auto">
              <a:buFont typeface="Wingdings" panose="05000000000000000000" pitchFamily="2" charset="2"/>
              <a:buChar char="Ø"/>
              <a:defRPr/>
            </a:pPr>
            <a:r>
              <a:rPr lang="tr-TR" dirty="0" smtClean="0"/>
              <a:t>Ataerkil zihniyette erkeğin gücünün yerleştirilmesi ve bunun meşrulaştırılması ‘eğer dünyayı ve karısını erkek yönetiyorsa bunun nedeni yaratılışın en seçkin temsilcisinin erkek olması’ gerektiği kabulünü esas almaktadır.</a:t>
            </a:r>
          </a:p>
          <a:p>
            <a:pPr algn="just" fontAlgn="auto">
              <a:buFont typeface="Wingdings" panose="05000000000000000000" pitchFamily="2" charset="2"/>
              <a:buChar char="Ø"/>
              <a:defRPr/>
            </a:pPr>
            <a:r>
              <a:rPr lang="tr-TR" dirty="0" smtClean="0"/>
              <a:t>Hadis literatüründe asıl insan erkek olarak tanımlanmıştır. Kadın ikincil konumdadır. Kadın doğal olarak zayıf, akıl ve dini bakımdan eksik olarak nitelendirilmiştir.</a:t>
            </a:r>
          </a:p>
          <a:p>
            <a:pPr algn="just" fontAlgn="auto">
              <a:buFont typeface="Wingdings" panose="05000000000000000000" pitchFamily="2" charset="2"/>
              <a:buChar char="Ø"/>
              <a:defRPr/>
            </a:pPr>
            <a:r>
              <a:rPr lang="tr-TR" dirty="0" smtClean="0"/>
              <a:t>Rivayetlerde o günkü toplumun kadına bakışı verili bir durum olarak kabul edilmiş ve bu tutum dinin meşrulaştırıcı gücü ile tahkim edilerek günümüze taşınmıştır.</a:t>
            </a:r>
          </a:p>
          <a:p>
            <a:pPr algn="just" fontAlgn="auto">
              <a:buFont typeface="Wingdings" panose="05000000000000000000" pitchFamily="2" charset="2"/>
              <a:buChar char="Ø"/>
              <a:defRPr/>
            </a:pPr>
            <a:r>
              <a:rPr lang="tr-TR" dirty="0" smtClean="0"/>
              <a:t>İnsani yorum ve eklemeler ilahi/dini formatta takdim edilmiştir.</a:t>
            </a:r>
          </a:p>
          <a:p>
            <a:pPr algn="just" fontAlgn="auto">
              <a:buFont typeface="Wingdings" panose="05000000000000000000" pitchFamily="2" charset="2"/>
              <a:buChar char="Ø"/>
              <a:defRPr/>
            </a:pPr>
            <a:r>
              <a:rPr lang="tr-TR" dirty="0" smtClean="0"/>
              <a:t>Klasik hadis usulünün yöntemlerinden medet ummak çözümsüzlüğe davetiye çıkarmaktır. Sahih hadislerin otoritesi altında ezilmeden rivayetleri yorumlamak gerekmektedir.</a:t>
            </a:r>
            <a:endParaRPr lang="tr-TR" dirty="0"/>
          </a:p>
        </p:txBody>
      </p:sp>
    </p:spTree>
    <p:extLst>
      <p:ext uri="{BB962C8B-B14F-4D97-AF65-F5344CB8AC3E}">
        <p14:creationId xmlns:p14="http://schemas.microsoft.com/office/powerpoint/2010/main" val="845038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2200" dirty="0"/>
              <a:t>Birinci Bölüm- </a:t>
            </a:r>
            <a:r>
              <a:rPr lang="tr-TR" sz="2200" dirty="0" smtClean="0"/>
              <a:t/>
            </a:r>
            <a:br>
              <a:rPr lang="tr-TR" sz="2200" dirty="0" smtClean="0"/>
            </a:br>
            <a:r>
              <a:rPr lang="tr-TR" sz="2200" dirty="0" smtClean="0"/>
              <a:t>“</a:t>
            </a:r>
            <a:r>
              <a:rPr lang="tr-TR" sz="2200" dirty="0"/>
              <a:t>Kur’an Muhtevasında Kadının Konumu ve Ataerkil Geleneğin Tesirler</a:t>
            </a:r>
            <a:r>
              <a:rPr lang="tr-TR" dirty="0"/>
              <a:t>i”  </a:t>
            </a:r>
          </a:p>
        </p:txBody>
      </p:sp>
      <p:sp>
        <p:nvSpPr>
          <p:cNvPr id="3" name="İçerik Yer Tutucusu 2"/>
          <p:cNvSpPr>
            <a:spLocks noGrp="1"/>
          </p:cNvSpPr>
          <p:nvPr>
            <p:ph idx="1"/>
          </p:nvPr>
        </p:nvSpPr>
        <p:spPr>
          <a:xfrm>
            <a:off x="143340" y="836712"/>
            <a:ext cx="11587285" cy="5904656"/>
          </a:xfrm>
        </p:spPr>
        <p:txBody>
          <a:bodyPr/>
          <a:lstStyle/>
          <a:p>
            <a:pPr algn="just" fontAlgn="auto">
              <a:defRPr/>
            </a:pPr>
            <a:r>
              <a:rPr lang="tr-TR" dirty="0">
                <a:solidFill>
                  <a:srgbClr val="FF0000"/>
                </a:solidFill>
              </a:rPr>
              <a:t>Kur’an-İnsan </a:t>
            </a:r>
            <a:r>
              <a:rPr lang="tr-TR" dirty="0" smtClean="0">
                <a:solidFill>
                  <a:srgbClr val="FF0000"/>
                </a:solidFill>
              </a:rPr>
              <a:t>İlişkisi</a:t>
            </a:r>
          </a:p>
          <a:p>
            <a:pPr marL="0" indent="0" algn="just" fontAlgn="auto">
              <a:buNone/>
              <a:defRPr/>
            </a:pPr>
            <a:r>
              <a:rPr lang="tr-TR" dirty="0" smtClean="0"/>
              <a:t>Kur’an’da inanmış insan prototipi ruhi e ameli niteliklerle tavsif edilmiş olup, bu nitelikleri haiz olma konusunda hiçbir sosyal statü ve cinsiyet farkı gözetilmeksizin erkek kadın bütün müminler aynı konumda kabul edilmektedir.</a:t>
            </a:r>
          </a:p>
          <a:p>
            <a:pPr marL="457200" lvl="1" indent="0" algn="just" fontAlgn="auto">
              <a:buNone/>
              <a:defRPr/>
            </a:pPr>
            <a:endParaRPr lang="tr-TR" dirty="0">
              <a:solidFill>
                <a:srgbClr val="FF0000"/>
              </a:solidFill>
            </a:endParaRPr>
          </a:p>
          <a:p>
            <a:pPr marL="457200" lvl="1" indent="0" algn="just" fontAlgn="auto">
              <a:buNone/>
              <a:defRPr/>
            </a:pPr>
            <a:r>
              <a:rPr lang="tr-TR" dirty="0" smtClean="0">
                <a:solidFill>
                  <a:srgbClr val="FF0000"/>
                </a:solidFill>
              </a:rPr>
              <a:t>Vahyin </a:t>
            </a:r>
            <a:r>
              <a:rPr lang="tr-TR" dirty="0">
                <a:solidFill>
                  <a:srgbClr val="FF0000"/>
                </a:solidFill>
              </a:rPr>
              <a:t>Nüzulü Sırasında Kadına İlişkin Toplumsal Uygulamalar: ‘Problemler Düzeneğinde Kadın’</a:t>
            </a:r>
            <a:endParaRPr lang="tr-TR" dirty="0" smtClean="0">
              <a:solidFill>
                <a:srgbClr val="FF0000"/>
              </a:solidFill>
            </a:endParaRPr>
          </a:p>
          <a:p>
            <a:pPr lvl="1" algn="just" fontAlgn="auto">
              <a:buFont typeface="Wingdings" panose="05000000000000000000" pitchFamily="2" charset="2"/>
              <a:buChar char="ü"/>
              <a:defRPr/>
            </a:pPr>
            <a:r>
              <a:rPr lang="tr-TR" dirty="0"/>
              <a:t>Yetimler ve Kadınlar </a:t>
            </a:r>
            <a:endParaRPr lang="tr-TR" dirty="0" smtClean="0"/>
          </a:p>
          <a:p>
            <a:pPr lvl="1" algn="just" fontAlgn="auto">
              <a:buFont typeface="Wingdings" panose="05000000000000000000" pitchFamily="2" charset="2"/>
              <a:buChar char="ü"/>
              <a:defRPr/>
            </a:pPr>
            <a:r>
              <a:rPr lang="tr-TR" dirty="0" smtClean="0"/>
              <a:t>‘</a:t>
            </a:r>
            <a:r>
              <a:rPr lang="tr-TR" dirty="0"/>
              <a:t>Çok Eşlilik’ ve ‘Çok Evlilik’ </a:t>
            </a:r>
            <a:endParaRPr lang="tr-TR" dirty="0" smtClean="0"/>
          </a:p>
          <a:p>
            <a:pPr lvl="1" algn="just" fontAlgn="auto">
              <a:buFont typeface="Wingdings" panose="05000000000000000000" pitchFamily="2" charset="2"/>
              <a:buChar char="ü"/>
              <a:defRPr/>
            </a:pPr>
            <a:r>
              <a:rPr lang="tr-TR" dirty="0" smtClean="0"/>
              <a:t>Boşanma: İla, </a:t>
            </a:r>
            <a:r>
              <a:rPr lang="tr-TR" dirty="0" err="1" smtClean="0"/>
              <a:t>Zıhar</a:t>
            </a:r>
            <a:r>
              <a:rPr lang="tr-TR" dirty="0" smtClean="0"/>
              <a:t>, </a:t>
            </a:r>
            <a:r>
              <a:rPr lang="tr-TR" dirty="0" err="1" smtClean="0"/>
              <a:t>İddet</a:t>
            </a:r>
            <a:r>
              <a:rPr lang="tr-TR" dirty="0" smtClean="0"/>
              <a:t>, Erkeğin tek taraflı boşanma hakkı</a:t>
            </a:r>
          </a:p>
          <a:p>
            <a:pPr lvl="1" algn="just" fontAlgn="auto">
              <a:buFont typeface="Wingdings" panose="05000000000000000000" pitchFamily="2" charset="2"/>
              <a:buChar char="ü"/>
              <a:defRPr/>
            </a:pPr>
            <a:r>
              <a:rPr lang="tr-TR" dirty="0" smtClean="0"/>
              <a:t>Ekonomik </a:t>
            </a:r>
            <a:r>
              <a:rPr lang="tr-TR" dirty="0"/>
              <a:t>ve Sosyal Bağımlılık-</a:t>
            </a:r>
            <a:r>
              <a:rPr lang="tr-TR" dirty="0" err="1"/>
              <a:t>Kavvamlık</a:t>
            </a:r>
            <a:r>
              <a:rPr lang="tr-TR" dirty="0"/>
              <a:t> </a:t>
            </a:r>
            <a:r>
              <a:rPr lang="tr-TR" dirty="0" smtClean="0"/>
              <a:t>İlişkisi: Erkeğin ekonomik himayesi, </a:t>
            </a:r>
            <a:r>
              <a:rPr lang="tr-TR" dirty="0" err="1" smtClean="0"/>
              <a:t>kavvamlığı</a:t>
            </a:r>
            <a:r>
              <a:rPr lang="tr-TR" dirty="0" smtClean="0"/>
              <a:t>, </a:t>
            </a:r>
            <a:r>
              <a:rPr lang="tr-TR" dirty="0" err="1" smtClean="0"/>
              <a:t>Nüşuz</a:t>
            </a:r>
            <a:endParaRPr lang="tr-TR" dirty="0" smtClean="0"/>
          </a:p>
          <a:p>
            <a:pPr lvl="1" algn="just" fontAlgn="auto">
              <a:buFont typeface="Wingdings" panose="05000000000000000000" pitchFamily="2" charset="2"/>
              <a:buChar char="ü"/>
              <a:defRPr/>
            </a:pPr>
            <a:r>
              <a:rPr lang="tr-TR" dirty="0" smtClean="0"/>
              <a:t>Asabiyet </a:t>
            </a:r>
            <a:r>
              <a:rPr lang="tr-TR" dirty="0"/>
              <a:t>ve Miras Uygulamaları </a:t>
            </a:r>
            <a:endParaRPr lang="tr-TR" dirty="0" smtClean="0"/>
          </a:p>
          <a:p>
            <a:pPr lvl="1" algn="just" fontAlgn="auto">
              <a:buFont typeface="Wingdings" panose="05000000000000000000" pitchFamily="2" charset="2"/>
              <a:buChar char="ü"/>
              <a:defRPr/>
            </a:pPr>
            <a:r>
              <a:rPr lang="tr-TR" dirty="0" smtClean="0"/>
              <a:t>Dünya </a:t>
            </a:r>
            <a:r>
              <a:rPr lang="tr-TR" dirty="0"/>
              <a:t>Kadını-Cennet </a:t>
            </a:r>
            <a:r>
              <a:rPr lang="tr-TR" dirty="0" smtClean="0"/>
              <a:t>Kadını: Cennetteki kadının haz objesi olarak tavsif edilmesi, kadının </a:t>
            </a:r>
            <a:r>
              <a:rPr lang="tr-TR" dirty="0" err="1" smtClean="0"/>
              <a:t>nesneliği</a:t>
            </a:r>
            <a:endParaRPr lang="tr-TR" dirty="0">
              <a:solidFill>
                <a:srgbClr val="FF0000"/>
              </a:solidFill>
            </a:endParaRPr>
          </a:p>
        </p:txBody>
      </p:sp>
    </p:spTree>
    <p:extLst>
      <p:ext uri="{BB962C8B-B14F-4D97-AF65-F5344CB8AC3E}">
        <p14:creationId xmlns:p14="http://schemas.microsoft.com/office/powerpoint/2010/main" val="347758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fontAlgn="auto">
              <a:defRPr/>
            </a:pPr>
            <a:r>
              <a:rPr lang="tr-TR" sz="2000" dirty="0"/>
              <a:t>İkinci Bölüm- </a:t>
            </a:r>
            <a:r>
              <a:rPr lang="tr-TR" sz="2000" dirty="0">
                <a:solidFill>
                  <a:srgbClr val="FF0000"/>
                </a:solidFill>
              </a:rPr>
              <a:t/>
            </a:r>
            <a:br>
              <a:rPr lang="tr-TR" sz="2000" dirty="0">
                <a:solidFill>
                  <a:srgbClr val="FF0000"/>
                </a:solidFill>
              </a:rPr>
            </a:br>
            <a:r>
              <a:rPr lang="tr-TR" sz="2000" dirty="0"/>
              <a:t>“Kadının Yaratılışı ile İlgili Rivayetlerde Ataerkil Geleneğin Tesirleri: Eğrilik Söylemi”  </a:t>
            </a:r>
          </a:p>
        </p:txBody>
      </p:sp>
      <p:sp>
        <p:nvSpPr>
          <p:cNvPr id="3" name="İçerik Yer Tutucusu 2"/>
          <p:cNvSpPr>
            <a:spLocks noGrp="1"/>
          </p:cNvSpPr>
          <p:nvPr>
            <p:ph idx="1"/>
          </p:nvPr>
        </p:nvSpPr>
        <p:spPr>
          <a:xfrm>
            <a:off x="143340" y="836712"/>
            <a:ext cx="11587285" cy="5904656"/>
          </a:xfrm>
        </p:spPr>
        <p:txBody>
          <a:bodyPr>
            <a:normAutofit fontScale="92500" lnSpcReduction="10000"/>
          </a:bodyPr>
          <a:lstStyle/>
          <a:p>
            <a:pPr algn="just" fontAlgn="auto">
              <a:defRPr/>
            </a:pPr>
            <a:r>
              <a:rPr lang="tr-TR" dirty="0">
                <a:solidFill>
                  <a:srgbClr val="FF0000"/>
                </a:solidFill>
              </a:rPr>
              <a:t>A. Vahiy </a:t>
            </a:r>
            <a:r>
              <a:rPr lang="tr-TR" dirty="0" smtClean="0">
                <a:solidFill>
                  <a:srgbClr val="FF0000"/>
                </a:solidFill>
              </a:rPr>
              <a:t>Kaynaklı </a:t>
            </a:r>
            <a:r>
              <a:rPr lang="tr-TR" dirty="0">
                <a:solidFill>
                  <a:srgbClr val="FF0000"/>
                </a:solidFill>
              </a:rPr>
              <a:t>Metinlerde Kadının </a:t>
            </a:r>
            <a:r>
              <a:rPr lang="tr-TR" dirty="0" smtClean="0">
                <a:solidFill>
                  <a:srgbClr val="FF0000"/>
                </a:solidFill>
              </a:rPr>
              <a:t>Yaratılışı</a:t>
            </a:r>
          </a:p>
          <a:p>
            <a:pPr algn="just" fontAlgn="auto">
              <a:buFont typeface="Wingdings" panose="05000000000000000000" pitchFamily="2" charset="2"/>
              <a:buChar char="Ø"/>
              <a:defRPr/>
            </a:pPr>
            <a:r>
              <a:rPr lang="tr-TR" dirty="0" err="1" smtClean="0"/>
              <a:t>Tevratta</a:t>
            </a:r>
            <a:r>
              <a:rPr lang="tr-TR" dirty="0" smtClean="0"/>
              <a:t> yer alan kaburga kemiğinden yaratılma Kur’an ayetlerinde yer almamakta olup kadının yaratılışı ile ilgili ayrıntılı bir açıklama yapılmamaktadır.</a:t>
            </a:r>
          </a:p>
          <a:p>
            <a:pPr algn="just" fontAlgn="auto">
              <a:buFont typeface="Wingdings" panose="05000000000000000000" pitchFamily="2" charset="2"/>
              <a:buChar char="Ø"/>
              <a:defRPr/>
            </a:pPr>
            <a:r>
              <a:rPr lang="tr-TR" dirty="0" smtClean="0"/>
              <a:t>Kur’an ayetlerinde yer alan tek nefisten yaratılma hususu ataerkil düşüncenin etkisiyle kadının Hz. Adem den yaratıldığı şeklinde yorumlanmıştır. Ancak bu durum kadının halifelik konumunun hiç dikkate alınmadığını gösterir ve kadına haksız bir muamele olarak değerlendirebilir.</a:t>
            </a:r>
          </a:p>
          <a:p>
            <a:pPr algn="just" fontAlgn="auto">
              <a:buFont typeface="Arial" panose="020B0604020202020204" pitchFamily="34" charset="0"/>
              <a:buChar char="•"/>
              <a:defRPr/>
            </a:pPr>
            <a:r>
              <a:rPr lang="tr-TR" dirty="0">
                <a:solidFill>
                  <a:srgbClr val="FF0000"/>
                </a:solidFill>
              </a:rPr>
              <a:t>B. Hadis </a:t>
            </a:r>
            <a:r>
              <a:rPr lang="tr-TR" dirty="0" smtClean="0">
                <a:solidFill>
                  <a:srgbClr val="FF0000"/>
                </a:solidFill>
              </a:rPr>
              <a:t>Rivayetlerine </a:t>
            </a:r>
            <a:r>
              <a:rPr lang="tr-TR" dirty="0">
                <a:solidFill>
                  <a:srgbClr val="FF0000"/>
                </a:solidFill>
              </a:rPr>
              <a:t>Göre Kadının Yaratılışı ve Eğrilik </a:t>
            </a:r>
            <a:r>
              <a:rPr lang="tr-TR" dirty="0" smtClean="0">
                <a:solidFill>
                  <a:srgbClr val="FF0000"/>
                </a:solidFill>
              </a:rPr>
              <a:t>Söylemi</a:t>
            </a:r>
          </a:p>
          <a:p>
            <a:pPr algn="just" fontAlgn="auto">
              <a:buFont typeface="Wingdings" panose="05000000000000000000" pitchFamily="2" charset="2"/>
              <a:buChar char="Ø"/>
              <a:defRPr/>
            </a:pPr>
            <a:r>
              <a:rPr lang="tr-TR" dirty="0" smtClean="0"/>
              <a:t>‘Kadın kaburga kemiği gibidir, doğrultmaya çalışırsan kırarsın’ hadisi bağlamında kadının düzeltilemez eğriliği ve kadının fıtraten kusurlu olarak gösterilmesi kadının kendi şahsı, hayatı ve kulluğu açısından ne anlam taşıdığı konusunun hiç ele alınmadığını gösterir.</a:t>
            </a:r>
          </a:p>
          <a:p>
            <a:pPr algn="just" fontAlgn="auto">
              <a:buFont typeface="Wingdings" panose="05000000000000000000" pitchFamily="2" charset="2"/>
              <a:buChar char="Ø"/>
              <a:defRPr/>
            </a:pPr>
            <a:r>
              <a:rPr lang="tr-TR" dirty="0" smtClean="0"/>
              <a:t>Rivayetlerde erkeklere özgü zaaflardan hiç bahsedilmemesi illa bahsedilecekse bunun erkeklik özelinde değil insanlık genelinde ele alınması buna karşın kadınların kadın olmaları hasebiyle eksik olmalarının özellikle belirtilmeleri de ataerkil zihniyetin dışavurumu olarak düşünülebilir.</a:t>
            </a:r>
          </a:p>
          <a:p>
            <a:pPr algn="just" fontAlgn="auto">
              <a:buFont typeface="Wingdings" panose="05000000000000000000" pitchFamily="2" charset="2"/>
              <a:buChar char="Ø"/>
              <a:defRPr/>
            </a:pPr>
            <a:r>
              <a:rPr lang="tr-TR" dirty="0" smtClean="0"/>
              <a:t>Örneğin, erkeğin kıskanç olması yüceltilirken kadının kıskançlığının kadınca bir zaaf olarak bahsedilmesi.</a:t>
            </a:r>
          </a:p>
          <a:p>
            <a:pPr algn="just" fontAlgn="auto">
              <a:buFont typeface="Wingdings" panose="05000000000000000000" pitchFamily="2" charset="2"/>
              <a:buChar char="Ø"/>
              <a:defRPr/>
            </a:pPr>
            <a:r>
              <a:rPr lang="tr-TR" dirty="0" smtClean="0"/>
              <a:t>Tevrat ayetlerinde kadına ihanet  misyonu yüklenirken </a:t>
            </a:r>
            <a:r>
              <a:rPr lang="tr-TR" dirty="0" err="1" smtClean="0"/>
              <a:t>Kur’anda</a:t>
            </a:r>
            <a:r>
              <a:rPr lang="tr-TR" dirty="0" smtClean="0"/>
              <a:t> böyle bir yaklaşıma rastlanmaz.</a:t>
            </a:r>
          </a:p>
          <a:p>
            <a:pPr algn="just" fontAlgn="auto">
              <a:buFont typeface="Wingdings" panose="05000000000000000000" pitchFamily="2" charset="2"/>
              <a:buChar char="Ø"/>
              <a:defRPr/>
            </a:pPr>
            <a:r>
              <a:rPr lang="tr-TR" dirty="0" err="1" smtClean="0"/>
              <a:t>Tevrattaki</a:t>
            </a:r>
            <a:r>
              <a:rPr lang="tr-TR" dirty="0" smtClean="0"/>
              <a:t> ataerkil yorum </a:t>
            </a:r>
            <a:r>
              <a:rPr lang="tr-TR" dirty="0" err="1" smtClean="0"/>
              <a:t>müslümanlarca</a:t>
            </a:r>
            <a:r>
              <a:rPr lang="tr-TR" dirty="0" smtClean="0"/>
              <a:t> tereddütsüz   kabul edilmiştir. (</a:t>
            </a:r>
            <a:r>
              <a:rPr lang="tr-TR" dirty="0" err="1" smtClean="0"/>
              <a:t>İsrailiyat</a:t>
            </a:r>
            <a:r>
              <a:rPr lang="tr-TR" dirty="0" smtClean="0"/>
              <a:t> Etkisi)</a:t>
            </a:r>
          </a:p>
          <a:p>
            <a:pPr algn="just" fontAlgn="auto">
              <a:buFont typeface="Wingdings" panose="05000000000000000000" pitchFamily="2" charset="2"/>
              <a:buChar char="Ø"/>
              <a:defRPr/>
            </a:pPr>
            <a:r>
              <a:rPr lang="tr-TR" dirty="0" smtClean="0"/>
              <a:t>Sonuç olarak; bu tür rivayetlerin tümü, onları üreten ve nakledenlerin içinde bulundukları sosyokültürel yapının en belirgin vasfı olan ataerkil yapılanmanın kaçınılmaz sonuçları olarak ortaya çıkmış bulunmaktadır.</a:t>
            </a:r>
            <a:endParaRPr lang="tr-TR" dirty="0"/>
          </a:p>
        </p:txBody>
      </p:sp>
    </p:spTree>
    <p:extLst>
      <p:ext uri="{BB962C8B-B14F-4D97-AF65-F5344CB8AC3E}">
        <p14:creationId xmlns:p14="http://schemas.microsoft.com/office/powerpoint/2010/main" val="3520623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fontAlgn="auto">
              <a:defRPr/>
            </a:pPr>
            <a:r>
              <a:rPr lang="tr-TR" sz="1800" dirty="0"/>
              <a:t>Üçüncü Bölüm- </a:t>
            </a:r>
            <a:br>
              <a:rPr lang="tr-TR" sz="1800" dirty="0"/>
            </a:br>
            <a:r>
              <a:rPr lang="tr-TR" sz="1800" dirty="0"/>
              <a:t>“Kadının Akıl ve Din Bakımından Durumları İlgili Rivayetlerde Ataerkil Geleneğin Tesirleri: ‘’Eksiklik Söylemi”  </a:t>
            </a:r>
          </a:p>
        </p:txBody>
      </p:sp>
      <p:sp>
        <p:nvSpPr>
          <p:cNvPr id="3" name="İçerik Yer Tutucusu 2"/>
          <p:cNvSpPr>
            <a:spLocks noGrp="1"/>
          </p:cNvSpPr>
          <p:nvPr>
            <p:ph idx="1"/>
          </p:nvPr>
        </p:nvSpPr>
        <p:spPr>
          <a:xfrm>
            <a:off x="143339" y="3244632"/>
            <a:ext cx="11587285" cy="3740507"/>
          </a:xfrm>
        </p:spPr>
        <p:txBody>
          <a:bodyPr>
            <a:normAutofit/>
          </a:bodyPr>
          <a:lstStyle/>
          <a:p>
            <a:pPr algn="just" fontAlgn="auto">
              <a:defRPr/>
            </a:pPr>
            <a:r>
              <a:rPr lang="tr-TR" dirty="0" smtClean="0"/>
              <a:t>‘’Kadın kocasına karşı nankörlük ederse bu onun, Allah’ın hakkını küçük gördüğüne delil olur. Bu sebeple ona küfür ıtlak edilir, ancak bu dinden çıkarmayan bir küfürdür.’’ </a:t>
            </a:r>
            <a:r>
              <a:rPr lang="tr-TR" i="1" dirty="0" err="1" smtClean="0"/>
              <a:t>Fethu’l</a:t>
            </a:r>
            <a:r>
              <a:rPr lang="tr-TR" i="1" dirty="0" smtClean="0"/>
              <a:t> Bari</a:t>
            </a:r>
          </a:p>
          <a:p>
            <a:pPr algn="just" fontAlgn="auto">
              <a:defRPr/>
            </a:pPr>
            <a:r>
              <a:rPr lang="tr-TR" dirty="0" smtClean="0"/>
              <a:t>Kocaya karşı nankörlük günahı gelenekte Büyük Günah kavramı içine sokularak kadın bir de </a:t>
            </a:r>
            <a:r>
              <a:rPr lang="tr-TR" dirty="0" err="1" smtClean="0"/>
              <a:t>kelami</a:t>
            </a:r>
            <a:r>
              <a:rPr lang="tr-TR" dirty="0" smtClean="0"/>
              <a:t> polemiklerin konusu haline getirilmiştir.</a:t>
            </a:r>
          </a:p>
          <a:p>
            <a:pPr algn="just" fontAlgn="auto">
              <a:defRPr/>
            </a:pPr>
            <a:r>
              <a:rPr lang="tr-TR" dirty="0" smtClean="0"/>
              <a:t>Nankörlük gibi bir kusurun önemli bir ahlaki düşüklük olduğu açık olmakla birlikte, bu bağlamda anılan suçların genel insan suçları kategorisinden soyutlanarak inanmış kadınların cehennem ehlinin çoğunluğunu teşkil edecek şekilde günaha batmış bir güruh olarak resmedilmesi yoluyla bunun neredeyse kadının fıtri bir özelliği olarak sunulması insaf sınırlarını epeyce zorlamaktadır.</a:t>
            </a:r>
          </a:p>
        </p:txBody>
      </p:sp>
      <p:pic>
        <p:nvPicPr>
          <p:cNvPr id="4" name="Resim 3"/>
          <p:cNvPicPr>
            <a:picLocks noChangeAspect="1"/>
          </p:cNvPicPr>
          <p:nvPr/>
        </p:nvPicPr>
        <p:blipFill>
          <a:blip r:embed="rId3"/>
          <a:stretch>
            <a:fillRect/>
          </a:stretch>
        </p:blipFill>
        <p:spPr>
          <a:xfrm>
            <a:off x="3678154" y="766227"/>
            <a:ext cx="4225770" cy="2478405"/>
          </a:xfrm>
          <a:prstGeom prst="rect">
            <a:avLst/>
          </a:prstGeom>
        </p:spPr>
      </p:pic>
    </p:spTree>
    <p:extLst>
      <p:ext uri="{BB962C8B-B14F-4D97-AF65-F5344CB8AC3E}">
        <p14:creationId xmlns:p14="http://schemas.microsoft.com/office/powerpoint/2010/main" val="510373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fontAlgn="auto">
              <a:defRPr/>
            </a:pPr>
            <a:r>
              <a:rPr lang="tr-TR" sz="1800" dirty="0"/>
              <a:t>Üçüncü Bölüm- </a:t>
            </a:r>
            <a:br>
              <a:rPr lang="tr-TR" sz="1800" dirty="0"/>
            </a:br>
            <a:r>
              <a:rPr lang="tr-TR" sz="1800" dirty="0"/>
              <a:t>“Kadının Akıl ve Din Bakımından Durumları İlgili Rivayetlerde Ataerkil Geleneğin Tesirleri: ‘’Eksiklik Söylemi”  </a:t>
            </a:r>
          </a:p>
        </p:txBody>
      </p:sp>
      <p:sp>
        <p:nvSpPr>
          <p:cNvPr id="3" name="İçerik Yer Tutucusu 2"/>
          <p:cNvSpPr>
            <a:spLocks noGrp="1"/>
          </p:cNvSpPr>
          <p:nvPr>
            <p:ph idx="1"/>
          </p:nvPr>
        </p:nvSpPr>
        <p:spPr>
          <a:xfrm>
            <a:off x="218495" y="958632"/>
            <a:ext cx="11587285" cy="5742793"/>
          </a:xfrm>
        </p:spPr>
        <p:txBody>
          <a:bodyPr>
            <a:normAutofit/>
          </a:bodyPr>
          <a:lstStyle/>
          <a:p>
            <a:pPr marL="0" indent="0" algn="just" fontAlgn="auto">
              <a:buNone/>
              <a:defRPr/>
            </a:pPr>
            <a:r>
              <a:rPr lang="tr-TR" b="1" i="1" dirty="0" smtClean="0"/>
              <a:t>“</a:t>
            </a:r>
            <a:r>
              <a:rPr lang="tr-TR" b="1" i="1" dirty="0"/>
              <a:t>Bana namaz esnasında cehennem gösterildi. Onun alev toplarını görünce geri çekildim. Cehennem halkının çoğunun, sırrı ifşa eden, kendilerinden bir şey istenince cimri davranan, kendileri bir şey isteyince ısrarcı olan, istedikleri verilince teşekkür etmeyen kadınlardan meydana geldiğini gördüm.”</a:t>
            </a:r>
            <a:r>
              <a:rPr lang="tr-TR" dirty="0"/>
              <a:t> </a:t>
            </a:r>
            <a:r>
              <a:rPr lang="tr-TR" dirty="0" err="1"/>
              <a:t>Ahmed</a:t>
            </a:r>
            <a:r>
              <a:rPr lang="tr-TR" dirty="0"/>
              <a:t>, </a:t>
            </a:r>
            <a:r>
              <a:rPr lang="tr-TR" dirty="0" err="1"/>
              <a:t>Müsned</a:t>
            </a:r>
            <a:r>
              <a:rPr lang="tr-TR" dirty="0"/>
              <a:t>, (</a:t>
            </a:r>
            <a:r>
              <a:rPr lang="tr-TR" dirty="0" err="1"/>
              <a:t>thk</a:t>
            </a:r>
            <a:r>
              <a:rPr lang="tr-TR" dirty="0"/>
              <a:t>. </a:t>
            </a:r>
            <a:r>
              <a:rPr lang="tr-TR" dirty="0" err="1"/>
              <a:t>Şuayb</a:t>
            </a:r>
            <a:r>
              <a:rPr lang="tr-TR" dirty="0"/>
              <a:t> el-Arnavut), c. 23, s. </a:t>
            </a:r>
            <a:r>
              <a:rPr lang="tr-TR" dirty="0" smtClean="0"/>
              <a:t>109</a:t>
            </a:r>
          </a:p>
          <a:p>
            <a:pPr marL="0" indent="0" algn="just" fontAlgn="auto">
              <a:buNone/>
              <a:defRPr/>
            </a:pPr>
            <a:endParaRPr lang="tr-TR" dirty="0" smtClean="0"/>
          </a:p>
          <a:p>
            <a:pPr algn="just" fontAlgn="auto">
              <a:defRPr/>
            </a:pPr>
            <a:r>
              <a:rPr lang="tr-TR" dirty="0"/>
              <a:t>Kadınların cehennemlik suçlarından </a:t>
            </a:r>
            <a:r>
              <a:rPr lang="tr-TR" dirty="0" smtClean="0"/>
              <a:t>diğerleri; Cimrilik, sırları ifşa, huysuzluk, kıskançlık gibi suçlardır.</a:t>
            </a:r>
          </a:p>
          <a:p>
            <a:pPr algn="just" fontAlgn="auto">
              <a:defRPr/>
            </a:pPr>
            <a:endParaRPr lang="tr-TR" dirty="0"/>
          </a:p>
          <a:p>
            <a:pPr algn="just" fontAlgn="auto">
              <a:defRPr/>
            </a:pPr>
            <a:r>
              <a:rPr lang="tr-TR" dirty="0" smtClean="0"/>
              <a:t>Rivayetlerin hiç birisi kadını kendi kişiliği, konumu veya dini yaşantısı açısından </a:t>
            </a:r>
            <a:r>
              <a:rPr lang="tr-TR" dirty="0" err="1" smtClean="0"/>
              <a:t>tanımlamamamıştır</a:t>
            </a:r>
            <a:r>
              <a:rPr lang="tr-TR" dirty="0" smtClean="0"/>
              <a:t>. Bütün vurgu kadının kocasına verdiği rahatsızlık üzerinedir.</a:t>
            </a:r>
          </a:p>
          <a:p>
            <a:pPr algn="just" fontAlgn="auto">
              <a:defRPr/>
            </a:pPr>
            <a:endParaRPr lang="tr-TR" dirty="0"/>
          </a:p>
          <a:p>
            <a:pPr algn="just" fontAlgn="auto">
              <a:defRPr/>
            </a:pPr>
            <a:r>
              <a:rPr lang="tr-TR" dirty="0" smtClean="0"/>
              <a:t>Kur’an’ın vurgularına baktığımızda ise kişiyi cehennemlik yapan asıl unsurların kişinin Allah ile ilişkisi, amelleri, tutum ve davranışları ve bu bağlamdaki tercihleri ve kabullerinin bir tezahürü olarak kişiler arası ilişkilerdeki tutum ve tavırları bazında temellendiğini görürüz.</a:t>
            </a:r>
          </a:p>
          <a:p>
            <a:pPr algn="just" fontAlgn="auto">
              <a:defRPr/>
            </a:pPr>
            <a:endParaRPr lang="tr-TR" dirty="0"/>
          </a:p>
          <a:p>
            <a:pPr algn="just" fontAlgn="auto">
              <a:defRPr/>
            </a:pPr>
            <a:endParaRPr lang="tr-TR" dirty="0" smtClean="0"/>
          </a:p>
        </p:txBody>
      </p:sp>
    </p:spTree>
    <p:extLst>
      <p:ext uri="{BB962C8B-B14F-4D97-AF65-F5344CB8AC3E}">
        <p14:creationId xmlns:p14="http://schemas.microsoft.com/office/powerpoint/2010/main" val="3945092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SEY2 UES Sablon">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cene3d>
          <a:camera prst="orthographicFront">
            <a:rot lat="0" lon="0" rev="0"/>
          </a:camera>
          <a:lightRig rig="contrasting" dir="t">
            <a:rot lat="0" lon="0" rev="1200000"/>
          </a:lightRig>
        </a:scene3d>
        <a:sp3d contourW="19050" prstMaterial="metal">
          <a:bevelT w="88900" h="203200"/>
          <a:bevelB w="165100" h="254000"/>
        </a:sp3d>
      </a:spPr>
      <a:bodyPr spcFirstLastPara="0" vert="horz" wrap="square" lIns="216354" tIns="189034" rIns="216354" bIns="189034" numCol="1" spcCol="1270" anchor="ctr" anchorCtr="0">
        <a:noAutofit/>
      </a:bodyPr>
      <a:lstStyle>
        <a:defPPr algn="ctr" defTabSz="711200">
          <a:lnSpc>
            <a:spcPct val="90000"/>
          </a:lnSpc>
          <a:spcBef>
            <a:spcPct val="0"/>
          </a:spcBef>
          <a:spcAft>
            <a:spcPct val="35000"/>
          </a:spcAft>
          <a:defRPr b="1" u="none" kern="1200" dirty="0" smtClean="0">
            <a:latin typeface="Futura Bk BT" pitchFamily="34" charset="0"/>
          </a:defRPr>
        </a:defPPr>
      </a:lstStyle>
      <a: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a:style>
    </a:spDef>
    <a:txDef>
      <a:spPr>
        <a:noFill/>
      </a:spPr>
      <a:bodyPr wrap="square" rtlCol="0">
        <a:spAutoFit/>
      </a:bodyPr>
      <a:lstStyle>
        <a:defPPr>
          <a:defRPr dirty="0">
            <a:latin typeface="Futura Lt BT" pitchFamily="34" charset="0"/>
          </a:defRPr>
        </a:defPPr>
      </a:lstStyle>
    </a:txDef>
  </a:objectDefaults>
  <a:extraClrSchemeLst/>
  <a:extLst>
    <a:ext uri="{05A4C25C-085E-4340-85A3-A5531E510DB2}">
      <thm15:themeFamily xmlns:thm15="http://schemas.microsoft.com/office/thememl/2012/main" xmlns="" name="KONSEY2 UES Sablon" id="{3478AFF6-B50C-46BD-9331-43C86CB45BA1}" vid="{613DE14A-2BC3-4D2D-ADCA-759080FACE3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KONSEY2 UES Sablon</Template>
  <TotalTime>4581</TotalTime>
  <Words>1412</Words>
  <Application>Microsoft Office PowerPoint</Application>
  <PresentationFormat>Özel</PresentationFormat>
  <Paragraphs>118</Paragraphs>
  <Slides>12</Slides>
  <Notes>12</Notes>
  <HiddenSlides>0</HiddenSlides>
  <MMClips>0</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KONSEY2 UES Sablon</vt:lpstr>
      <vt:lpstr>HİDAYET ŞEFKATLİ TUKSAL</vt:lpstr>
      <vt:lpstr>İçerik</vt:lpstr>
      <vt:lpstr>Giriş</vt:lpstr>
      <vt:lpstr>Giriş</vt:lpstr>
      <vt:lpstr>Giriş</vt:lpstr>
      <vt:lpstr>Birinci Bölüm-  “Kur’an Muhtevasında Kadının Konumu ve Ataerkil Geleneğin Tesirleri”  </vt:lpstr>
      <vt:lpstr>İkinci Bölüm-  “Kadının Yaratılışı ile İlgili Rivayetlerde Ataerkil Geleneğin Tesirleri: Eğrilik Söylemi”  </vt:lpstr>
      <vt:lpstr>Üçüncü Bölüm-  “Kadının Akıl ve Din Bakımından Durumları İlgili Rivayetlerde Ataerkil Geleneğin Tesirleri: ‘’Eksiklik Söylemi”  </vt:lpstr>
      <vt:lpstr>Üçüncü Bölüm-  “Kadının Akıl ve Din Bakımından Durumları İlgili Rivayetlerde Ataerkil Geleneğin Tesirleri: ‘’Eksiklik Söylemi”  </vt:lpstr>
      <vt:lpstr>Üçüncü Bölüm-  “Kadının Akıl ve Din Bakımından Durumları İlgili Rivayetlerde Ataerkil Geleneğin Tesirleri: ‘’Eksiklik Söylemi”  </vt:lpstr>
      <vt:lpstr>Dördüncü Bölüm-  “Kadına Uğursuzluk Atfeden Rivayetlerde Ataerkil Geleneğin Tesirleri: ‘’Uğursuzluk ve Değersizlik Söylemi”</vt:lpstr>
      <vt:lpstr>Sonuç</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GENEL HARİTA BİLGİSİ</dc:title>
  <dc:creator>Salih AYDIN</dc:creator>
  <cp:lastModifiedBy>user</cp:lastModifiedBy>
  <cp:revision>94</cp:revision>
  <cp:lastPrinted>2016-02-03T08:00:04Z</cp:lastPrinted>
  <dcterms:created xsi:type="dcterms:W3CDTF">2015-10-12T07:03:45Z</dcterms:created>
  <dcterms:modified xsi:type="dcterms:W3CDTF">2019-10-12T12:23:14Z</dcterms:modified>
</cp:coreProperties>
</file>