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9" r:id="rId3"/>
    <p:sldId id="483" r:id="rId4"/>
    <p:sldId id="500" r:id="rId5"/>
    <p:sldId id="464" r:id="rId6"/>
    <p:sldId id="485" r:id="rId7"/>
    <p:sldId id="486" r:id="rId8"/>
    <p:sldId id="487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31" autoAdjust="0"/>
    <p:restoredTop sz="96800" autoAdjust="0"/>
  </p:normalViewPr>
  <p:slideViewPr>
    <p:cSldViewPr>
      <p:cViewPr varScale="1">
        <p:scale>
          <a:sx n="85" d="100"/>
          <a:sy n="85" d="100"/>
        </p:scale>
        <p:origin x="13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BD45B-E730-475D-BD20-F78503D34471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C859D-B9DD-4026-99DC-E9A994B5962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3643314"/>
            <a:ext cx="7072362" cy="1071570"/>
          </a:xfrm>
        </p:spPr>
        <p:txBody>
          <a:bodyPr>
            <a:noAutofit/>
          </a:bodyPr>
          <a:lstStyle/>
          <a:p>
            <a:r>
              <a:rPr lang="tr-TR" sz="2600" b="1" dirty="0" smtClean="0">
                <a:latin typeface="+mn-lt"/>
              </a:rPr>
              <a:t/>
            </a:r>
            <a:br>
              <a:rPr lang="tr-TR" sz="2600" b="1" dirty="0" smtClean="0">
                <a:latin typeface="+mn-lt"/>
              </a:rPr>
            </a:br>
            <a:r>
              <a:rPr lang="tr-TR" sz="2600" b="1" dirty="0" smtClean="0">
                <a:latin typeface="+mn-lt"/>
              </a:rPr>
              <a:t>Türkçe Ses Dizgesinin İşleyişi - II</a:t>
            </a:r>
            <a:endParaRPr lang="tr-TR" sz="2600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7290" y="5072074"/>
            <a:ext cx="6858048" cy="642942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tr-TR" sz="1600" dirty="0" smtClean="0"/>
              <a:t>Dr</a:t>
            </a:r>
            <a:r>
              <a:rPr lang="tr-TR" sz="1600" dirty="0"/>
              <a:t>. </a:t>
            </a:r>
            <a:r>
              <a:rPr lang="tr-TR" sz="1600" dirty="0" err="1"/>
              <a:t>Öğr</a:t>
            </a:r>
            <a:r>
              <a:rPr lang="tr-TR" sz="1600" dirty="0"/>
              <a:t>. Üyesi İpek Pınar Uzun</a:t>
            </a:r>
          </a:p>
        </p:txBody>
      </p:sp>
      <p:pic>
        <p:nvPicPr>
          <p:cNvPr id="6" name="Picture 5" descr="C:\Documents and Settings\XP\Desktop\adsıznnnnn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428736"/>
            <a:ext cx="5357850" cy="1545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5884"/>
            <a:ext cx="8229600" cy="4937760"/>
          </a:xfrm>
        </p:spPr>
        <p:txBody>
          <a:bodyPr>
            <a:noAutofit/>
          </a:bodyPr>
          <a:lstStyle/>
          <a:p>
            <a:pPr lvl="0"/>
            <a:endParaRPr lang="tr-TR" sz="1200" dirty="0" smtClean="0"/>
          </a:p>
          <a:p>
            <a:pPr lvl="0"/>
            <a:r>
              <a:rPr lang="tr-TR" sz="1200" dirty="0" err="1" smtClean="0"/>
              <a:t>Carr</a:t>
            </a:r>
            <a:r>
              <a:rPr lang="tr-TR" sz="1200" dirty="0" smtClean="0"/>
              <a:t>, P. (2008). </a:t>
            </a:r>
            <a:r>
              <a:rPr lang="tr-TR" sz="1200" i="1" dirty="0" smtClean="0"/>
              <a:t>A Glossary of Phonology. </a:t>
            </a:r>
            <a:r>
              <a:rPr lang="tr-TR" sz="1200" dirty="0" smtClean="0"/>
              <a:t>Edinburgh University Press.</a:t>
            </a:r>
          </a:p>
          <a:p>
            <a:pPr lvl="0"/>
            <a:r>
              <a:rPr lang="tr-TR" sz="1200" dirty="0" smtClean="0"/>
              <a:t>Clark, J. (2007). </a:t>
            </a:r>
            <a:r>
              <a:rPr lang="tr-TR" sz="1200" i="1" dirty="0" smtClean="0"/>
              <a:t>An Introduction to Phonetics and Phonology</a:t>
            </a:r>
            <a:r>
              <a:rPr lang="tr-TR" sz="1200" dirty="0" smtClean="0"/>
              <a:t>. Üçüncü Baskı. Blackwell Yayınları.</a:t>
            </a:r>
          </a:p>
          <a:p>
            <a:pPr lvl="0"/>
            <a:r>
              <a:rPr lang="tr-TR" sz="1200" dirty="0" smtClean="0"/>
              <a:t>Crystal, D. (1980). </a:t>
            </a:r>
            <a:r>
              <a:rPr lang="tr-TR" sz="1200" i="1" dirty="0" smtClean="0"/>
              <a:t>A Dictionary of Linguistics and Phonetics</a:t>
            </a:r>
            <a:r>
              <a:rPr lang="tr-TR" sz="1200" dirty="0" smtClean="0"/>
              <a:t>. Wiley Yayınları. </a:t>
            </a:r>
          </a:p>
          <a:p>
            <a:pPr lvl="0"/>
            <a:r>
              <a:rPr lang="tr-TR" sz="1200" dirty="0" smtClean="0"/>
              <a:t>Ergenç, İ. (2002). </a:t>
            </a:r>
            <a:r>
              <a:rPr lang="tr-TR" sz="1200" i="1" dirty="0" smtClean="0"/>
              <a:t>Konuşma Dili ve Türkçenin Söyleyiş Sözlüğü</a:t>
            </a:r>
            <a:r>
              <a:rPr lang="tr-TR" sz="1200" dirty="0" smtClean="0"/>
              <a:t>. Multilingual Yayınları. </a:t>
            </a:r>
          </a:p>
          <a:p>
            <a:pPr lvl="0"/>
            <a:r>
              <a:rPr lang="tr-TR" sz="1200" dirty="0" smtClean="0"/>
              <a:t>Ergenç, İ. ve Bekar Uzun, İ.P. (2017). </a:t>
            </a:r>
            <a:r>
              <a:rPr lang="tr-TR" sz="1200" i="1" dirty="0" smtClean="0"/>
              <a:t>Türkçenin Ses Dizgesi</a:t>
            </a:r>
            <a:r>
              <a:rPr lang="tr-TR" sz="1200" dirty="0" smtClean="0"/>
              <a:t>. Seçkin Yayıncılık. Ankara. 1. Baskı.</a:t>
            </a:r>
          </a:p>
          <a:p>
            <a:pPr lvl="0"/>
            <a:r>
              <a:rPr lang="tr-TR" sz="1200" dirty="0" smtClean="0"/>
              <a:t>Gussenhoven, C. (2011). </a:t>
            </a:r>
            <a:r>
              <a:rPr lang="tr-TR" sz="1200" i="1" dirty="0" smtClean="0"/>
              <a:t>Understanding Phonology.</a:t>
            </a:r>
            <a:r>
              <a:rPr lang="tr-TR" sz="1200" dirty="0" smtClean="0"/>
              <a:t> 3. Baskı. Hodder Education.</a:t>
            </a:r>
          </a:p>
          <a:p>
            <a:pPr lvl="0"/>
            <a:r>
              <a:rPr lang="tr-TR" sz="1200" dirty="0" smtClean="0"/>
              <a:t>Johnson, K. (2003). </a:t>
            </a:r>
            <a:r>
              <a:rPr lang="tr-TR" sz="1200" i="1" dirty="0" smtClean="0"/>
              <a:t>Acoustics &amp; Auditory Phonetics</a:t>
            </a:r>
            <a:r>
              <a:rPr lang="tr-TR" sz="1200" dirty="0" smtClean="0"/>
              <a:t>. Blackwell Publishing. İkinci Baskı.</a:t>
            </a:r>
          </a:p>
          <a:p>
            <a:pPr lvl="0"/>
            <a:r>
              <a:rPr lang="tr-TR" sz="1200" dirty="0" smtClean="0"/>
              <a:t>Kent, R.D. ve Read, C. (2002). </a:t>
            </a:r>
            <a:r>
              <a:rPr lang="tr-TR" sz="1200" i="1" dirty="0" smtClean="0"/>
              <a:t>Acoustic Analysis of Speech</a:t>
            </a:r>
            <a:r>
              <a:rPr lang="tr-TR" sz="1200" dirty="0" smtClean="0"/>
              <a:t>. Thomson Learning. İkinci Baskı.</a:t>
            </a:r>
          </a:p>
          <a:p>
            <a:pPr lvl="0"/>
            <a:r>
              <a:rPr lang="tr-TR" sz="1200" dirty="0" smtClean="0"/>
              <a:t>Lacy, de P. (2007). </a:t>
            </a:r>
            <a:r>
              <a:rPr lang="tr-TR" sz="1200" i="1" dirty="0" smtClean="0"/>
              <a:t>The Cambridge Handbook of Phonology</a:t>
            </a:r>
            <a:r>
              <a:rPr lang="tr-TR" sz="1200" dirty="0" smtClean="0"/>
              <a:t>. Cambridge University Press.</a:t>
            </a:r>
          </a:p>
          <a:p>
            <a:pPr lvl="0"/>
            <a:r>
              <a:rPr lang="tr-TR" sz="1200" dirty="0" smtClean="0"/>
              <a:t>Ladefoged, P. (2005). </a:t>
            </a:r>
            <a:r>
              <a:rPr lang="tr-TR" sz="1200" i="1" dirty="0" smtClean="0"/>
              <a:t>Vowels and Consonants</a:t>
            </a:r>
            <a:r>
              <a:rPr lang="tr-TR" sz="1200" dirty="0" smtClean="0"/>
              <a:t>. Blackwell Publishing. İkinci Baskı.</a:t>
            </a:r>
          </a:p>
          <a:p>
            <a:pPr lvl="0"/>
            <a:r>
              <a:rPr lang="tr-TR" sz="1200" dirty="0" smtClean="0"/>
              <a:t>Ladefoged, P. (2006). </a:t>
            </a:r>
            <a:r>
              <a:rPr lang="tr-TR" sz="1200" i="1" dirty="0" smtClean="0"/>
              <a:t>A Course in Phonetics</a:t>
            </a:r>
            <a:r>
              <a:rPr lang="tr-TR" sz="1200" dirty="0" smtClean="0"/>
              <a:t>. Thomson/Wadsworth Yayınları. Beşinci Baskı.</a:t>
            </a:r>
          </a:p>
          <a:p>
            <a:pPr lvl="0"/>
            <a:r>
              <a:rPr lang="tr-TR" sz="1200" dirty="0" smtClean="0"/>
              <a:t>Odden, D. (2005). </a:t>
            </a:r>
            <a:r>
              <a:rPr lang="tr-TR" sz="1200" i="1" dirty="0" smtClean="0"/>
              <a:t>Introducing Phonology</a:t>
            </a:r>
            <a:r>
              <a:rPr lang="tr-TR" sz="1200" dirty="0" smtClean="0"/>
              <a:t>. Cambridge University Press.</a:t>
            </a:r>
          </a:p>
          <a:p>
            <a:pPr lvl="0"/>
            <a:r>
              <a:rPr lang="tr-TR" sz="1200" dirty="0" err="1" smtClean="0"/>
              <a:t>Reetz</a:t>
            </a:r>
            <a:r>
              <a:rPr lang="tr-TR" sz="1200" dirty="0" smtClean="0"/>
              <a:t>, H. ve Jongman, A. (2009). </a:t>
            </a:r>
            <a:r>
              <a:rPr lang="tr-TR" sz="1200" i="1" dirty="0" smtClean="0"/>
              <a:t>Phonetics: Transcription, Production, Acoustics and Perception</a:t>
            </a:r>
            <a:r>
              <a:rPr lang="tr-TR" sz="1200" dirty="0" smtClean="0"/>
              <a:t>. Blackwell Yayınları.</a:t>
            </a:r>
          </a:p>
          <a:p>
            <a:pPr lvl="0"/>
            <a:r>
              <a:rPr lang="tr-TR" sz="1200" dirty="0" smtClean="0"/>
              <a:t>Seikel, J.A., King, D.W. ve Drumright, D.G. (2009). </a:t>
            </a:r>
            <a:r>
              <a:rPr lang="tr-TR" sz="1200" i="1" dirty="0" smtClean="0"/>
              <a:t>Anatomy &amp; Physiology for Speech, Language and Hearing</a:t>
            </a:r>
            <a:r>
              <a:rPr lang="tr-TR" sz="1200" dirty="0" smtClean="0"/>
              <a:t>. 4. Baskı. Delmar Cangage Learning Yayınları.</a:t>
            </a:r>
          </a:p>
          <a:p>
            <a:pPr lvl="0"/>
            <a:r>
              <a:rPr lang="tr-TR" sz="1200" dirty="0" smtClean="0"/>
              <a:t>Stevens, K. (2000). </a:t>
            </a:r>
            <a:r>
              <a:rPr lang="tr-TR" sz="1200" i="1" dirty="0" smtClean="0"/>
              <a:t>Acoustic Phonetics</a:t>
            </a:r>
            <a:r>
              <a:rPr lang="tr-TR" sz="1200" dirty="0" smtClean="0"/>
              <a:t>. The MIT Press. Birinci Baskı.</a:t>
            </a:r>
          </a:p>
          <a:p>
            <a:pPr lvl="0"/>
            <a:r>
              <a:rPr lang="tr-TR" sz="1200" dirty="0" smtClean="0"/>
              <a:t>Zsiga, E.C. (2013). </a:t>
            </a:r>
            <a:r>
              <a:rPr lang="tr-TR" sz="1200" i="1" dirty="0" smtClean="0"/>
              <a:t>The Sounds of Language: An Introduction to Phonetics and Phonology</a:t>
            </a:r>
            <a:r>
              <a:rPr lang="tr-TR" sz="1200" dirty="0" smtClean="0"/>
              <a:t>. Wiley-Blackwell Yayınları. </a:t>
            </a:r>
          </a:p>
          <a:p>
            <a:r>
              <a:rPr lang="tr-TR" sz="1200" dirty="0" err="1"/>
              <a:t>Styler</a:t>
            </a:r>
            <a:r>
              <a:rPr lang="tr-TR" sz="1200" dirty="0"/>
              <a:t>, W. (2016). </a:t>
            </a:r>
            <a:r>
              <a:rPr lang="tr-TR" sz="1200" i="1" dirty="0"/>
              <a:t>Using </a:t>
            </a:r>
            <a:r>
              <a:rPr lang="tr-TR" sz="1200" i="1" dirty="0" err="1"/>
              <a:t>Praat</a:t>
            </a:r>
            <a:r>
              <a:rPr lang="tr-TR" sz="1200" i="1" dirty="0"/>
              <a:t> </a:t>
            </a:r>
            <a:r>
              <a:rPr lang="tr-TR" sz="1200" i="1" dirty="0" err="1"/>
              <a:t>for</a:t>
            </a:r>
            <a:r>
              <a:rPr lang="tr-TR" sz="1200" i="1" dirty="0"/>
              <a:t> </a:t>
            </a:r>
            <a:r>
              <a:rPr lang="tr-TR" sz="1200" i="1" dirty="0" err="1"/>
              <a:t>Linguistic</a:t>
            </a:r>
            <a:r>
              <a:rPr lang="tr-TR" sz="1200" i="1" dirty="0"/>
              <a:t> </a:t>
            </a:r>
            <a:r>
              <a:rPr lang="tr-TR" sz="1200" i="1" dirty="0" err="1"/>
              <a:t>Research</a:t>
            </a:r>
            <a:r>
              <a:rPr lang="tr-TR" sz="1200" dirty="0"/>
              <a:t>, </a:t>
            </a:r>
            <a:r>
              <a:rPr lang="tr-TR" sz="1200" dirty="0" err="1"/>
              <a:t>Version</a:t>
            </a:r>
            <a:r>
              <a:rPr lang="tr-TR" sz="1200" dirty="0"/>
              <a:t> 1.6.Creative </a:t>
            </a:r>
            <a:r>
              <a:rPr lang="tr-TR" sz="1200" dirty="0" err="1"/>
              <a:t>Commons</a:t>
            </a:r>
            <a:r>
              <a:rPr lang="tr-TR" sz="1200" dirty="0"/>
              <a:t>.</a:t>
            </a:r>
            <a:endParaRPr lang="en-US" sz="1200" dirty="0"/>
          </a:p>
          <a:p>
            <a:pPr lvl="0"/>
            <a:endParaRPr lang="tr-TR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Okuma Listesi</a:t>
            </a:r>
            <a:endParaRPr lang="tr-TR" sz="2800" b="1" dirty="0"/>
          </a:p>
        </p:txBody>
      </p:sp>
      <p:pic>
        <p:nvPicPr>
          <p:cNvPr id="6" name="Picture 5" descr="default_book_imag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19764" y="357166"/>
            <a:ext cx="947988" cy="642942"/>
          </a:xfrm>
          <a:prstGeom prst="rect">
            <a:avLst/>
          </a:prstGeom>
        </p:spPr>
      </p:pic>
      <p:sp>
        <p:nvSpPr>
          <p:cNvPr id="7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ÖZELLİK GEOMETRİSİ 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Feature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Geometry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)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grpSp>
        <p:nvGrpSpPr>
          <p:cNvPr id="76" name="Grup 75"/>
          <p:cNvGrpSpPr/>
          <p:nvPr/>
        </p:nvGrpSpPr>
        <p:grpSpPr>
          <a:xfrm>
            <a:off x="309360" y="1628800"/>
            <a:ext cx="8542718" cy="3672408"/>
            <a:chOff x="395536" y="1180774"/>
            <a:chExt cx="8542718" cy="3672408"/>
          </a:xfrm>
        </p:grpSpPr>
        <p:cxnSp>
          <p:nvCxnSpPr>
            <p:cNvPr id="16" name="Düz Bağlayıcı 15"/>
            <p:cNvCxnSpPr/>
            <p:nvPr/>
          </p:nvCxnSpPr>
          <p:spPr>
            <a:xfrm>
              <a:off x="4289717" y="1543617"/>
              <a:ext cx="2515103" cy="1155964"/>
            </a:xfrm>
            <a:prstGeom prst="line">
              <a:avLst/>
            </a:prstGeom>
            <a:ln w="25400">
              <a:solidFill>
                <a:schemeClr val="tx1"/>
              </a:solidFill>
              <a:tailEnd type="oval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73" name="Grup 72"/>
            <p:cNvGrpSpPr/>
            <p:nvPr/>
          </p:nvGrpSpPr>
          <p:grpSpPr>
            <a:xfrm>
              <a:off x="395536" y="1180774"/>
              <a:ext cx="8542718" cy="3672408"/>
              <a:chOff x="395536" y="1180774"/>
              <a:chExt cx="8542718" cy="3672408"/>
            </a:xfrm>
          </p:grpSpPr>
          <p:cxnSp>
            <p:nvCxnSpPr>
              <p:cNvPr id="10" name="Düz Bağlayıcı 9"/>
              <p:cNvCxnSpPr/>
              <p:nvPr/>
            </p:nvCxnSpPr>
            <p:spPr>
              <a:xfrm flipH="1">
                <a:off x="1674500" y="1550933"/>
                <a:ext cx="2629562" cy="958157"/>
              </a:xfrm>
              <a:prstGeom prst="line">
                <a:avLst/>
              </a:prstGeom>
              <a:ln w="25400">
                <a:solidFill>
                  <a:schemeClr val="tx1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Metin kutusu 16"/>
              <p:cNvSpPr txBox="1"/>
              <p:nvPr/>
            </p:nvSpPr>
            <p:spPr>
              <a:xfrm>
                <a:off x="3731291" y="1268760"/>
                <a:ext cx="114553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600" b="1" dirty="0" smtClean="0">
                    <a:latin typeface="Book Antiqua" panose="02040602050305030304" pitchFamily="18" charset="0"/>
                  </a:rPr>
                  <a:t>KÖK</a:t>
                </a:r>
                <a:endParaRPr lang="en-US" sz="1600" b="1" dirty="0"/>
              </a:p>
            </p:txBody>
          </p:sp>
          <p:sp>
            <p:nvSpPr>
              <p:cNvPr id="18" name="Metin kutusu 17"/>
              <p:cNvSpPr txBox="1"/>
              <p:nvPr/>
            </p:nvSpPr>
            <p:spPr>
              <a:xfrm>
                <a:off x="1055551" y="2568678"/>
                <a:ext cx="132861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400" b="1" dirty="0" smtClean="0">
                    <a:latin typeface="Book Antiqua" panose="02040602050305030304" pitchFamily="18" charset="0"/>
                  </a:rPr>
                  <a:t>BOĞAZSIL</a:t>
                </a:r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31" name="Grup 30"/>
              <p:cNvGrpSpPr/>
              <p:nvPr/>
            </p:nvGrpSpPr>
            <p:grpSpPr>
              <a:xfrm>
                <a:off x="1162114" y="2876455"/>
                <a:ext cx="861518" cy="611076"/>
                <a:chOff x="107504" y="3321980"/>
                <a:chExt cx="861518" cy="611076"/>
              </a:xfrm>
            </p:grpSpPr>
            <p:cxnSp>
              <p:nvCxnSpPr>
                <p:cNvPr id="22" name="Düz Bağlayıcı 21"/>
                <p:cNvCxnSpPr/>
                <p:nvPr/>
              </p:nvCxnSpPr>
              <p:spPr>
                <a:xfrm flipH="1">
                  <a:off x="107504" y="3332650"/>
                  <a:ext cx="437248" cy="528398"/>
                </a:xfrm>
                <a:prstGeom prst="line">
                  <a:avLst/>
                </a:prstGeom>
                <a:ln w="25400">
                  <a:tailEnd type="oval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Düz Bağlayıcı 23"/>
                <p:cNvCxnSpPr/>
                <p:nvPr/>
              </p:nvCxnSpPr>
              <p:spPr>
                <a:xfrm>
                  <a:off x="531774" y="3321980"/>
                  <a:ext cx="3185" cy="611076"/>
                </a:xfrm>
                <a:prstGeom prst="line">
                  <a:avLst/>
                </a:prstGeom>
                <a:ln w="25400">
                  <a:tailEnd type="oval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Düz Bağlayıcı 24"/>
                <p:cNvCxnSpPr/>
                <p:nvPr/>
              </p:nvCxnSpPr>
              <p:spPr>
                <a:xfrm>
                  <a:off x="544752" y="3332650"/>
                  <a:ext cx="424270" cy="600406"/>
                </a:xfrm>
                <a:prstGeom prst="line">
                  <a:avLst/>
                </a:prstGeom>
                <a:ln w="25400">
                  <a:tailEnd type="oval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Metin kutusu 32"/>
              <p:cNvSpPr txBox="1"/>
              <p:nvPr/>
            </p:nvSpPr>
            <p:spPr>
              <a:xfrm>
                <a:off x="395536" y="3404795"/>
                <a:ext cx="1038849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400" b="1" dirty="0" err="1" smtClean="0">
                    <a:latin typeface="Book Antiqua" panose="02040602050305030304" pitchFamily="18" charset="0"/>
                  </a:rPr>
                  <a:t>c.g</a:t>
                </a:r>
                <a:r>
                  <a:rPr lang="tr-TR" sz="1400" b="1" dirty="0" smtClean="0">
                    <a:latin typeface="Book Antiqua" panose="02040602050305030304" pitchFamily="18" charset="0"/>
                  </a:rPr>
                  <a:t>.</a:t>
                </a:r>
              </a:p>
              <a:p>
                <a:pPr algn="ctr"/>
                <a:r>
                  <a:rPr lang="tr-TR" sz="1200" dirty="0" smtClean="0">
                    <a:latin typeface="Book Antiqua" panose="02040602050305030304" pitchFamily="18" charset="0"/>
                  </a:rPr>
                  <a:t>(dar </a:t>
                </a:r>
              </a:p>
              <a:p>
                <a:pPr algn="ctr"/>
                <a:r>
                  <a:rPr lang="tr-TR" sz="1200" dirty="0" smtClean="0">
                    <a:latin typeface="Book Antiqua" panose="02040602050305030304" pitchFamily="18" charset="0"/>
                  </a:rPr>
                  <a:t>gırtlak)</a:t>
                </a:r>
                <a:endParaRPr lang="en-US" sz="1200" dirty="0"/>
              </a:p>
            </p:txBody>
          </p:sp>
          <p:sp>
            <p:nvSpPr>
              <p:cNvPr id="35" name="Metin kutusu 34"/>
              <p:cNvSpPr txBox="1"/>
              <p:nvPr/>
            </p:nvSpPr>
            <p:spPr>
              <a:xfrm>
                <a:off x="1776318" y="3481263"/>
                <a:ext cx="6078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400" b="1" dirty="0" smtClean="0">
                    <a:latin typeface="Book Antiqua" panose="02040602050305030304" pitchFamily="18" charset="0"/>
                  </a:rPr>
                  <a:t>ötüm</a:t>
                </a:r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36" name="Grup 35"/>
              <p:cNvGrpSpPr/>
              <p:nvPr/>
            </p:nvGrpSpPr>
            <p:grpSpPr>
              <a:xfrm>
                <a:off x="3851920" y="1532450"/>
                <a:ext cx="861518" cy="635418"/>
                <a:chOff x="107504" y="3332650"/>
                <a:chExt cx="861518" cy="635418"/>
              </a:xfrm>
            </p:grpSpPr>
            <p:cxnSp>
              <p:nvCxnSpPr>
                <p:cNvPr id="37" name="Düz Bağlayıcı 36"/>
                <p:cNvCxnSpPr/>
                <p:nvPr/>
              </p:nvCxnSpPr>
              <p:spPr>
                <a:xfrm flipH="1">
                  <a:off x="107504" y="3332650"/>
                  <a:ext cx="437248" cy="528398"/>
                </a:xfrm>
                <a:prstGeom prst="line">
                  <a:avLst/>
                </a:prstGeom>
                <a:ln w="25400">
                  <a:tailEnd type="oval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Düz Bağlayıcı 37"/>
                <p:cNvCxnSpPr/>
                <p:nvPr/>
              </p:nvCxnSpPr>
              <p:spPr>
                <a:xfrm>
                  <a:off x="539552" y="3356992"/>
                  <a:ext cx="3185" cy="611076"/>
                </a:xfrm>
                <a:prstGeom prst="line">
                  <a:avLst/>
                </a:prstGeom>
                <a:ln w="25400">
                  <a:tailEnd type="oval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Düz Bağlayıcı 38"/>
                <p:cNvCxnSpPr/>
                <p:nvPr/>
              </p:nvCxnSpPr>
              <p:spPr>
                <a:xfrm>
                  <a:off x="544752" y="3332650"/>
                  <a:ext cx="424270" cy="600406"/>
                </a:xfrm>
                <a:prstGeom prst="line">
                  <a:avLst/>
                </a:prstGeom>
                <a:ln w="25400">
                  <a:tailEnd type="oval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0" name="Metin kutusu 39"/>
              <p:cNvSpPr txBox="1"/>
              <p:nvPr/>
            </p:nvSpPr>
            <p:spPr>
              <a:xfrm>
                <a:off x="3203849" y="2139756"/>
                <a:ext cx="8707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err="1" smtClean="0">
                    <a:latin typeface="Book Antiqua" panose="02040602050305030304" pitchFamily="18" charset="0"/>
                  </a:rPr>
                  <a:t>genizsil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" name="Metin kutusu 40"/>
              <p:cNvSpPr txBox="1"/>
              <p:nvPr/>
            </p:nvSpPr>
            <p:spPr>
              <a:xfrm>
                <a:off x="3923928" y="2132856"/>
                <a:ext cx="6611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>
                    <a:latin typeface="Book Antiqua" panose="02040602050305030304" pitchFamily="18" charset="0"/>
                  </a:rPr>
                  <a:t>yanal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2" name="Metin kutusu 41"/>
              <p:cNvSpPr txBox="1"/>
              <p:nvPr/>
            </p:nvSpPr>
            <p:spPr>
              <a:xfrm>
                <a:off x="4416553" y="2152023"/>
                <a:ext cx="77492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>
                    <a:latin typeface="Book Antiqua" panose="02040602050305030304" pitchFamily="18" charset="0"/>
                  </a:rPr>
                  <a:t>sürekli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Metin kutusu 20"/>
              <p:cNvSpPr txBox="1"/>
              <p:nvPr/>
            </p:nvSpPr>
            <p:spPr>
              <a:xfrm>
                <a:off x="6322774" y="2775902"/>
                <a:ext cx="130250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400" b="1" dirty="0" smtClean="0">
                    <a:latin typeface="Book Antiqua" panose="02040602050305030304" pitchFamily="18" charset="0"/>
                  </a:rPr>
                  <a:t>YER</a:t>
                </a:r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32" name="Grup 31"/>
              <p:cNvGrpSpPr/>
              <p:nvPr/>
            </p:nvGrpSpPr>
            <p:grpSpPr>
              <a:xfrm>
                <a:off x="6060882" y="3083679"/>
                <a:ext cx="1759081" cy="622142"/>
                <a:chOff x="6084168" y="3273918"/>
                <a:chExt cx="2446982" cy="622142"/>
              </a:xfrm>
            </p:grpSpPr>
            <p:cxnSp>
              <p:nvCxnSpPr>
                <p:cNvPr id="44" name="Düz Bağlayıcı 43"/>
                <p:cNvCxnSpPr/>
                <p:nvPr/>
              </p:nvCxnSpPr>
              <p:spPr>
                <a:xfrm flipH="1">
                  <a:off x="6084168" y="3273918"/>
                  <a:ext cx="1241922" cy="528398"/>
                </a:xfrm>
                <a:prstGeom prst="line">
                  <a:avLst/>
                </a:prstGeom>
                <a:ln w="25400">
                  <a:tailEnd type="oval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Düz Bağlayıcı 44"/>
                <p:cNvCxnSpPr/>
                <p:nvPr/>
              </p:nvCxnSpPr>
              <p:spPr>
                <a:xfrm>
                  <a:off x="7308304" y="3284984"/>
                  <a:ext cx="9046" cy="611076"/>
                </a:xfrm>
                <a:prstGeom prst="line">
                  <a:avLst/>
                </a:prstGeom>
                <a:ln w="25400">
                  <a:tailEnd type="oval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Düz Bağlayıcı 45"/>
                <p:cNvCxnSpPr/>
                <p:nvPr/>
              </p:nvCxnSpPr>
              <p:spPr>
                <a:xfrm>
                  <a:off x="7326090" y="3273918"/>
                  <a:ext cx="1205060" cy="600406"/>
                </a:xfrm>
                <a:prstGeom prst="line">
                  <a:avLst/>
                </a:prstGeom>
                <a:ln w="25400">
                  <a:tailEnd type="oval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8" name="Metin kutusu 47"/>
              <p:cNvSpPr txBox="1"/>
              <p:nvPr/>
            </p:nvSpPr>
            <p:spPr>
              <a:xfrm>
                <a:off x="4959000" y="3656057"/>
                <a:ext cx="15591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>
                    <a:latin typeface="Book Antiqua" panose="02040602050305030304" pitchFamily="18" charset="0"/>
                  </a:rPr>
                  <a:t>DUDAKSIL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9" name="Metin kutusu 48"/>
              <p:cNvSpPr txBox="1"/>
              <p:nvPr/>
            </p:nvSpPr>
            <p:spPr>
              <a:xfrm>
                <a:off x="6262146" y="3716887"/>
                <a:ext cx="105641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>
                    <a:latin typeface="Book Antiqua" panose="02040602050305030304" pitchFamily="18" charset="0"/>
                  </a:rPr>
                  <a:t>TAÇSIL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0" name="Metin kutusu 49"/>
              <p:cNvSpPr txBox="1"/>
              <p:nvPr/>
            </p:nvSpPr>
            <p:spPr>
              <a:xfrm>
                <a:off x="7458445" y="3688728"/>
                <a:ext cx="10426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>
                    <a:latin typeface="Book Antiqua" panose="02040602050305030304" pitchFamily="18" charset="0"/>
                  </a:rPr>
                  <a:t>DİL SIRTI</a:t>
                </a:r>
              </a:p>
            </p:txBody>
          </p:sp>
          <p:cxnSp>
            <p:nvCxnSpPr>
              <p:cNvPr id="53" name="Düz Bağlayıcı 52"/>
              <p:cNvCxnSpPr/>
              <p:nvPr/>
            </p:nvCxnSpPr>
            <p:spPr>
              <a:xfrm>
                <a:off x="5711049" y="3960713"/>
                <a:ext cx="4285" cy="611076"/>
              </a:xfrm>
              <a:prstGeom prst="line">
                <a:avLst/>
              </a:prstGeom>
              <a:ln w="25400">
                <a:tailEnd type="oval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5" name="Metin kutusu 54"/>
              <p:cNvSpPr txBox="1"/>
              <p:nvPr/>
            </p:nvSpPr>
            <p:spPr>
              <a:xfrm>
                <a:off x="4876831" y="4571789"/>
                <a:ext cx="15591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>
                    <a:latin typeface="Book Antiqua" panose="02040602050305030304" pitchFamily="18" charset="0"/>
                  </a:rPr>
                  <a:t>yuvarlak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6" name="Metin kutusu 55"/>
              <p:cNvSpPr txBox="1"/>
              <p:nvPr/>
            </p:nvSpPr>
            <p:spPr>
              <a:xfrm>
                <a:off x="6098336" y="4576183"/>
                <a:ext cx="43378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>
                    <a:latin typeface="Book Antiqua" panose="02040602050305030304" pitchFamily="18" charset="0"/>
                  </a:rPr>
                  <a:t>ön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57" name="Grup 56"/>
              <p:cNvGrpSpPr/>
              <p:nvPr/>
            </p:nvGrpSpPr>
            <p:grpSpPr>
              <a:xfrm>
                <a:off x="6435947" y="3971382"/>
                <a:ext cx="659421" cy="600406"/>
                <a:chOff x="195325" y="3332650"/>
                <a:chExt cx="773698" cy="600406"/>
              </a:xfrm>
            </p:grpSpPr>
            <p:cxnSp>
              <p:nvCxnSpPr>
                <p:cNvPr id="58" name="Düz Bağlayıcı 57"/>
                <p:cNvCxnSpPr/>
                <p:nvPr/>
              </p:nvCxnSpPr>
              <p:spPr>
                <a:xfrm flipH="1">
                  <a:off x="195325" y="3332650"/>
                  <a:ext cx="349428" cy="556228"/>
                </a:xfrm>
                <a:prstGeom prst="line">
                  <a:avLst/>
                </a:prstGeom>
                <a:ln w="25400">
                  <a:tailEnd type="oval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Düz Bağlayıcı 59"/>
                <p:cNvCxnSpPr/>
                <p:nvPr/>
              </p:nvCxnSpPr>
              <p:spPr>
                <a:xfrm>
                  <a:off x="544753" y="3332650"/>
                  <a:ext cx="424270" cy="600406"/>
                </a:xfrm>
                <a:prstGeom prst="line">
                  <a:avLst/>
                </a:prstGeom>
                <a:ln w="25400">
                  <a:tailEnd type="oval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1" name="Metin kutusu 60"/>
              <p:cNvSpPr txBox="1"/>
              <p:nvPr/>
            </p:nvSpPr>
            <p:spPr>
              <a:xfrm>
                <a:off x="6641926" y="4576183"/>
                <a:ext cx="75229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>
                    <a:latin typeface="Book Antiqua" panose="02040602050305030304" pitchFamily="18" charset="0"/>
                  </a:rPr>
                  <a:t>dağınık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4" name="Metin kutusu 63"/>
              <p:cNvSpPr txBox="1"/>
              <p:nvPr/>
            </p:nvSpPr>
            <p:spPr>
              <a:xfrm>
                <a:off x="7313056" y="4495060"/>
                <a:ext cx="71570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>
                    <a:latin typeface="Book Antiqua" panose="02040602050305030304" pitchFamily="18" charset="0"/>
                  </a:rPr>
                  <a:t>yüksek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5" name="Metin kutusu 64"/>
              <p:cNvSpPr txBox="1"/>
              <p:nvPr/>
            </p:nvSpPr>
            <p:spPr>
              <a:xfrm>
                <a:off x="8350195" y="4495060"/>
                <a:ext cx="58805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>
                    <a:latin typeface="Book Antiqua" panose="02040602050305030304" pitchFamily="18" charset="0"/>
                  </a:rPr>
                  <a:t>arka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6" name="Metin kutusu 65"/>
              <p:cNvSpPr txBox="1"/>
              <p:nvPr/>
            </p:nvSpPr>
            <p:spPr>
              <a:xfrm>
                <a:off x="7834051" y="4573897"/>
                <a:ext cx="6611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>
                    <a:latin typeface="Book Antiqua" panose="02040602050305030304" pitchFamily="18" charset="0"/>
                  </a:rPr>
                  <a:t>alçak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67" name="Grup 66"/>
              <p:cNvGrpSpPr/>
              <p:nvPr/>
            </p:nvGrpSpPr>
            <p:grpSpPr>
              <a:xfrm>
                <a:off x="7521796" y="3943134"/>
                <a:ext cx="1197989" cy="611076"/>
                <a:chOff x="107504" y="3321980"/>
                <a:chExt cx="861518" cy="611076"/>
              </a:xfrm>
            </p:grpSpPr>
            <p:cxnSp>
              <p:nvCxnSpPr>
                <p:cNvPr id="68" name="Düz Bağlayıcı 67"/>
                <p:cNvCxnSpPr/>
                <p:nvPr/>
              </p:nvCxnSpPr>
              <p:spPr>
                <a:xfrm flipH="1">
                  <a:off x="107504" y="3332650"/>
                  <a:ext cx="437248" cy="528398"/>
                </a:xfrm>
                <a:prstGeom prst="line">
                  <a:avLst/>
                </a:prstGeom>
                <a:ln w="25400">
                  <a:tailEnd type="oval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Düz Bağlayıcı 68"/>
                <p:cNvCxnSpPr/>
                <p:nvPr/>
              </p:nvCxnSpPr>
              <p:spPr>
                <a:xfrm>
                  <a:off x="531774" y="3321980"/>
                  <a:ext cx="3185" cy="611076"/>
                </a:xfrm>
                <a:prstGeom prst="line">
                  <a:avLst/>
                </a:prstGeom>
                <a:ln w="25400">
                  <a:tailEnd type="oval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Düz Bağlayıcı 69"/>
                <p:cNvCxnSpPr/>
                <p:nvPr/>
              </p:nvCxnSpPr>
              <p:spPr>
                <a:xfrm>
                  <a:off x="544752" y="3332650"/>
                  <a:ext cx="424270" cy="600406"/>
                </a:xfrm>
                <a:prstGeom prst="line">
                  <a:avLst/>
                </a:prstGeom>
                <a:ln w="25400">
                  <a:tailEnd type="oval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4" name="Metin kutusu 73"/>
              <p:cNvSpPr txBox="1"/>
              <p:nvPr/>
            </p:nvSpPr>
            <p:spPr>
              <a:xfrm>
                <a:off x="1091916" y="3459059"/>
                <a:ext cx="1038849" cy="677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400" b="1" dirty="0" err="1">
                    <a:latin typeface="Book Antiqua" panose="02040602050305030304" pitchFamily="18" charset="0"/>
                  </a:rPr>
                  <a:t>s</a:t>
                </a:r>
                <a:r>
                  <a:rPr lang="tr-TR" sz="1400" b="1" dirty="0" err="1" smtClean="0">
                    <a:latin typeface="Book Antiqua" panose="02040602050305030304" pitchFamily="18" charset="0"/>
                  </a:rPr>
                  <a:t>.g</a:t>
                </a:r>
                <a:r>
                  <a:rPr lang="tr-TR" sz="1400" b="1" dirty="0" smtClean="0">
                    <a:latin typeface="Book Antiqua" panose="02040602050305030304" pitchFamily="18" charset="0"/>
                  </a:rPr>
                  <a:t>.</a:t>
                </a:r>
              </a:p>
              <a:p>
                <a:pPr algn="ctr"/>
                <a:r>
                  <a:rPr lang="tr-TR" sz="1200" dirty="0" smtClean="0">
                    <a:latin typeface="Book Antiqua" panose="02040602050305030304" pitchFamily="18" charset="0"/>
                  </a:rPr>
                  <a:t>(geniş </a:t>
                </a:r>
              </a:p>
              <a:p>
                <a:pPr algn="ctr"/>
                <a:r>
                  <a:rPr lang="tr-TR" sz="1200" dirty="0" smtClean="0">
                    <a:latin typeface="Book Antiqua" panose="02040602050305030304" pitchFamily="18" charset="0"/>
                  </a:rPr>
                  <a:t>gırtlak)</a:t>
                </a:r>
                <a:endParaRPr lang="en-US" sz="1200" dirty="0"/>
              </a:p>
            </p:txBody>
          </p:sp>
          <p:sp>
            <p:nvSpPr>
              <p:cNvPr id="75" name="Çift Köşeli Ayraç 74"/>
              <p:cNvSpPr/>
              <p:nvPr/>
            </p:nvSpPr>
            <p:spPr>
              <a:xfrm>
                <a:off x="4876830" y="1180774"/>
                <a:ext cx="924757" cy="608653"/>
              </a:xfrm>
              <a:prstGeom prst="bracketPair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tr-TR" sz="1400" dirty="0" smtClean="0"/>
                  <a:t>–ünsüz</a:t>
                </a:r>
              </a:p>
              <a:p>
                <a:pPr algn="ctr"/>
                <a:r>
                  <a:rPr lang="tr-TR" sz="1400" dirty="0" smtClean="0"/>
                  <a:t>–titreşim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6230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ÖZELLİK GEOMETRİSİ 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Feature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Geometry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)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135" y="1157278"/>
            <a:ext cx="7704856" cy="513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81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196752"/>
            <a:ext cx="82089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1400" dirty="0" smtClean="0">
                <a:latin typeface="Book Antiqua" panose="02040602050305030304" pitchFamily="18" charset="0"/>
              </a:rPr>
              <a:t>Özellik ağacına yalnızca gereksinim duyduğumuz özellikleri yazmamız gereklidir, diğer bilgiler yazılmamaktadır.</a:t>
            </a: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ÖZELLİK GEOMETRİSİ: 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Genizsil</a:t>
            </a:r>
            <a:r>
              <a:rPr lang="tr-TR" altLang="tr-TR" sz="2800" dirty="0" smtClean="0">
                <a:latin typeface="Gill Sans MT" panose="020B0502020104020203" pitchFamily="34" charset="0"/>
              </a:rPr>
              <a:t> Benzeşmesi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grpSp>
        <p:nvGrpSpPr>
          <p:cNvPr id="88" name="Grup 87"/>
          <p:cNvGrpSpPr/>
          <p:nvPr/>
        </p:nvGrpSpPr>
        <p:grpSpPr>
          <a:xfrm>
            <a:off x="1835057" y="2134130"/>
            <a:ext cx="5695800" cy="4144265"/>
            <a:chOff x="2123728" y="1816634"/>
            <a:chExt cx="5695800" cy="4316471"/>
          </a:xfrm>
        </p:grpSpPr>
        <p:sp>
          <p:nvSpPr>
            <p:cNvPr id="53" name="Çift Köşeli Ayraç 52"/>
            <p:cNvSpPr/>
            <p:nvPr/>
          </p:nvSpPr>
          <p:spPr>
            <a:xfrm>
              <a:off x="6324128" y="2976816"/>
              <a:ext cx="924757" cy="608653"/>
            </a:xfrm>
            <a:prstGeom prst="bracket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tr-TR" sz="1400" dirty="0"/>
                <a:t>+</a:t>
              </a:r>
              <a:r>
                <a:rPr lang="tr-TR" sz="1400" dirty="0" smtClean="0"/>
                <a:t>ünsüz</a:t>
              </a:r>
            </a:p>
            <a:p>
              <a:pPr algn="ctr"/>
              <a:r>
                <a:rPr lang="tr-TR" sz="1400" dirty="0" smtClean="0"/>
                <a:t>–titreşim</a:t>
              </a:r>
            </a:p>
          </p:txBody>
        </p:sp>
        <p:grpSp>
          <p:nvGrpSpPr>
            <p:cNvPr id="80" name="Grup 79"/>
            <p:cNvGrpSpPr/>
            <p:nvPr/>
          </p:nvGrpSpPr>
          <p:grpSpPr>
            <a:xfrm>
              <a:off x="5757299" y="3665716"/>
              <a:ext cx="2062229" cy="2467389"/>
              <a:chOff x="5796136" y="3031377"/>
              <a:chExt cx="2088232" cy="2796685"/>
            </a:xfrm>
          </p:grpSpPr>
          <p:sp>
            <p:nvSpPr>
              <p:cNvPr id="23" name="Metin kutusu 22"/>
              <p:cNvSpPr txBox="1"/>
              <p:nvPr/>
            </p:nvSpPr>
            <p:spPr>
              <a:xfrm>
                <a:off x="6222705" y="3655976"/>
                <a:ext cx="130250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400" b="1" dirty="0" smtClean="0">
                    <a:latin typeface="Book Antiqua" panose="02040602050305030304" pitchFamily="18" charset="0"/>
                  </a:rPr>
                  <a:t>YER</a:t>
                </a:r>
                <a:endParaRPr lang="en-US" sz="14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45" name="Düz Bağlayıcı 44"/>
              <p:cNvCxnSpPr/>
              <p:nvPr/>
            </p:nvCxnSpPr>
            <p:spPr>
              <a:xfrm>
                <a:off x="6840842" y="3974819"/>
                <a:ext cx="6503" cy="611076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Metin kutusu 26"/>
              <p:cNvSpPr txBox="1"/>
              <p:nvPr/>
            </p:nvSpPr>
            <p:spPr>
              <a:xfrm>
                <a:off x="6326036" y="4601182"/>
                <a:ext cx="104261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>
                    <a:latin typeface="Book Antiqua" panose="02040602050305030304" pitchFamily="18" charset="0"/>
                  </a:rPr>
                  <a:t>DİL SIRTI</a:t>
                </a:r>
              </a:p>
            </p:txBody>
          </p:sp>
          <p:sp>
            <p:nvSpPr>
              <p:cNvPr id="33" name="Metin kutusu 32"/>
              <p:cNvSpPr txBox="1"/>
              <p:nvPr/>
            </p:nvSpPr>
            <p:spPr>
              <a:xfrm>
                <a:off x="5796136" y="5428993"/>
                <a:ext cx="84167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 smtClean="0">
                    <a:latin typeface="Book Antiqua" panose="02040602050305030304" pitchFamily="18" charset="0"/>
                  </a:rPr>
                  <a:t>–yüksek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4" name="Metin kutusu 33"/>
              <p:cNvSpPr txBox="1"/>
              <p:nvPr/>
            </p:nvSpPr>
            <p:spPr>
              <a:xfrm>
                <a:off x="7159758" y="5487051"/>
                <a:ext cx="72461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>
                    <a:latin typeface="Book Antiqua" panose="02040602050305030304" pitchFamily="18" charset="0"/>
                  </a:rPr>
                  <a:t>– </a:t>
                </a:r>
                <a:r>
                  <a:rPr lang="tr-TR" sz="1200" b="1" dirty="0" smtClean="0">
                    <a:latin typeface="Book Antiqua" panose="02040602050305030304" pitchFamily="18" charset="0"/>
                  </a:rPr>
                  <a:t>arka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5" name="Metin kutusu 34"/>
              <p:cNvSpPr txBox="1"/>
              <p:nvPr/>
            </p:nvSpPr>
            <p:spPr>
              <a:xfrm>
                <a:off x="6513857" y="5514095"/>
                <a:ext cx="792671" cy="3139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200" b="1" dirty="0">
                    <a:latin typeface="Book Antiqua" panose="02040602050305030304" pitchFamily="18" charset="0"/>
                  </a:rPr>
                  <a:t>– </a:t>
                </a:r>
                <a:r>
                  <a:rPr lang="tr-TR" sz="1200" b="1" dirty="0" smtClean="0">
                    <a:latin typeface="Book Antiqua" panose="02040602050305030304" pitchFamily="18" charset="0"/>
                  </a:rPr>
                  <a:t>alçak</a:t>
                </a:r>
                <a:endParaRPr lang="en-US" sz="1200" b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36" name="Grup 35"/>
              <p:cNvGrpSpPr/>
              <p:nvPr/>
            </p:nvGrpSpPr>
            <p:grpSpPr>
              <a:xfrm>
                <a:off x="6248350" y="4842895"/>
                <a:ext cx="1197989" cy="611076"/>
                <a:chOff x="107504" y="3321980"/>
                <a:chExt cx="861518" cy="611076"/>
              </a:xfrm>
            </p:grpSpPr>
            <p:cxnSp>
              <p:nvCxnSpPr>
                <p:cNvPr id="39" name="Düz Bağlayıcı 38"/>
                <p:cNvCxnSpPr/>
                <p:nvPr/>
              </p:nvCxnSpPr>
              <p:spPr>
                <a:xfrm flipH="1">
                  <a:off x="107504" y="3332650"/>
                  <a:ext cx="437248" cy="528398"/>
                </a:xfrm>
                <a:prstGeom prst="line">
                  <a:avLst/>
                </a:prstGeom>
                <a:ln w="25400"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Düz Bağlayıcı 39"/>
                <p:cNvCxnSpPr/>
                <p:nvPr/>
              </p:nvCxnSpPr>
              <p:spPr>
                <a:xfrm>
                  <a:off x="531774" y="3321980"/>
                  <a:ext cx="3185" cy="611076"/>
                </a:xfrm>
                <a:prstGeom prst="line">
                  <a:avLst/>
                </a:prstGeom>
                <a:ln w="25400"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Düz Bağlayıcı 40"/>
                <p:cNvCxnSpPr/>
                <p:nvPr/>
              </p:nvCxnSpPr>
              <p:spPr>
                <a:xfrm>
                  <a:off x="544752" y="3332650"/>
                  <a:ext cx="424270" cy="600406"/>
                </a:xfrm>
                <a:prstGeom prst="line">
                  <a:avLst/>
                </a:prstGeom>
                <a:ln w="25400"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4" name="Düz Bağlayıcı 53"/>
              <p:cNvCxnSpPr/>
              <p:nvPr/>
            </p:nvCxnSpPr>
            <p:spPr>
              <a:xfrm>
                <a:off x="6847344" y="3031377"/>
                <a:ext cx="6503" cy="611076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up 84"/>
            <p:cNvGrpSpPr/>
            <p:nvPr/>
          </p:nvGrpSpPr>
          <p:grpSpPr>
            <a:xfrm>
              <a:off x="2123728" y="1816634"/>
              <a:ext cx="2495103" cy="3806545"/>
              <a:chOff x="2123728" y="1816634"/>
              <a:chExt cx="2495103" cy="3806545"/>
            </a:xfrm>
          </p:grpSpPr>
          <p:sp>
            <p:nvSpPr>
              <p:cNvPr id="17" name="Metin kutusu 16"/>
              <p:cNvSpPr txBox="1"/>
              <p:nvPr/>
            </p:nvSpPr>
            <p:spPr>
              <a:xfrm>
                <a:off x="3251493" y="1816634"/>
                <a:ext cx="60412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400" b="1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[n]</a:t>
                </a:r>
                <a:endParaRPr lang="en-US" sz="1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Çift Köşeli Ayraç 37"/>
              <p:cNvSpPr/>
              <p:nvPr/>
            </p:nvSpPr>
            <p:spPr>
              <a:xfrm>
                <a:off x="3091178" y="2061185"/>
                <a:ext cx="924757" cy="608653"/>
              </a:xfrm>
              <a:prstGeom prst="bracketPair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tr-TR" sz="1400" dirty="0"/>
                  <a:t>+</a:t>
                </a:r>
                <a:r>
                  <a:rPr lang="tr-TR" sz="1400" dirty="0" smtClean="0"/>
                  <a:t>ünsüz</a:t>
                </a:r>
              </a:p>
              <a:p>
                <a:pPr algn="ctr"/>
                <a:r>
                  <a:rPr lang="tr-TR" sz="1400" dirty="0"/>
                  <a:t>+</a:t>
                </a:r>
                <a:r>
                  <a:rPr lang="tr-TR" sz="1400" dirty="0" smtClean="0"/>
                  <a:t>titreşim</a:t>
                </a:r>
              </a:p>
            </p:txBody>
          </p:sp>
          <p:grpSp>
            <p:nvGrpSpPr>
              <p:cNvPr id="79" name="Grup 78"/>
              <p:cNvGrpSpPr/>
              <p:nvPr/>
            </p:nvGrpSpPr>
            <p:grpSpPr>
              <a:xfrm>
                <a:off x="2123728" y="2690716"/>
                <a:ext cx="2495103" cy="2932463"/>
                <a:chOff x="2243311" y="2958989"/>
                <a:chExt cx="2495103" cy="2932463"/>
              </a:xfrm>
            </p:grpSpPr>
            <p:sp>
              <p:nvSpPr>
                <p:cNvPr id="18" name="Metin kutusu 17"/>
                <p:cNvSpPr txBox="1"/>
                <p:nvPr/>
              </p:nvSpPr>
              <p:spPr>
                <a:xfrm>
                  <a:off x="2843808" y="3541781"/>
                  <a:ext cx="737818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200" b="1" dirty="0" err="1" smtClean="0">
                      <a:latin typeface="Book Antiqua" panose="02040602050305030304" pitchFamily="18" charset="0"/>
                    </a:rPr>
                    <a:t>genizsil</a:t>
                  </a:r>
                  <a:endParaRPr lang="en-US" sz="12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7" name="Metin kutusu 36"/>
                <p:cNvSpPr txBox="1"/>
                <p:nvPr/>
              </p:nvSpPr>
              <p:spPr>
                <a:xfrm>
                  <a:off x="2243311" y="3557358"/>
                  <a:ext cx="81652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200" b="1" dirty="0" smtClean="0">
                      <a:latin typeface="Book Antiqua" panose="02040602050305030304" pitchFamily="18" charset="0"/>
                    </a:rPr>
                    <a:t>ötüm</a:t>
                  </a:r>
                  <a:endParaRPr lang="en-US" sz="1100" dirty="0"/>
                </a:p>
              </p:txBody>
            </p:sp>
            <p:grpSp>
              <p:nvGrpSpPr>
                <p:cNvPr id="69" name="Grup 68"/>
                <p:cNvGrpSpPr/>
                <p:nvPr/>
              </p:nvGrpSpPr>
              <p:grpSpPr>
                <a:xfrm>
                  <a:off x="2651572" y="2958989"/>
                  <a:ext cx="1093152" cy="686738"/>
                  <a:chOff x="2651572" y="2958989"/>
                  <a:chExt cx="1093152" cy="686738"/>
                </a:xfrm>
              </p:grpSpPr>
              <p:cxnSp>
                <p:nvCxnSpPr>
                  <p:cNvPr id="50" name="Düz Bağlayıcı 49"/>
                  <p:cNvCxnSpPr>
                    <a:endCxn id="37" idx="0"/>
                  </p:cNvCxnSpPr>
                  <p:nvPr/>
                </p:nvCxnSpPr>
                <p:spPr>
                  <a:xfrm flipH="1">
                    <a:off x="2651572" y="2958989"/>
                    <a:ext cx="1093152" cy="598369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Düz Bağlayıcı 51"/>
                  <p:cNvCxnSpPr/>
                  <p:nvPr/>
                </p:nvCxnSpPr>
                <p:spPr>
                  <a:xfrm>
                    <a:off x="3744723" y="2958989"/>
                    <a:ext cx="1" cy="686738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Düz Bağlayıcı 55"/>
                  <p:cNvCxnSpPr/>
                  <p:nvPr/>
                </p:nvCxnSpPr>
                <p:spPr>
                  <a:xfrm flipH="1">
                    <a:off x="3290114" y="2986373"/>
                    <a:ext cx="448120" cy="649625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1" name="Metin kutusu 60"/>
                <p:cNvSpPr txBox="1"/>
                <p:nvPr/>
              </p:nvSpPr>
              <p:spPr>
                <a:xfrm>
                  <a:off x="3059832" y="3697287"/>
                  <a:ext cx="130250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400" b="1" dirty="0" smtClean="0">
                      <a:latin typeface="Book Antiqua" panose="02040602050305030304" pitchFamily="18" charset="0"/>
                    </a:rPr>
                    <a:t>YER</a:t>
                  </a:r>
                  <a:endParaRPr lang="en-US" sz="1400" b="1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63" name="Düz Bağlayıcı 62"/>
                <p:cNvCxnSpPr/>
                <p:nvPr/>
              </p:nvCxnSpPr>
              <p:spPr>
                <a:xfrm>
                  <a:off x="3711084" y="4001289"/>
                  <a:ext cx="1" cy="686738"/>
                </a:xfrm>
                <a:prstGeom prst="line">
                  <a:avLst/>
                </a:prstGeom>
                <a:ln w="25400"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67" name="Grup 66"/>
                <p:cNvGrpSpPr/>
                <p:nvPr/>
              </p:nvGrpSpPr>
              <p:grpSpPr>
                <a:xfrm>
                  <a:off x="3578160" y="4293096"/>
                  <a:ext cx="279636" cy="119488"/>
                  <a:chOff x="3578160" y="4219645"/>
                  <a:chExt cx="279636" cy="119488"/>
                </a:xfrm>
              </p:grpSpPr>
              <p:cxnSp>
                <p:nvCxnSpPr>
                  <p:cNvPr id="64" name="Düz Bağlayıcı 63"/>
                  <p:cNvCxnSpPr/>
                  <p:nvPr/>
                </p:nvCxnSpPr>
                <p:spPr>
                  <a:xfrm flipH="1">
                    <a:off x="3578160" y="4219645"/>
                    <a:ext cx="279636" cy="1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Düz Bağlayıcı 67"/>
                  <p:cNvCxnSpPr/>
                  <p:nvPr/>
                </p:nvCxnSpPr>
                <p:spPr>
                  <a:xfrm flipH="1">
                    <a:off x="3578160" y="4339132"/>
                    <a:ext cx="279636" cy="1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1" name="Metin kutusu 70"/>
                <p:cNvSpPr txBox="1"/>
                <p:nvPr/>
              </p:nvSpPr>
              <p:spPr>
                <a:xfrm>
                  <a:off x="3053469" y="4686141"/>
                  <a:ext cx="1302507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400" b="1" dirty="0" smtClean="0">
                      <a:latin typeface="Book Antiqua" panose="02040602050305030304" pitchFamily="18" charset="0"/>
                    </a:rPr>
                    <a:t>TAÇSIL</a:t>
                  </a:r>
                  <a:endParaRPr lang="en-US" sz="14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72" name="Metin kutusu 71"/>
                <p:cNvSpPr txBox="1"/>
                <p:nvPr/>
              </p:nvSpPr>
              <p:spPr>
                <a:xfrm>
                  <a:off x="2650182" y="5556395"/>
                  <a:ext cx="84167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200" b="1" dirty="0">
                      <a:latin typeface="Book Antiqua" panose="02040602050305030304" pitchFamily="18" charset="0"/>
                    </a:rPr>
                    <a:t>+</a:t>
                  </a:r>
                  <a:r>
                    <a:rPr lang="tr-TR" sz="1200" b="1" dirty="0" smtClean="0">
                      <a:latin typeface="Book Antiqua" panose="02040602050305030304" pitchFamily="18" charset="0"/>
                    </a:rPr>
                    <a:t>ön</a:t>
                  </a:r>
                  <a:endParaRPr lang="en-US" sz="12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73" name="Metin kutusu 72"/>
                <p:cNvSpPr txBox="1"/>
                <p:nvPr/>
              </p:nvSpPr>
              <p:spPr>
                <a:xfrm>
                  <a:off x="3857796" y="5614453"/>
                  <a:ext cx="880618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200" b="1" dirty="0">
                      <a:latin typeface="Book Antiqua" panose="02040602050305030304" pitchFamily="18" charset="0"/>
                    </a:rPr>
                    <a:t>– </a:t>
                  </a:r>
                  <a:r>
                    <a:rPr lang="tr-TR" sz="1200" b="1" dirty="0" smtClean="0">
                      <a:latin typeface="Book Antiqua" panose="02040602050305030304" pitchFamily="18" charset="0"/>
                    </a:rPr>
                    <a:t>dağınık</a:t>
                  </a:r>
                  <a:endParaRPr lang="en-US" sz="1200" b="1" dirty="0">
                    <a:solidFill>
                      <a:srgbClr val="FF0000"/>
                    </a:solidFill>
                  </a:endParaRPr>
                </a:p>
              </p:txBody>
            </p:sp>
            <p:grpSp>
              <p:nvGrpSpPr>
                <p:cNvPr id="74" name="Grup 73"/>
                <p:cNvGrpSpPr/>
                <p:nvPr/>
              </p:nvGrpSpPr>
              <p:grpSpPr>
                <a:xfrm>
                  <a:off x="3102396" y="4980967"/>
                  <a:ext cx="1197989" cy="600406"/>
                  <a:chOff x="107504" y="3332650"/>
                  <a:chExt cx="861518" cy="600406"/>
                </a:xfrm>
              </p:grpSpPr>
              <p:cxnSp>
                <p:nvCxnSpPr>
                  <p:cNvPr id="75" name="Düz Bağlayıcı 74"/>
                  <p:cNvCxnSpPr/>
                  <p:nvPr/>
                </p:nvCxnSpPr>
                <p:spPr>
                  <a:xfrm flipH="1">
                    <a:off x="107504" y="3332650"/>
                    <a:ext cx="437248" cy="528398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Düz Bağlayıcı 76"/>
                  <p:cNvCxnSpPr/>
                  <p:nvPr/>
                </p:nvCxnSpPr>
                <p:spPr>
                  <a:xfrm>
                    <a:off x="544752" y="3332650"/>
                    <a:ext cx="424270" cy="600406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cxnSp>
          <p:nvCxnSpPr>
            <p:cNvPr id="82" name="Düz Bağlayıcı 81"/>
            <p:cNvCxnSpPr>
              <a:stCxn id="61" idx="2"/>
              <a:endCxn id="23" idx="2"/>
            </p:cNvCxnSpPr>
            <p:nvPr/>
          </p:nvCxnSpPr>
          <p:spPr>
            <a:xfrm>
              <a:off x="3591503" y="3736791"/>
              <a:ext cx="3230197" cy="751517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Metin kutusu 85"/>
            <p:cNvSpPr txBox="1"/>
            <p:nvPr/>
          </p:nvSpPr>
          <p:spPr>
            <a:xfrm>
              <a:off x="6499816" y="2684149"/>
              <a:ext cx="60412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400" b="1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[k]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9" name="Grup 88"/>
          <p:cNvGrpSpPr/>
          <p:nvPr/>
        </p:nvGrpSpPr>
        <p:grpSpPr>
          <a:xfrm>
            <a:off x="468918" y="1716988"/>
            <a:ext cx="2036269" cy="419601"/>
            <a:chOff x="4180802" y="1588515"/>
            <a:chExt cx="2036269" cy="419601"/>
          </a:xfrm>
        </p:grpSpPr>
        <p:sp>
          <p:nvSpPr>
            <p:cNvPr id="90" name="Sağ Ok 89"/>
            <p:cNvSpPr/>
            <p:nvPr/>
          </p:nvSpPr>
          <p:spPr>
            <a:xfrm>
              <a:off x="5031293" y="1788570"/>
              <a:ext cx="420858" cy="10875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91" name="Metin kutusu 90"/>
            <p:cNvSpPr txBox="1"/>
            <p:nvPr/>
          </p:nvSpPr>
          <p:spPr>
            <a:xfrm>
              <a:off x="4180802" y="1608006"/>
              <a:ext cx="8504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/</a:t>
              </a:r>
              <a:r>
                <a:rPr lang="tr-TR" sz="2000" dirty="0" err="1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nk</a:t>
              </a:r>
              <a:r>
                <a:rPr lang="tr-TR" sz="2000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/</a:t>
              </a:r>
              <a:endParaRPr lang="en-US" sz="2000" dirty="0">
                <a:solidFill>
                  <a:srgbClr val="FF000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92" name="Metin kutusu 91"/>
            <p:cNvSpPr txBox="1"/>
            <p:nvPr/>
          </p:nvSpPr>
          <p:spPr>
            <a:xfrm>
              <a:off x="5546941" y="1588515"/>
              <a:ext cx="6701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[ŋ</a:t>
              </a:r>
              <a:r>
                <a:rPr lang="tr-TR" sz="2000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k</a:t>
              </a:r>
              <a:r>
                <a:rPr lang="en-US" sz="2000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]</a:t>
              </a:r>
              <a:endParaRPr lang="en-US" sz="2000" dirty="0">
                <a:solidFill>
                  <a:srgbClr val="FF0000"/>
                </a:solidFill>
                <a:latin typeface="Book Antiqua" panose="0204060205030503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9515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196752"/>
            <a:ext cx="82089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1400" dirty="0" smtClean="0">
                <a:latin typeface="Book Antiqua" panose="02040602050305030304" pitchFamily="18" charset="0"/>
              </a:rPr>
              <a:t>Özellik ağacında /n/ ünsüzü, çıkış yeri özelliğini kaybetmekte ve /k/’</a:t>
            </a:r>
            <a:r>
              <a:rPr lang="tr-TR" sz="1400" dirty="0" err="1" smtClean="0">
                <a:latin typeface="Book Antiqua" panose="02040602050305030304" pitchFamily="18" charset="0"/>
              </a:rPr>
              <a:t>nin</a:t>
            </a:r>
            <a:r>
              <a:rPr lang="tr-TR" sz="1400" dirty="0" smtClean="0">
                <a:latin typeface="Book Antiqua" panose="02040602050305030304" pitchFamily="18" charset="0"/>
              </a:rPr>
              <a:t> özelliklerini almaktadır. Bu nedenle, /n/ ünsüzüne ait bütün özellikler aşağıda yuvarlak içine alınan alanda görüldüğü gibi silinmektedir. Ancak halen /n/ ünsüzünün [+ötüm] </a:t>
            </a:r>
            <a:r>
              <a:rPr lang="tr-TR" sz="1400" dirty="0">
                <a:latin typeface="Book Antiqua" panose="02040602050305030304" pitchFamily="18" charset="0"/>
              </a:rPr>
              <a:t>ve </a:t>
            </a:r>
            <a:r>
              <a:rPr lang="tr-TR" sz="1400" dirty="0" smtClean="0">
                <a:latin typeface="Book Antiqua" panose="02040602050305030304" pitchFamily="18" charset="0"/>
              </a:rPr>
              <a:t>[+</a:t>
            </a:r>
            <a:r>
              <a:rPr lang="tr-TR" sz="1400" dirty="0" err="1" smtClean="0">
                <a:latin typeface="Book Antiqua" panose="02040602050305030304" pitchFamily="18" charset="0"/>
              </a:rPr>
              <a:t>genizsil</a:t>
            </a:r>
            <a:r>
              <a:rPr lang="tr-TR" sz="1400" dirty="0" smtClean="0">
                <a:latin typeface="Book Antiqua" panose="02040602050305030304" pitchFamily="18" charset="0"/>
              </a:rPr>
              <a:t>] </a:t>
            </a:r>
            <a:r>
              <a:rPr lang="tr-TR" sz="1400" dirty="0">
                <a:latin typeface="Book Antiqua" panose="02040602050305030304" pitchFamily="18" charset="0"/>
              </a:rPr>
              <a:t>özellikleriyle </a:t>
            </a:r>
            <a:r>
              <a:rPr lang="tr-TR" sz="1400" dirty="0" smtClean="0">
                <a:latin typeface="Book Antiqua" panose="02040602050305030304" pitchFamily="18" charset="0"/>
              </a:rPr>
              <a:t>ilgili sorun bulunmaktadır.</a:t>
            </a: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grpSp>
        <p:nvGrpSpPr>
          <p:cNvPr id="88" name="Grup 87"/>
          <p:cNvGrpSpPr/>
          <p:nvPr/>
        </p:nvGrpSpPr>
        <p:grpSpPr>
          <a:xfrm>
            <a:off x="2339751" y="2780928"/>
            <a:ext cx="5191105" cy="3534636"/>
            <a:chOff x="2123728" y="1816634"/>
            <a:chExt cx="5695800" cy="4362344"/>
          </a:xfrm>
        </p:grpSpPr>
        <p:sp>
          <p:nvSpPr>
            <p:cNvPr id="53" name="Çift Köşeli Ayraç 52"/>
            <p:cNvSpPr/>
            <p:nvPr/>
          </p:nvSpPr>
          <p:spPr>
            <a:xfrm>
              <a:off x="6324128" y="2976816"/>
              <a:ext cx="924757" cy="608653"/>
            </a:xfrm>
            <a:prstGeom prst="bracket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tr-TR" sz="1100" dirty="0"/>
                <a:t>+</a:t>
              </a:r>
              <a:r>
                <a:rPr lang="tr-TR" sz="1100" dirty="0" smtClean="0"/>
                <a:t>ünsüz</a:t>
              </a:r>
            </a:p>
            <a:p>
              <a:pPr algn="ctr"/>
              <a:r>
                <a:rPr lang="tr-TR" sz="1100" dirty="0" smtClean="0"/>
                <a:t>–titreşim</a:t>
              </a:r>
            </a:p>
          </p:txBody>
        </p:sp>
        <p:grpSp>
          <p:nvGrpSpPr>
            <p:cNvPr id="80" name="Grup 79"/>
            <p:cNvGrpSpPr/>
            <p:nvPr/>
          </p:nvGrpSpPr>
          <p:grpSpPr>
            <a:xfrm>
              <a:off x="5757299" y="3665716"/>
              <a:ext cx="2062229" cy="2513262"/>
              <a:chOff x="5796136" y="3031377"/>
              <a:chExt cx="2088232" cy="2848680"/>
            </a:xfrm>
          </p:grpSpPr>
          <p:sp>
            <p:nvSpPr>
              <p:cNvPr id="23" name="Metin kutusu 22"/>
              <p:cNvSpPr txBox="1"/>
              <p:nvPr/>
            </p:nvSpPr>
            <p:spPr>
              <a:xfrm>
                <a:off x="6222705" y="3655977"/>
                <a:ext cx="1302507" cy="365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100" b="1" dirty="0" smtClean="0">
                    <a:latin typeface="Book Antiqua" panose="02040602050305030304" pitchFamily="18" charset="0"/>
                  </a:rPr>
                  <a:t>YER</a:t>
                </a:r>
                <a:endParaRPr lang="en-US" sz="11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45" name="Düz Bağlayıcı 44"/>
              <p:cNvCxnSpPr/>
              <p:nvPr/>
            </p:nvCxnSpPr>
            <p:spPr>
              <a:xfrm>
                <a:off x="6840842" y="3974819"/>
                <a:ext cx="6503" cy="611076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7" name="Metin kutusu 26"/>
              <p:cNvSpPr txBox="1"/>
              <p:nvPr/>
            </p:nvSpPr>
            <p:spPr>
              <a:xfrm>
                <a:off x="6326036" y="4601182"/>
                <a:ext cx="1042618" cy="365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050" b="1" dirty="0" smtClean="0">
                    <a:latin typeface="Book Antiqua" panose="02040602050305030304" pitchFamily="18" charset="0"/>
                  </a:rPr>
                  <a:t>DİL SIRTI</a:t>
                </a:r>
              </a:p>
            </p:txBody>
          </p:sp>
          <p:sp>
            <p:nvSpPr>
              <p:cNvPr id="33" name="Metin kutusu 32"/>
              <p:cNvSpPr txBox="1"/>
              <p:nvPr/>
            </p:nvSpPr>
            <p:spPr>
              <a:xfrm>
                <a:off x="5796136" y="5428993"/>
                <a:ext cx="841677" cy="365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050" b="1" dirty="0" smtClean="0">
                    <a:latin typeface="Book Antiqua" panose="02040602050305030304" pitchFamily="18" charset="0"/>
                  </a:rPr>
                  <a:t>–yüksek</a:t>
                </a:r>
                <a:endParaRPr lang="en-US" sz="105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4" name="Metin kutusu 33"/>
              <p:cNvSpPr txBox="1"/>
              <p:nvPr/>
            </p:nvSpPr>
            <p:spPr>
              <a:xfrm>
                <a:off x="7159758" y="5487051"/>
                <a:ext cx="724610" cy="365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050" b="1" dirty="0">
                    <a:latin typeface="Book Antiqua" panose="02040602050305030304" pitchFamily="18" charset="0"/>
                  </a:rPr>
                  <a:t>– </a:t>
                </a:r>
                <a:r>
                  <a:rPr lang="tr-TR" sz="1050" b="1" dirty="0" smtClean="0">
                    <a:latin typeface="Book Antiqua" panose="02040602050305030304" pitchFamily="18" charset="0"/>
                  </a:rPr>
                  <a:t>arka</a:t>
                </a:r>
                <a:endParaRPr lang="en-US" sz="105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5" name="Metin kutusu 34"/>
              <p:cNvSpPr txBox="1"/>
              <p:nvPr/>
            </p:nvSpPr>
            <p:spPr>
              <a:xfrm>
                <a:off x="6513857" y="5514095"/>
                <a:ext cx="792671" cy="365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050" b="1" dirty="0">
                    <a:latin typeface="Book Antiqua" panose="02040602050305030304" pitchFamily="18" charset="0"/>
                  </a:rPr>
                  <a:t>– </a:t>
                </a:r>
                <a:r>
                  <a:rPr lang="tr-TR" sz="1050" b="1" dirty="0" smtClean="0">
                    <a:latin typeface="Book Antiqua" panose="02040602050305030304" pitchFamily="18" charset="0"/>
                  </a:rPr>
                  <a:t>alçak</a:t>
                </a:r>
                <a:endParaRPr lang="en-US" sz="1050" b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36" name="Grup 35"/>
              <p:cNvGrpSpPr/>
              <p:nvPr/>
            </p:nvGrpSpPr>
            <p:grpSpPr>
              <a:xfrm>
                <a:off x="6248350" y="4842895"/>
                <a:ext cx="1197989" cy="611076"/>
                <a:chOff x="107504" y="3321980"/>
                <a:chExt cx="861518" cy="611076"/>
              </a:xfrm>
            </p:grpSpPr>
            <p:cxnSp>
              <p:nvCxnSpPr>
                <p:cNvPr id="39" name="Düz Bağlayıcı 38"/>
                <p:cNvCxnSpPr/>
                <p:nvPr/>
              </p:nvCxnSpPr>
              <p:spPr>
                <a:xfrm flipH="1">
                  <a:off x="107504" y="3332650"/>
                  <a:ext cx="437248" cy="528398"/>
                </a:xfrm>
                <a:prstGeom prst="line">
                  <a:avLst/>
                </a:prstGeom>
                <a:ln w="25400"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Düz Bağlayıcı 39"/>
                <p:cNvCxnSpPr/>
                <p:nvPr/>
              </p:nvCxnSpPr>
              <p:spPr>
                <a:xfrm>
                  <a:off x="531774" y="3321980"/>
                  <a:ext cx="3185" cy="611076"/>
                </a:xfrm>
                <a:prstGeom prst="line">
                  <a:avLst/>
                </a:prstGeom>
                <a:ln w="25400"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Düz Bağlayıcı 40"/>
                <p:cNvCxnSpPr/>
                <p:nvPr/>
              </p:nvCxnSpPr>
              <p:spPr>
                <a:xfrm>
                  <a:off x="544752" y="3332650"/>
                  <a:ext cx="424270" cy="600406"/>
                </a:xfrm>
                <a:prstGeom prst="line">
                  <a:avLst/>
                </a:prstGeom>
                <a:ln w="25400"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4" name="Düz Bağlayıcı 53"/>
              <p:cNvCxnSpPr/>
              <p:nvPr/>
            </p:nvCxnSpPr>
            <p:spPr>
              <a:xfrm>
                <a:off x="6847344" y="3031377"/>
                <a:ext cx="6503" cy="611076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up 84"/>
            <p:cNvGrpSpPr/>
            <p:nvPr/>
          </p:nvGrpSpPr>
          <p:grpSpPr>
            <a:xfrm>
              <a:off x="2123728" y="1816634"/>
              <a:ext cx="2495103" cy="3852418"/>
              <a:chOff x="2123728" y="1816634"/>
              <a:chExt cx="2495103" cy="3852418"/>
            </a:xfrm>
          </p:grpSpPr>
          <p:sp>
            <p:nvSpPr>
              <p:cNvPr id="17" name="Metin kutusu 16"/>
              <p:cNvSpPr txBox="1"/>
              <p:nvPr/>
            </p:nvSpPr>
            <p:spPr>
              <a:xfrm>
                <a:off x="2933886" y="1816634"/>
                <a:ext cx="1165064" cy="3798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100" b="1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[</a:t>
                </a:r>
                <a:r>
                  <a:rPr lang="tr-TR" sz="1100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n</a:t>
                </a:r>
                <a:r>
                  <a:rPr lang="tr-TR" sz="1100" b="1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]</a:t>
                </a:r>
                <a:r>
                  <a:rPr lang="tr-TR" sz="1050" dirty="0" smtClean="0">
                    <a:solidFill>
                      <a:srgbClr val="FF0000"/>
                    </a:solidFill>
                  </a:rPr>
                  <a:t>  </a:t>
                </a:r>
                <a:r>
                  <a:rPr lang="tr-TR" sz="1400" b="1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[</a:t>
                </a:r>
                <a:r>
                  <a:rPr lang="en-US" sz="1400" dirty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ŋ</a:t>
                </a:r>
                <a:r>
                  <a:rPr lang="tr-TR" sz="1400" b="1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]</a:t>
                </a:r>
                <a:endParaRPr lang="en-US" sz="105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Çift Köşeli Ayraç 37"/>
              <p:cNvSpPr/>
              <p:nvPr/>
            </p:nvSpPr>
            <p:spPr>
              <a:xfrm>
                <a:off x="3091178" y="2061185"/>
                <a:ext cx="924757" cy="608653"/>
              </a:xfrm>
              <a:prstGeom prst="bracketPair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tr-TR" sz="1100" dirty="0"/>
                  <a:t>+</a:t>
                </a:r>
                <a:r>
                  <a:rPr lang="tr-TR" sz="1100" dirty="0" smtClean="0"/>
                  <a:t>ünsüz</a:t>
                </a:r>
              </a:p>
              <a:p>
                <a:pPr algn="ctr"/>
                <a:r>
                  <a:rPr lang="tr-TR" sz="1100" dirty="0"/>
                  <a:t>+</a:t>
                </a:r>
                <a:r>
                  <a:rPr lang="tr-TR" sz="1100" dirty="0" smtClean="0"/>
                  <a:t>titreşim</a:t>
                </a:r>
              </a:p>
            </p:txBody>
          </p:sp>
          <p:grpSp>
            <p:nvGrpSpPr>
              <p:cNvPr id="79" name="Grup 78"/>
              <p:cNvGrpSpPr/>
              <p:nvPr/>
            </p:nvGrpSpPr>
            <p:grpSpPr>
              <a:xfrm>
                <a:off x="2123728" y="2690716"/>
                <a:ext cx="2495103" cy="2978336"/>
                <a:chOff x="2243311" y="2958989"/>
                <a:chExt cx="2495103" cy="2978336"/>
              </a:xfrm>
            </p:grpSpPr>
            <p:sp>
              <p:nvSpPr>
                <p:cNvPr id="18" name="Metin kutusu 17"/>
                <p:cNvSpPr txBox="1"/>
                <p:nvPr/>
              </p:nvSpPr>
              <p:spPr>
                <a:xfrm>
                  <a:off x="2843808" y="3541782"/>
                  <a:ext cx="737818" cy="3133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050" b="1" dirty="0" err="1" smtClean="0">
                      <a:latin typeface="Book Antiqua" panose="02040602050305030304" pitchFamily="18" charset="0"/>
                    </a:rPr>
                    <a:t>genizsil</a:t>
                  </a:r>
                  <a:endParaRPr lang="en-US" sz="105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37" name="Metin kutusu 36"/>
                <p:cNvSpPr txBox="1"/>
                <p:nvPr/>
              </p:nvSpPr>
              <p:spPr>
                <a:xfrm>
                  <a:off x="2243311" y="3557358"/>
                  <a:ext cx="816521" cy="3228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050" b="1" dirty="0" smtClean="0">
                      <a:latin typeface="Book Antiqua" panose="02040602050305030304" pitchFamily="18" charset="0"/>
                    </a:rPr>
                    <a:t>ötüm</a:t>
                  </a:r>
                  <a:endParaRPr lang="en-US" sz="1000" dirty="0"/>
                </a:p>
              </p:txBody>
            </p:sp>
            <p:grpSp>
              <p:nvGrpSpPr>
                <p:cNvPr id="69" name="Grup 68"/>
                <p:cNvGrpSpPr/>
                <p:nvPr/>
              </p:nvGrpSpPr>
              <p:grpSpPr>
                <a:xfrm>
                  <a:off x="2651572" y="2958989"/>
                  <a:ext cx="1093152" cy="686738"/>
                  <a:chOff x="2651572" y="2958989"/>
                  <a:chExt cx="1093152" cy="686738"/>
                </a:xfrm>
              </p:grpSpPr>
              <p:cxnSp>
                <p:nvCxnSpPr>
                  <p:cNvPr id="50" name="Düz Bağlayıcı 49"/>
                  <p:cNvCxnSpPr>
                    <a:endCxn id="37" idx="0"/>
                  </p:cNvCxnSpPr>
                  <p:nvPr/>
                </p:nvCxnSpPr>
                <p:spPr>
                  <a:xfrm flipH="1">
                    <a:off x="2651572" y="2958989"/>
                    <a:ext cx="1093152" cy="598369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Düz Bağlayıcı 51"/>
                  <p:cNvCxnSpPr/>
                  <p:nvPr/>
                </p:nvCxnSpPr>
                <p:spPr>
                  <a:xfrm>
                    <a:off x="3744723" y="2958989"/>
                    <a:ext cx="1" cy="686738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Düz Bağlayıcı 55"/>
                  <p:cNvCxnSpPr/>
                  <p:nvPr/>
                </p:nvCxnSpPr>
                <p:spPr>
                  <a:xfrm flipH="1">
                    <a:off x="3290114" y="2986373"/>
                    <a:ext cx="448120" cy="649625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1" name="Metin kutusu 60"/>
                <p:cNvSpPr txBox="1"/>
                <p:nvPr/>
              </p:nvSpPr>
              <p:spPr>
                <a:xfrm>
                  <a:off x="3059832" y="3697287"/>
                  <a:ext cx="1302507" cy="3228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100" b="1" dirty="0" smtClean="0">
                      <a:latin typeface="Book Antiqua" panose="02040602050305030304" pitchFamily="18" charset="0"/>
                    </a:rPr>
                    <a:t>YER</a:t>
                  </a:r>
                  <a:endParaRPr lang="en-US" sz="1100" b="1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63" name="Düz Bağlayıcı 62"/>
                <p:cNvCxnSpPr/>
                <p:nvPr/>
              </p:nvCxnSpPr>
              <p:spPr>
                <a:xfrm>
                  <a:off x="3711084" y="4001289"/>
                  <a:ext cx="1" cy="686738"/>
                </a:xfrm>
                <a:prstGeom prst="line">
                  <a:avLst/>
                </a:prstGeom>
                <a:ln w="25400">
                  <a:tailEnd type="non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67" name="Grup 66"/>
                <p:cNvGrpSpPr/>
                <p:nvPr/>
              </p:nvGrpSpPr>
              <p:grpSpPr>
                <a:xfrm>
                  <a:off x="3578160" y="4293096"/>
                  <a:ext cx="279636" cy="119488"/>
                  <a:chOff x="3578160" y="4219645"/>
                  <a:chExt cx="279636" cy="119488"/>
                </a:xfrm>
              </p:grpSpPr>
              <p:cxnSp>
                <p:nvCxnSpPr>
                  <p:cNvPr id="64" name="Düz Bağlayıcı 63"/>
                  <p:cNvCxnSpPr/>
                  <p:nvPr/>
                </p:nvCxnSpPr>
                <p:spPr>
                  <a:xfrm flipH="1">
                    <a:off x="3578160" y="4219645"/>
                    <a:ext cx="279636" cy="1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Düz Bağlayıcı 67"/>
                  <p:cNvCxnSpPr/>
                  <p:nvPr/>
                </p:nvCxnSpPr>
                <p:spPr>
                  <a:xfrm flipH="1">
                    <a:off x="3578160" y="4339132"/>
                    <a:ext cx="279636" cy="1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71" name="Metin kutusu 70"/>
                <p:cNvSpPr txBox="1"/>
                <p:nvPr/>
              </p:nvSpPr>
              <p:spPr>
                <a:xfrm>
                  <a:off x="3053469" y="4686141"/>
                  <a:ext cx="1302507" cy="3228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100" b="1" dirty="0" smtClean="0">
                      <a:latin typeface="Book Antiqua" panose="02040602050305030304" pitchFamily="18" charset="0"/>
                    </a:rPr>
                    <a:t>TAÇSIL</a:t>
                  </a:r>
                  <a:endParaRPr lang="en-US" sz="110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72" name="Metin kutusu 71"/>
                <p:cNvSpPr txBox="1"/>
                <p:nvPr/>
              </p:nvSpPr>
              <p:spPr>
                <a:xfrm>
                  <a:off x="2650182" y="5556394"/>
                  <a:ext cx="841677" cy="3228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050" b="1" dirty="0">
                      <a:latin typeface="Book Antiqua" panose="02040602050305030304" pitchFamily="18" charset="0"/>
                    </a:rPr>
                    <a:t>+</a:t>
                  </a:r>
                  <a:r>
                    <a:rPr lang="tr-TR" sz="1050" b="1" dirty="0" smtClean="0">
                      <a:latin typeface="Book Antiqua" panose="02040602050305030304" pitchFamily="18" charset="0"/>
                    </a:rPr>
                    <a:t>ön</a:t>
                  </a:r>
                  <a:endParaRPr lang="en-US" sz="1050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73" name="Metin kutusu 72"/>
                <p:cNvSpPr txBox="1"/>
                <p:nvPr/>
              </p:nvSpPr>
              <p:spPr>
                <a:xfrm>
                  <a:off x="3857796" y="5614454"/>
                  <a:ext cx="880618" cy="3228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050" b="1" dirty="0">
                      <a:latin typeface="Book Antiqua" panose="02040602050305030304" pitchFamily="18" charset="0"/>
                    </a:rPr>
                    <a:t>– </a:t>
                  </a:r>
                  <a:r>
                    <a:rPr lang="tr-TR" sz="1050" b="1" dirty="0" smtClean="0">
                      <a:latin typeface="Book Antiqua" panose="02040602050305030304" pitchFamily="18" charset="0"/>
                    </a:rPr>
                    <a:t>dağınık</a:t>
                  </a:r>
                  <a:endParaRPr lang="en-US" sz="1050" b="1" dirty="0">
                    <a:solidFill>
                      <a:srgbClr val="FF0000"/>
                    </a:solidFill>
                  </a:endParaRPr>
                </a:p>
              </p:txBody>
            </p:sp>
            <p:grpSp>
              <p:nvGrpSpPr>
                <p:cNvPr id="74" name="Grup 73"/>
                <p:cNvGrpSpPr/>
                <p:nvPr/>
              </p:nvGrpSpPr>
              <p:grpSpPr>
                <a:xfrm>
                  <a:off x="3102396" y="4980967"/>
                  <a:ext cx="1197989" cy="600406"/>
                  <a:chOff x="107504" y="3332650"/>
                  <a:chExt cx="861518" cy="600406"/>
                </a:xfrm>
              </p:grpSpPr>
              <p:cxnSp>
                <p:nvCxnSpPr>
                  <p:cNvPr id="75" name="Düz Bağlayıcı 74"/>
                  <p:cNvCxnSpPr/>
                  <p:nvPr/>
                </p:nvCxnSpPr>
                <p:spPr>
                  <a:xfrm flipH="1">
                    <a:off x="107504" y="3332650"/>
                    <a:ext cx="437248" cy="528398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Düz Bağlayıcı 76"/>
                  <p:cNvCxnSpPr/>
                  <p:nvPr/>
                </p:nvCxnSpPr>
                <p:spPr>
                  <a:xfrm>
                    <a:off x="544752" y="3332650"/>
                    <a:ext cx="424270" cy="600406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cxnSp>
          <p:nvCxnSpPr>
            <p:cNvPr id="82" name="Düz Bağlayıcı 81"/>
            <p:cNvCxnSpPr>
              <a:stCxn id="61" idx="2"/>
              <a:endCxn id="23" idx="2"/>
            </p:cNvCxnSpPr>
            <p:nvPr/>
          </p:nvCxnSpPr>
          <p:spPr>
            <a:xfrm>
              <a:off x="3591503" y="3736791"/>
              <a:ext cx="3230197" cy="751517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Metin kutusu 85"/>
            <p:cNvSpPr txBox="1"/>
            <p:nvPr/>
          </p:nvSpPr>
          <p:spPr>
            <a:xfrm>
              <a:off x="6499816" y="2684149"/>
              <a:ext cx="604126" cy="322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100" b="1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[k]</a:t>
              </a:r>
              <a:endParaRPr lang="en-US" sz="105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9" name="Grup 88"/>
          <p:cNvGrpSpPr/>
          <p:nvPr/>
        </p:nvGrpSpPr>
        <p:grpSpPr>
          <a:xfrm>
            <a:off x="819625" y="2311090"/>
            <a:ext cx="2036269" cy="419601"/>
            <a:chOff x="4180802" y="1588515"/>
            <a:chExt cx="2036269" cy="419601"/>
          </a:xfrm>
        </p:grpSpPr>
        <p:sp>
          <p:nvSpPr>
            <p:cNvPr id="90" name="Sağ Ok 89"/>
            <p:cNvSpPr/>
            <p:nvPr/>
          </p:nvSpPr>
          <p:spPr>
            <a:xfrm>
              <a:off x="5031293" y="1788570"/>
              <a:ext cx="420858" cy="10875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91" name="Metin kutusu 90"/>
            <p:cNvSpPr txBox="1"/>
            <p:nvPr/>
          </p:nvSpPr>
          <p:spPr>
            <a:xfrm>
              <a:off x="4180802" y="1608006"/>
              <a:ext cx="8504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/</a:t>
              </a:r>
              <a:r>
                <a:rPr lang="tr-TR" sz="2000" dirty="0" err="1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nk</a:t>
              </a:r>
              <a:r>
                <a:rPr lang="tr-TR" sz="2000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/</a:t>
              </a:r>
              <a:endParaRPr lang="en-US" sz="2000" dirty="0">
                <a:solidFill>
                  <a:srgbClr val="FF000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92" name="Metin kutusu 91"/>
            <p:cNvSpPr txBox="1"/>
            <p:nvPr/>
          </p:nvSpPr>
          <p:spPr>
            <a:xfrm>
              <a:off x="5546941" y="1588515"/>
              <a:ext cx="6701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[ŋ</a:t>
              </a:r>
              <a:r>
                <a:rPr lang="tr-TR" sz="2000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k</a:t>
              </a:r>
              <a:r>
                <a:rPr lang="en-US" sz="2000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]</a:t>
              </a:r>
              <a:endParaRPr lang="en-US" sz="2000" dirty="0">
                <a:solidFill>
                  <a:srgbClr val="FF0000"/>
                </a:solidFill>
                <a:latin typeface="Book Antiqua" panose="02040602050305030304" pitchFamily="18" charset="0"/>
              </a:endParaRPr>
            </a:p>
          </p:txBody>
        </p:sp>
      </p:grpSp>
      <p:sp>
        <p:nvSpPr>
          <p:cNvPr id="46" name="Metin kutusu 45"/>
          <p:cNvSpPr txBox="1"/>
          <p:nvPr/>
        </p:nvSpPr>
        <p:spPr>
          <a:xfrm>
            <a:off x="3238879" y="2830154"/>
            <a:ext cx="4631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b="1" dirty="0" smtClean="0">
                <a:solidFill>
                  <a:schemeClr val="bg1">
                    <a:lumMod val="65000"/>
                  </a:schemeClr>
                </a:solidFill>
                <a:latin typeface="Book Antiqua" panose="02040602050305030304" pitchFamily="18" charset="0"/>
              </a:rPr>
              <a:t>X</a:t>
            </a:r>
            <a:endParaRPr 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596736" y="4388397"/>
            <a:ext cx="2160239" cy="1908113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Bağlanmama 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Delinking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 ve </a:t>
            </a:r>
            <a:r>
              <a:rPr lang="tr-TR" altLang="tr-TR" sz="2800" b="1" dirty="0">
                <a:latin typeface="Gill Sans MT" panose="020B0502020104020203" pitchFamily="34" charset="0"/>
              </a:rPr>
              <a:t>Yayılma (</a:t>
            </a:r>
            <a:r>
              <a:rPr lang="tr-TR" altLang="tr-TR" sz="2800" dirty="0" err="1">
                <a:latin typeface="Gill Sans MT" panose="020B0502020104020203" pitchFamily="34" charset="0"/>
              </a:rPr>
              <a:t>Spreading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5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196752"/>
            <a:ext cx="82089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1400" dirty="0" smtClean="0">
                <a:latin typeface="Book Antiqua" panose="02040602050305030304" pitchFamily="18" charset="0"/>
              </a:rPr>
              <a:t>Aşağıdaki budaklanma, herhangi bir </a:t>
            </a:r>
            <a:r>
              <a:rPr lang="tr-TR" sz="1400" dirty="0" err="1" smtClean="0">
                <a:latin typeface="Book Antiqua" panose="02040602050305030304" pitchFamily="18" charset="0"/>
              </a:rPr>
              <a:t>genizsil</a:t>
            </a:r>
            <a:r>
              <a:rPr lang="tr-TR" sz="1400" dirty="0" smtClean="0">
                <a:latin typeface="Book Antiqua" panose="02040602050305030304" pitchFamily="18" charset="0"/>
              </a:rPr>
              <a:t> ünsüzün, herhangi bir ünsüz tarafından izlenebileceğini göstermektedir. Buna göre, </a:t>
            </a:r>
            <a:r>
              <a:rPr lang="tr-TR" sz="1400" dirty="0" err="1" smtClean="0">
                <a:latin typeface="Book Antiqua" panose="02040602050305030304" pitchFamily="18" charset="0"/>
              </a:rPr>
              <a:t>genizsil</a:t>
            </a:r>
            <a:r>
              <a:rPr lang="tr-TR" sz="1400" dirty="0" smtClean="0">
                <a:latin typeface="Book Antiqua" panose="02040602050305030304" pitchFamily="18" charset="0"/>
              </a:rPr>
              <a:t> olan ünsüz, çıkış yeri özelliğini kaybetmektedir. </a:t>
            </a: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grpSp>
        <p:nvGrpSpPr>
          <p:cNvPr id="88" name="Grup 87"/>
          <p:cNvGrpSpPr/>
          <p:nvPr/>
        </p:nvGrpSpPr>
        <p:grpSpPr>
          <a:xfrm>
            <a:off x="2441742" y="2636912"/>
            <a:ext cx="4765859" cy="2350364"/>
            <a:chOff x="2235634" y="1638894"/>
            <a:chExt cx="5229210" cy="2900750"/>
          </a:xfrm>
        </p:grpSpPr>
        <p:sp>
          <p:nvSpPr>
            <p:cNvPr id="53" name="Çift Köşeli Ayraç 52"/>
            <p:cNvSpPr/>
            <p:nvPr/>
          </p:nvSpPr>
          <p:spPr>
            <a:xfrm>
              <a:off x="6324128" y="2794206"/>
              <a:ext cx="924757" cy="608653"/>
            </a:xfrm>
            <a:prstGeom prst="bracketPair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r>
                <a:rPr lang="tr-TR" sz="1100" dirty="0"/>
                <a:t>+</a:t>
              </a:r>
              <a:r>
                <a:rPr lang="tr-TR" sz="1100" dirty="0" smtClean="0"/>
                <a:t>ünsüz</a:t>
              </a:r>
            </a:p>
            <a:p>
              <a:pPr algn="ctr"/>
              <a:r>
                <a:rPr lang="tr-TR" sz="1100" dirty="0" smtClean="0"/>
                <a:t>–titreşim</a:t>
              </a:r>
            </a:p>
          </p:txBody>
        </p:sp>
        <p:grpSp>
          <p:nvGrpSpPr>
            <p:cNvPr id="80" name="Grup 79"/>
            <p:cNvGrpSpPr/>
            <p:nvPr/>
          </p:nvGrpSpPr>
          <p:grpSpPr>
            <a:xfrm>
              <a:off x="6178556" y="3665716"/>
              <a:ext cx="1286288" cy="873928"/>
              <a:chOff x="6222705" y="3031377"/>
              <a:chExt cx="1302507" cy="990562"/>
            </a:xfrm>
          </p:grpSpPr>
          <p:sp>
            <p:nvSpPr>
              <p:cNvPr id="23" name="Metin kutusu 22"/>
              <p:cNvSpPr txBox="1"/>
              <p:nvPr/>
            </p:nvSpPr>
            <p:spPr>
              <a:xfrm>
                <a:off x="6222705" y="3655977"/>
                <a:ext cx="1302507" cy="365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100" b="1" dirty="0" smtClean="0">
                    <a:latin typeface="Book Antiqua" panose="02040602050305030304" pitchFamily="18" charset="0"/>
                  </a:rPr>
                  <a:t>YER</a:t>
                </a:r>
                <a:endParaRPr lang="en-US" sz="1100" b="1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54" name="Düz Bağlayıcı 53"/>
              <p:cNvCxnSpPr/>
              <p:nvPr/>
            </p:nvCxnSpPr>
            <p:spPr>
              <a:xfrm>
                <a:off x="6847344" y="3031377"/>
                <a:ext cx="6503" cy="611076"/>
              </a:xfrm>
              <a:prstGeom prst="line">
                <a:avLst/>
              </a:prstGeom>
              <a:ln w="25400"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Grup 84"/>
            <p:cNvGrpSpPr/>
            <p:nvPr/>
          </p:nvGrpSpPr>
          <p:grpSpPr>
            <a:xfrm>
              <a:off x="2235634" y="1638894"/>
              <a:ext cx="2007122" cy="2112991"/>
              <a:chOff x="2235634" y="1638894"/>
              <a:chExt cx="2007122" cy="2112991"/>
            </a:xfrm>
          </p:grpSpPr>
          <p:sp>
            <p:nvSpPr>
              <p:cNvPr id="17" name="Metin kutusu 16"/>
              <p:cNvSpPr txBox="1"/>
              <p:nvPr/>
            </p:nvSpPr>
            <p:spPr>
              <a:xfrm>
                <a:off x="2933886" y="1638894"/>
                <a:ext cx="1165063" cy="3798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sz="1100" b="1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[</a:t>
                </a:r>
                <a:r>
                  <a:rPr lang="tr-TR" sz="1100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n</a:t>
                </a:r>
                <a:r>
                  <a:rPr lang="tr-TR" sz="1100" b="1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]</a:t>
                </a:r>
                <a:r>
                  <a:rPr lang="tr-TR" sz="1050" dirty="0" smtClean="0">
                    <a:solidFill>
                      <a:srgbClr val="FF0000"/>
                    </a:solidFill>
                  </a:rPr>
                  <a:t>  </a:t>
                </a:r>
                <a:r>
                  <a:rPr lang="tr-TR" sz="1400" b="1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[</a:t>
                </a:r>
                <a:r>
                  <a:rPr lang="en-US" sz="1400" dirty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ŋ</a:t>
                </a:r>
                <a:r>
                  <a:rPr lang="tr-TR" sz="1400" b="1" dirty="0" smtClean="0">
                    <a:solidFill>
                      <a:srgbClr val="FF0000"/>
                    </a:solidFill>
                    <a:latin typeface="Book Antiqua" panose="02040602050305030304" pitchFamily="18" charset="0"/>
                  </a:rPr>
                  <a:t>]</a:t>
                </a:r>
                <a:endParaRPr lang="en-US" sz="105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8" name="Çift Köşeli Ayraç 37"/>
              <p:cNvSpPr/>
              <p:nvPr/>
            </p:nvSpPr>
            <p:spPr>
              <a:xfrm>
                <a:off x="3091178" y="2061185"/>
                <a:ext cx="924757" cy="608653"/>
              </a:xfrm>
              <a:prstGeom prst="bracketPair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r>
                  <a:rPr lang="tr-TR" sz="1100" dirty="0"/>
                  <a:t>+</a:t>
                </a:r>
                <a:r>
                  <a:rPr lang="tr-TR" sz="1100" dirty="0" smtClean="0"/>
                  <a:t>ünsüz</a:t>
                </a:r>
              </a:p>
              <a:p>
                <a:pPr algn="ctr"/>
                <a:r>
                  <a:rPr lang="tr-TR" sz="1100" dirty="0"/>
                  <a:t>+</a:t>
                </a:r>
                <a:r>
                  <a:rPr lang="tr-TR" sz="1100" dirty="0" smtClean="0"/>
                  <a:t>titreşim</a:t>
                </a:r>
              </a:p>
            </p:txBody>
          </p:sp>
          <p:grpSp>
            <p:nvGrpSpPr>
              <p:cNvPr id="79" name="Grup 78"/>
              <p:cNvGrpSpPr/>
              <p:nvPr/>
            </p:nvGrpSpPr>
            <p:grpSpPr>
              <a:xfrm>
                <a:off x="2235634" y="2690716"/>
                <a:ext cx="2007122" cy="1061169"/>
                <a:chOff x="2355217" y="2958989"/>
                <a:chExt cx="2007122" cy="1061169"/>
              </a:xfrm>
            </p:grpSpPr>
            <p:sp>
              <p:nvSpPr>
                <p:cNvPr id="18" name="Metin kutusu 17"/>
                <p:cNvSpPr txBox="1"/>
                <p:nvPr/>
              </p:nvSpPr>
              <p:spPr>
                <a:xfrm>
                  <a:off x="2355217" y="3502171"/>
                  <a:ext cx="955577" cy="3133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050" b="1" dirty="0" smtClean="0">
                      <a:latin typeface="Book Antiqua" panose="02040602050305030304" pitchFamily="18" charset="0"/>
                    </a:rPr>
                    <a:t>[+</a:t>
                  </a:r>
                  <a:r>
                    <a:rPr lang="tr-TR" sz="1050" b="1" dirty="0" err="1" smtClean="0">
                      <a:latin typeface="Book Antiqua" panose="02040602050305030304" pitchFamily="18" charset="0"/>
                    </a:rPr>
                    <a:t>genizsil</a:t>
                  </a:r>
                  <a:r>
                    <a:rPr lang="tr-TR" sz="1050" b="1" dirty="0" smtClean="0">
                      <a:latin typeface="Book Antiqua" panose="02040602050305030304" pitchFamily="18" charset="0"/>
                    </a:rPr>
                    <a:t>]</a:t>
                  </a:r>
                  <a:endParaRPr lang="en-US" sz="1050" b="1" dirty="0">
                    <a:solidFill>
                      <a:srgbClr val="FF0000"/>
                    </a:solidFill>
                  </a:endParaRPr>
                </a:p>
              </p:txBody>
            </p:sp>
            <p:grpSp>
              <p:nvGrpSpPr>
                <p:cNvPr id="69" name="Grup 68"/>
                <p:cNvGrpSpPr/>
                <p:nvPr/>
              </p:nvGrpSpPr>
              <p:grpSpPr>
                <a:xfrm>
                  <a:off x="2651572" y="2958989"/>
                  <a:ext cx="1093152" cy="686738"/>
                  <a:chOff x="2651572" y="2958989"/>
                  <a:chExt cx="1093152" cy="686738"/>
                </a:xfrm>
              </p:grpSpPr>
              <p:cxnSp>
                <p:nvCxnSpPr>
                  <p:cNvPr id="50" name="Düz Bağlayıcı 49"/>
                  <p:cNvCxnSpPr>
                    <a:endCxn id="37" idx="0"/>
                  </p:cNvCxnSpPr>
                  <p:nvPr/>
                </p:nvCxnSpPr>
                <p:spPr>
                  <a:xfrm flipH="1">
                    <a:off x="2651572" y="2958989"/>
                    <a:ext cx="1093152" cy="598369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Düz Bağlayıcı 51"/>
                  <p:cNvCxnSpPr/>
                  <p:nvPr/>
                </p:nvCxnSpPr>
                <p:spPr>
                  <a:xfrm>
                    <a:off x="3744723" y="2958989"/>
                    <a:ext cx="1" cy="686738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1" name="Metin kutusu 60"/>
                <p:cNvSpPr txBox="1"/>
                <p:nvPr/>
              </p:nvSpPr>
              <p:spPr>
                <a:xfrm>
                  <a:off x="3059832" y="3697287"/>
                  <a:ext cx="1302507" cy="3228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tr-TR" sz="1100" b="1" dirty="0" smtClean="0">
                      <a:latin typeface="Book Antiqua" panose="02040602050305030304" pitchFamily="18" charset="0"/>
                    </a:rPr>
                    <a:t>YER</a:t>
                  </a:r>
                  <a:endParaRPr lang="en-US" sz="1100" b="1" dirty="0">
                    <a:solidFill>
                      <a:srgbClr val="FF0000"/>
                    </a:solidFill>
                  </a:endParaRPr>
                </a:p>
              </p:txBody>
            </p:sp>
            <p:grpSp>
              <p:nvGrpSpPr>
                <p:cNvPr id="67" name="Grup 66"/>
                <p:cNvGrpSpPr/>
                <p:nvPr/>
              </p:nvGrpSpPr>
              <p:grpSpPr>
                <a:xfrm>
                  <a:off x="3606208" y="3240220"/>
                  <a:ext cx="279636" cy="119491"/>
                  <a:chOff x="3606208" y="3166769"/>
                  <a:chExt cx="279636" cy="119491"/>
                </a:xfrm>
              </p:grpSpPr>
              <p:cxnSp>
                <p:nvCxnSpPr>
                  <p:cNvPr id="64" name="Düz Bağlayıcı 63"/>
                  <p:cNvCxnSpPr/>
                  <p:nvPr/>
                </p:nvCxnSpPr>
                <p:spPr>
                  <a:xfrm flipH="1">
                    <a:off x="3606208" y="3166769"/>
                    <a:ext cx="279636" cy="1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8" name="Düz Bağlayıcı 67"/>
                  <p:cNvCxnSpPr/>
                  <p:nvPr/>
                </p:nvCxnSpPr>
                <p:spPr>
                  <a:xfrm flipH="1">
                    <a:off x="3606208" y="3286259"/>
                    <a:ext cx="279636" cy="1"/>
                  </a:xfrm>
                  <a:prstGeom prst="line">
                    <a:avLst/>
                  </a:prstGeom>
                  <a:ln w="25400">
                    <a:tailEnd type="non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cxnSp>
          <p:nvCxnSpPr>
            <p:cNvPr id="82" name="Düz Bağlayıcı 81"/>
            <p:cNvCxnSpPr/>
            <p:nvPr/>
          </p:nvCxnSpPr>
          <p:spPr>
            <a:xfrm>
              <a:off x="3618397" y="2718099"/>
              <a:ext cx="3177020" cy="947616"/>
            </a:xfrm>
            <a:prstGeom prst="line">
              <a:avLst/>
            </a:prstGeom>
            <a:ln w="254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Metin kutusu 85"/>
            <p:cNvSpPr txBox="1"/>
            <p:nvPr/>
          </p:nvSpPr>
          <p:spPr>
            <a:xfrm>
              <a:off x="6499816" y="2438725"/>
              <a:ext cx="604125" cy="3228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100" b="1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[k]</a:t>
              </a:r>
              <a:endParaRPr lang="en-US" sz="105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9" name="Grup 88"/>
          <p:cNvGrpSpPr/>
          <p:nvPr/>
        </p:nvGrpSpPr>
        <p:grpSpPr>
          <a:xfrm>
            <a:off x="819625" y="2311090"/>
            <a:ext cx="2036269" cy="419601"/>
            <a:chOff x="4180802" y="1588515"/>
            <a:chExt cx="2036269" cy="419601"/>
          </a:xfrm>
        </p:grpSpPr>
        <p:sp>
          <p:nvSpPr>
            <p:cNvPr id="90" name="Sağ Ok 89"/>
            <p:cNvSpPr/>
            <p:nvPr/>
          </p:nvSpPr>
          <p:spPr>
            <a:xfrm>
              <a:off x="5031293" y="1788570"/>
              <a:ext cx="420858" cy="108758"/>
            </a:xfrm>
            <a:prstGeom prst="righ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rgbClr val="FF0000"/>
                </a:solidFill>
              </a:endParaRPr>
            </a:p>
          </p:txBody>
        </p:sp>
        <p:sp>
          <p:nvSpPr>
            <p:cNvPr id="91" name="Metin kutusu 90"/>
            <p:cNvSpPr txBox="1"/>
            <p:nvPr/>
          </p:nvSpPr>
          <p:spPr>
            <a:xfrm>
              <a:off x="4180802" y="1608006"/>
              <a:ext cx="8504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sz="2000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/</a:t>
              </a:r>
              <a:r>
                <a:rPr lang="tr-TR" sz="2000" dirty="0" err="1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nk</a:t>
              </a:r>
              <a:r>
                <a:rPr lang="tr-TR" sz="2000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/</a:t>
              </a:r>
              <a:endParaRPr lang="en-US" sz="2000" dirty="0">
                <a:solidFill>
                  <a:srgbClr val="FF000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92" name="Metin kutusu 91"/>
            <p:cNvSpPr txBox="1"/>
            <p:nvPr/>
          </p:nvSpPr>
          <p:spPr>
            <a:xfrm>
              <a:off x="5546941" y="1588515"/>
              <a:ext cx="6701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[ŋ</a:t>
              </a:r>
              <a:r>
                <a:rPr lang="tr-TR" sz="2000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k</a:t>
              </a:r>
              <a:r>
                <a:rPr lang="en-US" sz="2000" dirty="0" smtClean="0">
                  <a:solidFill>
                    <a:srgbClr val="FF0000"/>
                  </a:solidFill>
                  <a:latin typeface="Book Antiqua" panose="02040602050305030304" pitchFamily="18" charset="0"/>
                </a:rPr>
                <a:t>]</a:t>
              </a:r>
              <a:endParaRPr lang="en-US" sz="2000" dirty="0">
                <a:solidFill>
                  <a:srgbClr val="FF0000"/>
                </a:solidFill>
                <a:latin typeface="Book Antiqua" panose="02040602050305030304" pitchFamily="18" charset="0"/>
              </a:endParaRPr>
            </a:p>
          </p:txBody>
        </p:sp>
      </p:grpSp>
      <p:sp>
        <p:nvSpPr>
          <p:cNvPr id="46" name="Metin kutusu 45"/>
          <p:cNvSpPr txBox="1"/>
          <p:nvPr/>
        </p:nvSpPr>
        <p:spPr>
          <a:xfrm>
            <a:off x="3238880" y="2691537"/>
            <a:ext cx="4631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100" b="1" dirty="0" smtClean="0">
                <a:solidFill>
                  <a:schemeClr val="bg1">
                    <a:lumMod val="65000"/>
                  </a:schemeClr>
                </a:solidFill>
                <a:latin typeface="Book Antiqua" panose="02040602050305030304" pitchFamily="18" charset="0"/>
              </a:rPr>
              <a:t>X</a:t>
            </a:r>
            <a:endParaRPr lang="en-US" sz="10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1" name="Metin kutusu 50"/>
          <p:cNvSpPr txBox="1"/>
          <p:nvPr/>
        </p:nvSpPr>
        <p:spPr>
          <a:xfrm>
            <a:off x="3226548" y="4767064"/>
            <a:ext cx="3101534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tr-TR" sz="1200" dirty="0" smtClean="0"/>
              <a:t>Bu özellik, </a:t>
            </a:r>
            <a:r>
              <a:rPr lang="tr-TR" sz="1200" dirty="0" err="1" smtClean="0"/>
              <a:t>genizsil</a:t>
            </a:r>
            <a:r>
              <a:rPr lang="tr-TR" sz="1200" dirty="0" smtClean="0"/>
              <a:t> ünsüzün, kendisinden sonra gelen ünsüzün özelliklerini taşımaya başladığını (</a:t>
            </a:r>
            <a:r>
              <a:rPr lang="tr-TR" sz="1200" i="1" dirty="0" err="1" smtClean="0"/>
              <a:t>adopt</a:t>
            </a:r>
            <a:r>
              <a:rPr lang="tr-TR" sz="1200" dirty="0" smtClean="0"/>
              <a:t>) göstermektedir. Bu durumda, özellik </a:t>
            </a:r>
            <a:r>
              <a:rPr lang="tr-TR" sz="1200" dirty="0"/>
              <a:t>ağacı, </a:t>
            </a:r>
            <a:r>
              <a:rPr lang="tr-TR" sz="1200" dirty="0" smtClean="0"/>
              <a:t>sesbilimsel özellikleri tek </a:t>
            </a:r>
            <a:r>
              <a:rPr lang="tr-TR" sz="1200" dirty="0"/>
              <a:t>tek sıralamak </a:t>
            </a:r>
            <a:r>
              <a:rPr lang="tr-TR" sz="1200" dirty="0" smtClean="0"/>
              <a:t>yerine, </a:t>
            </a:r>
            <a:r>
              <a:rPr lang="tr-TR" sz="1200" dirty="0" err="1" smtClean="0"/>
              <a:t>yetinmeci</a:t>
            </a:r>
            <a:r>
              <a:rPr lang="tr-TR" sz="1200" dirty="0" smtClean="0"/>
              <a:t> (</a:t>
            </a:r>
            <a:r>
              <a:rPr lang="tr-TR" sz="1200" dirty="0" err="1" smtClean="0"/>
              <a:t>minimalist</a:t>
            </a:r>
            <a:r>
              <a:rPr lang="tr-TR" sz="1200" dirty="0" smtClean="0"/>
              <a:t>) bir yaklaşım sergilemektedir. </a:t>
            </a:r>
            <a:endParaRPr lang="en-US" sz="1200" b="1" dirty="0"/>
          </a:p>
        </p:txBody>
      </p:sp>
      <p:sp>
        <p:nvSpPr>
          <p:cNvPr id="55" name="Sağ Ok 54"/>
          <p:cNvSpPr/>
          <p:nvPr/>
        </p:nvSpPr>
        <p:spPr>
          <a:xfrm rot="5400000">
            <a:off x="4597146" y="4151117"/>
            <a:ext cx="628736" cy="185069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57" name="Metin kutusu 56"/>
          <p:cNvSpPr txBox="1"/>
          <p:nvPr/>
        </p:nvSpPr>
        <p:spPr>
          <a:xfrm>
            <a:off x="4534541" y="3423081"/>
            <a:ext cx="935623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/>
              <a:t>YAYILMA</a:t>
            </a:r>
            <a:endParaRPr lang="en-US" sz="1200" b="1" dirty="0"/>
          </a:p>
        </p:txBody>
      </p:sp>
      <p:sp>
        <p:nvSpPr>
          <p:cNvPr id="58" name="Metin kutusu 57"/>
          <p:cNvSpPr txBox="1"/>
          <p:nvPr/>
        </p:nvSpPr>
        <p:spPr>
          <a:xfrm>
            <a:off x="1816709" y="4462365"/>
            <a:ext cx="1393272" cy="2769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/>
              <a:t>BAĞLANMAMA</a:t>
            </a:r>
            <a:endParaRPr lang="en-US" sz="1200" b="1" dirty="0"/>
          </a:p>
        </p:txBody>
      </p:sp>
      <p:sp>
        <p:nvSpPr>
          <p:cNvPr id="59" name="Sağ Ok 58"/>
          <p:cNvSpPr/>
          <p:nvPr/>
        </p:nvSpPr>
        <p:spPr>
          <a:xfrm rot="8422025">
            <a:off x="3018098" y="4076528"/>
            <a:ext cx="676738" cy="213338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60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Bağlanmama 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Delinking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 ve </a:t>
            </a:r>
            <a:r>
              <a:rPr lang="tr-TR" altLang="tr-TR" sz="2800" b="1" dirty="0">
                <a:latin typeface="Gill Sans MT" panose="020B0502020104020203" pitchFamily="34" charset="0"/>
              </a:rPr>
              <a:t>Yayılma (</a:t>
            </a:r>
            <a:r>
              <a:rPr lang="tr-TR" altLang="tr-TR" sz="2800" dirty="0" err="1">
                <a:latin typeface="Gill Sans MT" panose="020B0502020104020203" pitchFamily="34" charset="0"/>
              </a:rPr>
              <a:t>Spreading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7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5536" y="1196752"/>
            <a:ext cx="82089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1400" dirty="0" err="1" smtClean="0">
                <a:latin typeface="Book Antiqua" panose="02040602050305030304" pitchFamily="18" charset="0"/>
              </a:rPr>
              <a:t>Genizsil</a:t>
            </a:r>
            <a:r>
              <a:rPr lang="tr-TR" sz="1400" dirty="0" smtClean="0">
                <a:latin typeface="Book Antiqua" panose="02040602050305030304" pitchFamily="18" charset="0"/>
              </a:rPr>
              <a:t> benzeşmesinde görülen yayılma ilkesinde, ünsüz (n) hemen yanındaki ünsüzün özelliğini taşıması gerektiği için kendi özelliğini silmektedir. Örneğin, eğer çıkış yeri özelliğinin altında dudaksıl özellik bulunsaydı, </a:t>
            </a:r>
            <a:r>
              <a:rPr lang="tr-TR" sz="1400" dirty="0" err="1" smtClean="0">
                <a:latin typeface="Book Antiqua" panose="02040602050305030304" pitchFamily="18" charset="0"/>
              </a:rPr>
              <a:t>genizsil</a:t>
            </a:r>
            <a:r>
              <a:rPr lang="tr-TR" sz="1400" dirty="0" smtClean="0">
                <a:latin typeface="Book Antiqua" panose="02040602050305030304" pitchFamily="18" charset="0"/>
              </a:rPr>
              <a:t> ünsüz aynı zamanda dudaksıl özellik de taşıyacaktı ya da dil sırtı, ya da </a:t>
            </a:r>
            <a:r>
              <a:rPr lang="tr-TR" sz="1400" dirty="0" err="1" smtClean="0">
                <a:latin typeface="Book Antiqua" panose="02040602050305030304" pitchFamily="18" charset="0"/>
              </a:rPr>
              <a:t>taçsıl</a:t>
            </a:r>
            <a:r>
              <a:rPr lang="tr-TR" sz="1400" dirty="0" smtClean="0">
                <a:latin typeface="Book Antiqua" panose="02040602050305030304" pitchFamily="18" charset="0"/>
              </a:rPr>
              <a:t> olsaydı da aynı durum geçerli olacaktı. Bu görünüm, özellik ağacının sesbilimsel özellikleri yüklemedeki yetkinliğini göstermektedir.</a:t>
            </a:r>
          </a:p>
        </p:txBody>
      </p:sp>
      <p:sp>
        <p:nvSpPr>
          <p:cNvPr id="6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500063" y="571500"/>
            <a:ext cx="8001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2800" b="1" dirty="0" smtClean="0">
                <a:latin typeface="Gill Sans MT" panose="020B0502020104020203" pitchFamily="34" charset="0"/>
              </a:rPr>
              <a:t>Bağlanmama (</a:t>
            </a:r>
            <a:r>
              <a:rPr lang="tr-TR" altLang="tr-TR" sz="2800" dirty="0" err="1" smtClean="0">
                <a:latin typeface="Gill Sans MT" panose="020B0502020104020203" pitchFamily="34" charset="0"/>
              </a:rPr>
              <a:t>Delinking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 ve </a:t>
            </a:r>
            <a:r>
              <a:rPr lang="tr-TR" altLang="tr-TR" sz="2800" b="1" dirty="0">
                <a:latin typeface="Gill Sans MT" panose="020B0502020104020203" pitchFamily="34" charset="0"/>
              </a:rPr>
              <a:t>Yayılma (</a:t>
            </a:r>
            <a:r>
              <a:rPr lang="tr-TR" altLang="tr-TR" sz="2800" dirty="0" err="1">
                <a:latin typeface="Gill Sans MT" panose="020B0502020104020203" pitchFamily="34" charset="0"/>
              </a:rPr>
              <a:t>Spreading</a:t>
            </a:r>
            <a:r>
              <a:rPr lang="tr-TR" altLang="tr-TR" sz="2800" b="1" dirty="0" smtClean="0">
                <a:latin typeface="Gill Sans MT" panose="020B0502020104020203" pitchFamily="34" charset="0"/>
              </a:rPr>
              <a:t>)</a:t>
            </a:r>
            <a:endParaRPr lang="tr-TR" altLang="tr-TR" sz="2800" dirty="0">
              <a:latin typeface="Gill Sans MT" panose="020B0502020104020203" pitchFamily="34" charset="0"/>
            </a:endParaRPr>
          </a:p>
        </p:txBody>
      </p:sp>
      <p:sp>
        <p:nvSpPr>
          <p:cNvPr id="34" name="Rectangle 5"/>
          <p:cNvSpPr>
            <a:spLocks noChangeArrowheads="1"/>
          </p:cNvSpPr>
          <p:nvPr/>
        </p:nvSpPr>
        <p:spPr bwMode="auto">
          <a:xfrm>
            <a:off x="5652120" y="4165558"/>
            <a:ext cx="2848943" cy="18158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1400" dirty="0" smtClean="0">
                <a:latin typeface="Book Antiqua" panose="02040602050305030304" pitchFamily="18" charset="0"/>
              </a:rPr>
              <a:t>Özellik ağacında genellikle hangi özellikler görülebilmektedir?</a:t>
            </a:r>
          </a:p>
          <a:p>
            <a:pPr algn="ctr"/>
            <a:r>
              <a:rPr lang="tr-TR" sz="1400" b="1" dirty="0" smtClean="0">
                <a:latin typeface="Book Antiqua" panose="02040602050305030304" pitchFamily="18" charset="0"/>
              </a:rPr>
              <a:t>Ton</a:t>
            </a:r>
          </a:p>
          <a:p>
            <a:pPr algn="ctr"/>
            <a:r>
              <a:rPr lang="tr-TR" sz="1400" b="1" dirty="0" smtClean="0">
                <a:latin typeface="Book Antiqua" panose="02040602050305030304" pitchFamily="18" charset="0"/>
              </a:rPr>
              <a:t>CV Dizisi</a:t>
            </a:r>
          </a:p>
          <a:p>
            <a:pPr algn="ctr"/>
            <a:r>
              <a:rPr lang="tr-TR" sz="1400" b="1" dirty="0" smtClean="0">
                <a:latin typeface="Book Antiqua" panose="02040602050305030304" pitchFamily="18" charset="0"/>
              </a:rPr>
              <a:t>Seslemler</a:t>
            </a:r>
          </a:p>
          <a:p>
            <a:pPr algn="ctr"/>
            <a:r>
              <a:rPr lang="tr-TR" sz="1400" b="1" dirty="0" err="1" smtClean="0">
                <a:latin typeface="Book Antiqua" panose="02040602050305030304" pitchFamily="18" charset="0"/>
              </a:rPr>
              <a:t>Bürünbirimcikler</a:t>
            </a:r>
            <a:endParaRPr lang="tr-TR" sz="1400" b="1" dirty="0" smtClean="0">
              <a:latin typeface="Book Antiqua" panose="02040602050305030304" pitchFamily="18" charset="0"/>
            </a:endParaRPr>
          </a:p>
          <a:p>
            <a:pPr algn="ctr"/>
            <a:r>
              <a:rPr lang="tr-TR" sz="1400" b="1" dirty="0" smtClean="0">
                <a:latin typeface="Book Antiqua" panose="02040602050305030304" pitchFamily="18" charset="0"/>
              </a:rPr>
              <a:t>Seslem ayakları</a:t>
            </a:r>
          </a:p>
          <a:p>
            <a:pPr algn="ctr"/>
            <a:r>
              <a:rPr lang="tr-TR" sz="1400" b="1" dirty="0" err="1" smtClean="0">
                <a:latin typeface="Book Antiqua" panose="02040602050305030304" pitchFamily="18" charset="0"/>
              </a:rPr>
              <a:t>Bürünsel</a:t>
            </a:r>
            <a:r>
              <a:rPr lang="tr-TR" sz="1400" b="1" dirty="0" smtClean="0">
                <a:latin typeface="Book Antiqua" panose="02040602050305030304" pitchFamily="18" charset="0"/>
              </a:rPr>
              <a:t> sözcükler</a:t>
            </a:r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755577" y="2867540"/>
            <a:ext cx="5616624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1600" b="1" dirty="0" smtClean="0">
                <a:latin typeface="Book Antiqua" panose="02040602050305030304" pitchFamily="18" charset="0"/>
              </a:rPr>
              <a:t>YAYILMA: </a:t>
            </a:r>
            <a:r>
              <a:rPr lang="tr-TR" sz="1600" dirty="0" smtClean="0">
                <a:latin typeface="Book Antiqua" panose="02040602050305030304" pitchFamily="18" charset="0"/>
              </a:rPr>
              <a:t>Özelliğin komşu sese taşınması, yayılmasıdır. </a:t>
            </a:r>
            <a:r>
              <a:rPr lang="tr-TR" sz="1600" b="1" dirty="0" smtClean="0">
                <a:latin typeface="Book Antiqua" panose="02040602050305030304" pitchFamily="18" charset="0"/>
              </a:rPr>
              <a:t> </a:t>
            </a: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755577" y="3450486"/>
            <a:ext cx="7745486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tr-TR" sz="1600" b="1" dirty="0" smtClean="0">
                <a:latin typeface="Book Antiqua" panose="02040602050305030304" pitchFamily="18" charset="0"/>
              </a:rPr>
              <a:t>BAĞLANMAMA: </a:t>
            </a:r>
            <a:r>
              <a:rPr lang="tr-TR" sz="1600" dirty="0" smtClean="0">
                <a:latin typeface="Book Antiqua" panose="02040602050305030304" pitchFamily="18" charset="0"/>
              </a:rPr>
              <a:t>Seslerden birinin özelliğinin ağaçtan kesilmesidir. </a:t>
            </a:r>
            <a:endParaRPr lang="tr-TR" sz="1600" b="1" dirty="0" smtClean="0">
              <a:latin typeface="Book Antiqua" panose="02040602050305030304" pitchFamily="18" charset="0"/>
            </a:endParaRPr>
          </a:p>
        </p:txBody>
      </p:sp>
      <p:grpSp>
        <p:nvGrpSpPr>
          <p:cNvPr id="2" name="Grup 1"/>
          <p:cNvGrpSpPr/>
          <p:nvPr/>
        </p:nvGrpSpPr>
        <p:grpSpPr>
          <a:xfrm>
            <a:off x="7308304" y="3478627"/>
            <a:ext cx="216024" cy="310413"/>
            <a:chOff x="5724128" y="4452949"/>
            <a:chExt cx="254858" cy="501814"/>
          </a:xfrm>
        </p:grpSpPr>
        <p:cxnSp>
          <p:nvCxnSpPr>
            <p:cNvPr id="37" name="Düz Bağlayıcı 36"/>
            <p:cNvCxnSpPr/>
            <p:nvPr/>
          </p:nvCxnSpPr>
          <p:spPr>
            <a:xfrm>
              <a:off x="5850368" y="4452949"/>
              <a:ext cx="1189" cy="501814"/>
            </a:xfrm>
            <a:prstGeom prst="line">
              <a:avLst/>
            </a:prstGeom>
            <a:ln w="158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Düz Bağlayıcı 38"/>
            <p:cNvCxnSpPr/>
            <p:nvPr/>
          </p:nvCxnSpPr>
          <p:spPr>
            <a:xfrm flipH="1">
              <a:off x="5724128" y="4653136"/>
              <a:ext cx="254858" cy="1"/>
            </a:xfrm>
            <a:prstGeom prst="line">
              <a:avLst/>
            </a:prstGeom>
            <a:ln w="158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Düz Bağlayıcı 39"/>
            <p:cNvCxnSpPr/>
            <p:nvPr/>
          </p:nvCxnSpPr>
          <p:spPr>
            <a:xfrm flipH="1">
              <a:off x="5724128" y="4749955"/>
              <a:ext cx="254858" cy="1"/>
            </a:xfrm>
            <a:prstGeom prst="line">
              <a:avLst/>
            </a:prstGeom>
            <a:ln w="15875"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9218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12466</TotalTime>
  <Words>812</Words>
  <Application>Microsoft Office PowerPoint</Application>
  <PresentationFormat>Ekran Gösterisi (4:3)</PresentationFormat>
  <Paragraphs>126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Arial</vt:lpstr>
      <vt:lpstr>Book Antiqua</vt:lpstr>
      <vt:lpstr>Bookman Old Style</vt:lpstr>
      <vt:lpstr>Calibri</vt:lpstr>
      <vt:lpstr>Gill Sans MT</vt:lpstr>
      <vt:lpstr>Wingdings</vt:lpstr>
      <vt:lpstr>Wingdings 3</vt:lpstr>
      <vt:lpstr>Origin</vt:lpstr>
      <vt:lpstr> Türkçe Ses Dizgesinin İşleyişi -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DBB411 Bilimsel Araştırma ve Yazma Teknikleri</dc:title>
  <dc:creator>user</dc:creator>
  <cp:lastModifiedBy>Hakem</cp:lastModifiedBy>
  <cp:revision>1416</cp:revision>
  <dcterms:created xsi:type="dcterms:W3CDTF">2015-09-22T13:45:05Z</dcterms:created>
  <dcterms:modified xsi:type="dcterms:W3CDTF">2019-10-14T10:43:36Z</dcterms:modified>
</cp:coreProperties>
</file>