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9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 fontScale="90000"/>
          </a:bodyPr>
          <a:lstStyle/>
          <a:p>
            <a:r>
              <a:rPr lang="en-US" dirty="0"/>
              <a:t>FİLM GÖSTERİMİ</a:t>
            </a:r>
            <a:br>
              <a:rPr lang="en-US" dirty="0"/>
            </a:br>
            <a:r>
              <a:rPr lang="en-US" dirty="0" err="1"/>
              <a:t>Vesikalı</a:t>
            </a:r>
            <a:r>
              <a:rPr lang="en-US" dirty="0"/>
              <a:t> YARİM (1968)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Düzen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“[</a:t>
            </a:r>
            <a:r>
              <a:rPr lang="en-US" dirty="0" err="1">
                <a:solidFill>
                  <a:schemeClr val="bg1"/>
                </a:solidFill>
              </a:rPr>
              <a:t>filmin</a:t>
            </a:r>
            <a:r>
              <a:rPr lang="en-US" dirty="0">
                <a:solidFill>
                  <a:schemeClr val="bg1"/>
                </a:solidFill>
              </a:rPr>
              <a:t> son </a:t>
            </a:r>
            <a:r>
              <a:rPr lang="en-US" dirty="0" err="1">
                <a:solidFill>
                  <a:schemeClr val="bg1"/>
                </a:solidFill>
              </a:rPr>
              <a:t>sahnesinde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Sabiha’da</a:t>
            </a:r>
            <a:r>
              <a:rPr lang="en-US" dirty="0">
                <a:solidFill>
                  <a:schemeClr val="bg1"/>
                </a:solidFill>
              </a:rPr>
              <a:t>] </a:t>
            </a:r>
            <a:r>
              <a:rPr lang="en-US" dirty="0" err="1">
                <a:solidFill>
                  <a:schemeClr val="bg1"/>
                </a:solidFill>
              </a:rPr>
              <a:t>tanımlanmaya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direnen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belirsizlik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vardır</a:t>
            </a:r>
            <a:r>
              <a:rPr lang="en-US" dirty="0">
                <a:solidFill>
                  <a:schemeClr val="bg1"/>
                </a:solidFill>
              </a:rPr>
              <a:t>.  </a:t>
            </a:r>
            <a:r>
              <a:rPr lang="en-US" dirty="0" err="1">
                <a:solidFill>
                  <a:schemeClr val="bg1"/>
                </a:solidFill>
              </a:rPr>
              <a:t>Yürüyen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Sabiha’dır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sanki</a:t>
            </a:r>
            <a:r>
              <a:rPr lang="en-US" dirty="0">
                <a:solidFill>
                  <a:schemeClr val="bg1"/>
                </a:solidFill>
              </a:rPr>
              <a:t>… Film </a:t>
            </a:r>
            <a:r>
              <a:rPr lang="en-US" dirty="0" err="1">
                <a:solidFill>
                  <a:schemeClr val="bg1"/>
                </a:solidFill>
              </a:rPr>
              <a:t>bitmiştir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Sabiha’nın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nereye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gideceği</a:t>
            </a:r>
            <a:r>
              <a:rPr lang="en-US" dirty="0">
                <a:solidFill>
                  <a:schemeClr val="bg1"/>
                </a:solidFill>
              </a:rPr>
              <a:t>, ne </a:t>
            </a:r>
            <a:r>
              <a:rPr lang="en-US" dirty="0" err="1">
                <a:solidFill>
                  <a:schemeClr val="bg1"/>
                </a:solidFill>
              </a:rPr>
              <a:t>olacağı</a:t>
            </a:r>
            <a:r>
              <a:rPr lang="en-US" dirty="0">
                <a:solidFill>
                  <a:schemeClr val="bg1"/>
                </a:solidFill>
              </a:rPr>
              <a:t> belli </a:t>
            </a:r>
            <a:r>
              <a:rPr lang="en-US" dirty="0" err="1">
                <a:solidFill>
                  <a:schemeClr val="bg1"/>
                </a:solidFill>
              </a:rPr>
              <a:t>değildir</a:t>
            </a:r>
            <a:r>
              <a:rPr lang="en-US" dirty="0">
                <a:solidFill>
                  <a:schemeClr val="bg1"/>
                </a:solidFill>
              </a:rPr>
              <a:t>.”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Nilgün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Abisel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v.d.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 err="1">
                <a:solidFill>
                  <a:schemeClr val="bg1"/>
                </a:solidFill>
              </a:rPr>
              <a:t>Çok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Tuhaf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Çok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Tanıdık</a:t>
            </a:r>
            <a:r>
              <a:rPr lang="en-US" i="1" dirty="0">
                <a:solidFill>
                  <a:schemeClr val="bg1"/>
                </a:solidFill>
              </a:rPr>
              <a:t>: </a:t>
            </a:r>
            <a:r>
              <a:rPr lang="en-US" i="1" dirty="0" err="1">
                <a:solidFill>
                  <a:schemeClr val="bg1"/>
                </a:solidFill>
              </a:rPr>
              <a:t>Vesikalı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Yarim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Üzerine</a:t>
            </a:r>
            <a:r>
              <a:rPr lang="en-US" i="1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58.</a:t>
            </a:r>
          </a:p>
        </p:txBody>
      </p:sp>
    </p:spTree>
    <p:extLst>
      <p:ext uri="{BB962C8B-B14F-4D97-AF65-F5344CB8AC3E}">
        <p14:creationId xmlns:p14="http://schemas.microsoft.com/office/powerpoint/2010/main" val="314154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Melodram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nedir</a:t>
            </a:r>
            <a:r>
              <a:rPr lang="en-US" sz="44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(Linda Williams)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Melodram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Korku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sineması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pornografiye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benzer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şekilde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u="sng" dirty="0" err="1">
                <a:solidFill>
                  <a:schemeClr val="bg1"/>
                </a:solidFill>
              </a:rPr>
              <a:t>Aşırılıklar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sineması</a:t>
            </a:r>
            <a:endParaRPr lang="en-US" u="sng" dirty="0">
              <a:solidFill>
                <a:schemeClr val="bg1"/>
              </a:solidFill>
            </a:endParaRPr>
          </a:p>
          <a:p>
            <a:pPr lvl="2"/>
            <a:r>
              <a:rPr lang="en-US" sz="1600" u="sng" dirty="0" err="1">
                <a:solidFill>
                  <a:schemeClr val="bg1"/>
                </a:solidFill>
              </a:rPr>
              <a:t>Korku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 err="1">
                <a:solidFill>
                  <a:schemeClr val="bg1"/>
                </a:solidFill>
              </a:rPr>
              <a:t>sineması</a:t>
            </a:r>
            <a:r>
              <a:rPr lang="en-US" sz="1600" u="sng" dirty="0">
                <a:solidFill>
                  <a:schemeClr val="bg1"/>
                </a:solidFill>
              </a:rPr>
              <a:t>: </a:t>
            </a:r>
            <a:r>
              <a:rPr lang="en-US" sz="1600" u="sng" dirty="0" err="1">
                <a:solidFill>
                  <a:schemeClr val="bg1"/>
                </a:solidFill>
              </a:rPr>
              <a:t>Şiddetin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 err="1">
                <a:solidFill>
                  <a:schemeClr val="bg1"/>
                </a:solidFill>
              </a:rPr>
              <a:t>aşırılığı</a:t>
            </a:r>
            <a:endParaRPr lang="en-US" sz="1600" u="sng" dirty="0">
              <a:solidFill>
                <a:schemeClr val="bg1"/>
              </a:solidFill>
            </a:endParaRPr>
          </a:p>
          <a:p>
            <a:pPr lvl="2"/>
            <a:r>
              <a:rPr lang="en-US" sz="1600" u="sng" dirty="0" err="1">
                <a:solidFill>
                  <a:schemeClr val="bg1"/>
                </a:solidFill>
              </a:rPr>
              <a:t>Pornografide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 err="1">
                <a:solidFill>
                  <a:schemeClr val="bg1"/>
                </a:solidFill>
              </a:rPr>
              <a:t>cinselliğin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 err="1">
                <a:solidFill>
                  <a:schemeClr val="bg1"/>
                </a:solidFill>
              </a:rPr>
              <a:t>aşırılığı</a:t>
            </a:r>
            <a:endParaRPr lang="en-US" sz="1600" u="sng" dirty="0">
              <a:solidFill>
                <a:schemeClr val="bg1"/>
              </a:solidFill>
            </a:endParaRPr>
          </a:p>
          <a:p>
            <a:pPr lvl="2"/>
            <a:r>
              <a:rPr lang="en-US" sz="1600" u="sng" dirty="0" err="1">
                <a:solidFill>
                  <a:schemeClr val="bg1"/>
                </a:solidFill>
              </a:rPr>
              <a:t>Melodramda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 err="1">
                <a:solidFill>
                  <a:schemeClr val="bg1"/>
                </a:solidFill>
              </a:rPr>
              <a:t>duyguların</a:t>
            </a:r>
            <a:r>
              <a:rPr lang="en-US" sz="1600" u="sng" dirty="0">
                <a:solidFill>
                  <a:schemeClr val="bg1"/>
                </a:solidFill>
              </a:rPr>
              <a:t> </a:t>
            </a:r>
            <a:r>
              <a:rPr lang="en-US" sz="1600" u="sng" dirty="0" err="1">
                <a:solidFill>
                  <a:schemeClr val="bg1"/>
                </a:solidFill>
              </a:rPr>
              <a:t>aşırılığı</a:t>
            </a:r>
            <a:endParaRPr lang="en-US" sz="1600" u="sng" dirty="0">
              <a:solidFill>
                <a:schemeClr val="bg1"/>
              </a:solidFill>
            </a:endParaRPr>
          </a:p>
          <a:p>
            <a:pPr lvl="1"/>
            <a:r>
              <a:rPr lang="en-US" u="sng" dirty="0" err="1">
                <a:solidFill>
                  <a:schemeClr val="bg1"/>
                </a:solidFill>
              </a:rPr>
              <a:t>Kadın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filmleri</a:t>
            </a:r>
            <a:endParaRPr lang="en-US" u="sng" dirty="0">
              <a:solidFill>
                <a:schemeClr val="bg1"/>
              </a:solidFill>
            </a:endParaRPr>
          </a:p>
          <a:p>
            <a:pPr lvl="2"/>
            <a:r>
              <a:rPr lang="en-US" sz="1600" dirty="0" err="1">
                <a:solidFill>
                  <a:schemeClr val="bg1"/>
                </a:solidFill>
              </a:rPr>
              <a:t>Eş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anne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terkedilmiş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aşık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ölüm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hastalık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döşeğindeki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kadın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temsilleri</a:t>
            </a:r>
            <a:endParaRPr lang="en-US" sz="1600" dirty="0">
              <a:solidFill>
                <a:schemeClr val="bg1"/>
              </a:solidFill>
            </a:endParaRPr>
          </a:p>
          <a:p>
            <a:pPr lvl="2"/>
            <a:r>
              <a:rPr lang="en-US" sz="1600" b="1" u="sng" dirty="0" err="1">
                <a:solidFill>
                  <a:schemeClr val="bg1"/>
                </a:solidFill>
              </a:rPr>
              <a:t>Derin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duygulanımlar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içerisinde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temsil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edilen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kadınlar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ve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erkekler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sz="1600" b="1" u="sng" dirty="0" err="1">
                <a:solidFill>
                  <a:schemeClr val="bg1"/>
                </a:solidFill>
              </a:rPr>
              <a:t>Acıyı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deneyimleme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temsilleri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Türün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başarısı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izleyicinin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bu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duyguyu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bedensel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olarak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deneyimlemesine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bağlı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2"/>
            <a:r>
              <a:rPr lang="en-US" sz="1600" dirty="0" err="1">
                <a:solidFill>
                  <a:schemeClr val="bg1"/>
                </a:solidFill>
              </a:rPr>
              <a:t>Korku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sinemasına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pornografiye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benzerlik</a:t>
            </a:r>
            <a:endParaRPr lang="en-US" sz="1600" dirty="0">
              <a:solidFill>
                <a:schemeClr val="bg1"/>
              </a:solidFill>
            </a:endParaRPr>
          </a:p>
          <a:p>
            <a:pPr lvl="2"/>
            <a:r>
              <a:rPr lang="en-US" sz="1600" dirty="0" err="1">
                <a:solidFill>
                  <a:schemeClr val="bg1"/>
                </a:solidFill>
              </a:rPr>
              <a:t>İzleyiciyi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bedensel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olarak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ele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geçirmeyi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hedefleyen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filmler</a:t>
            </a:r>
            <a:endParaRPr lang="en-US" sz="1600" dirty="0">
              <a:solidFill>
                <a:schemeClr val="bg1"/>
              </a:solidFill>
            </a:endParaRPr>
          </a:p>
          <a:p>
            <a:pPr lvl="2"/>
            <a:r>
              <a:rPr lang="en-US" sz="1600" dirty="0" err="1">
                <a:solidFill>
                  <a:schemeClr val="bg1"/>
                </a:solidFill>
              </a:rPr>
              <a:t>İzleyicinin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filmin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duygusuna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aşırı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dahli</a:t>
            </a:r>
            <a:endParaRPr lang="en-US" sz="1600" b="1" u="sng" dirty="0">
              <a:solidFill>
                <a:schemeClr val="bg1"/>
              </a:solidFill>
            </a:endParaRPr>
          </a:p>
          <a:p>
            <a:pPr lvl="2"/>
            <a:r>
              <a:rPr lang="en-US" sz="1600" dirty="0" err="1">
                <a:solidFill>
                  <a:schemeClr val="bg1"/>
                </a:solidFill>
              </a:rPr>
              <a:t>İzleyici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ile</a:t>
            </a:r>
            <a:r>
              <a:rPr lang="en-US" sz="1600" dirty="0">
                <a:solidFill>
                  <a:schemeClr val="bg1"/>
                </a:solidFill>
              </a:rPr>
              <a:t> film </a:t>
            </a:r>
            <a:r>
              <a:rPr lang="en-US" sz="1600" dirty="0" err="1">
                <a:solidFill>
                  <a:schemeClr val="bg1"/>
                </a:solidFill>
              </a:rPr>
              <a:t>arasında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estetik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bir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u="sng" dirty="0" err="1">
                <a:solidFill>
                  <a:schemeClr val="bg1"/>
                </a:solidFill>
              </a:rPr>
              <a:t>mesafe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hedeflenmiyor</a:t>
            </a:r>
            <a:r>
              <a:rPr lang="en-US" sz="1600" b="1" u="sng" dirty="0">
                <a:solidFill>
                  <a:schemeClr val="bg1"/>
                </a:solidFill>
              </a:rPr>
              <a:t>. </a:t>
            </a:r>
            <a:endParaRPr lang="en-US" sz="1600" u="sng" dirty="0">
              <a:solidFill>
                <a:schemeClr val="bg1"/>
              </a:solidFill>
            </a:endParaRPr>
          </a:p>
          <a:p>
            <a:pPr lvl="2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Melodram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nedir</a:t>
            </a:r>
            <a:r>
              <a:rPr lang="en-US" sz="44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pPr lvl="1"/>
            <a:r>
              <a:rPr lang="en-US" b="1" u="sng" dirty="0">
                <a:solidFill>
                  <a:schemeClr val="bg1"/>
                </a:solidFill>
              </a:rPr>
              <a:t>(Steve Neale)</a:t>
            </a:r>
          </a:p>
          <a:p>
            <a:pPr lvl="1"/>
            <a:r>
              <a:rPr lang="en-US" b="1" u="sng" dirty="0" err="1">
                <a:solidFill>
                  <a:schemeClr val="bg1"/>
                </a:solidFill>
              </a:rPr>
              <a:t>Anlatılarda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aşırılık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İmkansız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tesadüfler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inanılmaz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olaylar</a:t>
            </a:r>
            <a:r>
              <a:rPr lang="en-US" dirty="0">
                <a:solidFill>
                  <a:schemeClr val="bg1"/>
                </a:solidFill>
              </a:rPr>
              <a:t>, </a:t>
            </a:r>
          </a:p>
          <a:p>
            <a:pPr lvl="1"/>
            <a:r>
              <a:rPr lang="en-US" b="1" u="sng" dirty="0" err="1">
                <a:solidFill>
                  <a:schemeClr val="bg1"/>
                </a:solidFill>
              </a:rPr>
              <a:t>Zamanlama</a:t>
            </a:r>
            <a:r>
              <a:rPr lang="en-US" b="1" u="sng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Geç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kalmışlık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mr-IN" dirty="0">
                <a:solidFill>
                  <a:schemeClr val="bg1"/>
                </a:solidFill>
              </a:rPr>
              <a:t>…</a:t>
            </a:r>
            <a:endParaRPr lang="tr-TR" dirty="0">
              <a:solidFill>
                <a:schemeClr val="bg1"/>
              </a:solidFill>
            </a:endParaRPr>
          </a:p>
          <a:p>
            <a:pPr lvl="2"/>
            <a:r>
              <a:rPr lang="tr-TR" b="1" u="sng" dirty="0">
                <a:solidFill>
                  <a:schemeClr val="bg1"/>
                </a:solidFill>
              </a:rPr>
              <a:t>İzleyici ayrıcalıklı bir konuma yerleştirilir: </a:t>
            </a:r>
          </a:p>
          <a:p>
            <a:pPr lvl="2"/>
            <a:r>
              <a:rPr lang="tr-TR" b="1" u="sng" dirty="0">
                <a:solidFill>
                  <a:schemeClr val="bg1"/>
                </a:solidFill>
              </a:rPr>
              <a:t>Çoğu durumda, k</a:t>
            </a:r>
            <a:r>
              <a:rPr lang="tr-TR" dirty="0">
                <a:solidFill>
                  <a:schemeClr val="bg1"/>
                </a:solidFill>
              </a:rPr>
              <a:t>arakterlerden fazlasını bilir.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Engellenmiş bir arzu tatminine dayalı bir anlatı yapısı</a:t>
            </a:r>
          </a:p>
          <a:p>
            <a:pPr lvl="2"/>
            <a:r>
              <a:rPr lang="en-US" b="1" u="sng" dirty="0" err="1">
                <a:solidFill>
                  <a:schemeClr val="bg1"/>
                </a:solidFill>
              </a:rPr>
              <a:t>Heteroseksüel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arzu</a:t>
            </a:r>
            <a:r>
              <a:rPr lang="en-US" b="1" u="sng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Yetişkin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heteroseksüel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arzunun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gerçekleştirilememesi</a:t>
            </a:r>
            <a:r>
              <a:rPr lang="en-US" dirty="0">
                <a:solidFill>
                  <a:schemeClr val="bg1"/>
                </a:solidFill>
              </a:rPr>
              <a:t>. (</a:t>
            </a:r>
            <a:r>
              <a:rPr lang="en-US" dirty="0" err="1">
                <a:solidFill>
                  <a:schemeClr val="bg1"/>
                </a:solidFill>
              </a:rPr>
              <a:t>Bazen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anneyle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çocuğun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kavuşması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b="1" u="sng" dirty="0" err="1">
                <a:solidFill>
                  <a:schemeClr val="bg1"/>
                </a:solidFill>
              </a:rPr>
              <a:t>Melodramatik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fantezi</a:t>
            </a:r>
            <a:r>
              <a:rPr lang="en-US" b="1" u="sng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Gecikmiş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engellenmiş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çiftin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birleşmesi</a:t>
            </a:r>
            <a:r>
              <a:rPr lang="en-US" dirty="0">
                <a:solidFill>
                  <a:schemeClr val="bg1"/>
                </a:solidFill>
              </a:rPr>
              <a:t>,</a:t>
            </a:r>
          </a:p>
          <a:p>
            <a:pPr lvl="2"/>
            <a:r>
              <a:rPr lang="en-US" b="1" u="sng" dirty="0" err="1">
                <a:solidFill>
                  <a:schemeClr val="bg1"/>
                </a:solidFill>
              </a:rPr>
              <a:t>Birleşme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fantezi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cinsel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değil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aşka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2"/>
            <a:r>
              <a:rPr lang="en-US" b="1" u="sng" dirty="0" err="1">
                <a:solidFill>
                  <a:schemeClr val="bg1"/>
                </a:solidFill>
              </a:rPr>
              <a:t>Melodramatik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sonun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tipik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özelliği</a:t>
            </a:r>
            <a:r>
              <a:rPr lang="en-US" b="1" u="sng" dirty="0">
                <a:solidFill>
                  <a:schemeClr val="bg1"/>
                </a:solidFill>
              </a:rPr>
              <a:t>: MUTLU SON</a:t>
            </a:r>
          </a:p>
          <a:p>
            <a:pPr lvl="1"/>
            <a:r>
              <a:rPr lang="en-US" b="1" u="sng" dirty="0" err="1">
                <a:solidFill>
                  <a:schemeClr val="bg1"/>
                </a:solidFill>
              </a:rPr>
              <a:t>Psikanalitik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açıklamalar</a:t>
            </a:r>
            <a:r>
              <a:rPr lang="en-US" b="1" u="sng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Kökensel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fantazi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anneyle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çocuğun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narsistik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birliğinin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bütünlüğünün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kaybı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pPr lvl="2"/>
            <a:r>
              <a:rPr lang="en-US" b="1" u="sng" dirty="0" err="1">
                <a:solidFill>
                  <a:schemeClr val="bg1"/>
                </a:solidFill>
              </a:rPr>
              <a:t>Melodramatik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Fantazi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Gecikmiş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ertelenmiş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ayrılıkların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sonunda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birleşme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kavuşma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Hep </a:t>
            </a:r>
            <a:r>
              <a:rPr lang="en-US" dirty="0" err="1">
                <a:solidFill>
                  <a:schemeClr val="bg1"/>
                </a:solidFill>
              </a:rPr>
              <a:t>çok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geç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ertelenmiş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u="sng" dirty="0" err="1">
                <a:solidFill>
                  <a:schemeClr val="bg1"/>
                </a:solidFill>
              </a:rPr>
              <a:t>arzunun</a:t>
            </a:r>
            <a:r>
              <a:rPr lang="en-US" u="sng" dirty="0">
                <a:solidFill>
                  <a:schemeClr val="bg1"/>
                </a:solidFill>
              </a:rPr>
              <a:t> </a:t>
            </a:r>
            <a:r>
              <a:rPr lang="en-US" u="sng" dirty="0" err="1">
                <a:solidFill>
                  <a:schemeClr val="bg1"/>
                </a:solidFill>
              </a:rPr>
              <a:t>tatmini</a:t>
            </a:r>
            <a:r>
              <a:rPr lang="en-US" u="sng" dirty="0">
                <a:solidFill>
                  <a:schemeClr val="bg1"/>
                </a:solidFill>
              </a:rPr>
              <a:t>: MUTLU SON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107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Yeşilçam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Melodramı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Yeşilçam melodramı bu anlatı yapısına sadık sayısız ürün veriyor.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Karakterler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içsel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çatışmalarla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değil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daha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boyutlu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resmedilir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İyi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kötü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doğru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yanlış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kategorilerinde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kolayca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yerleşen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karakterizasyon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Ertelenmiş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kavuşmaları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mümkün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kılan</a:t>
            </a:r>
            <a:r>
              <a:rPr lang="en-US" sz="2000" dirty="0">
                <a:solidFill>
                  <a:schemeClr val="bg1"/>
                </a:solidFill>
              </a:rPr>
              <a:t> YASA KOYUCU </a:t>
            </a:r>
            <a:r>
              <a:rPr lang="en-US" sz="2000" dirty="0" err="1">
                <a:solidFill>
                  <a:schemeClr val="bg1"/>
                </a:solidFill>
              </a:rPr>
              <a:t>figür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Tipik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olarak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erkek</a:t>
            </a:r>
            <a:r>
              <a:rPr lang="en-US" sz="2000" dirty="0">
                <a:solidFill>
                  <a:schemeClr val="bg1"/>
                </a:solidFill>
              </a:rPr>
              <a:t>(baba) </a:t>
            </a:r>
            <a:r>
              <a:rPr lang="en-US" sz="2000" dirty="0" err="1">
                <a:solidFill>
                  <a:schemeClr val="bg1"/>
                </a:solidFill>
              </a:rPr>
              <a:t>figürüdür</a:t>
            </a:r>
            <a:r>
              <a:rPr lang="en-US" sz="2000" dirty="0">
                <a:solidFill>
                  <a:schemeClr val="bg1"/>
                </a:solidFill>
              </a:rPr>
              <a:t>: Baba, polis, hakim, patron, vs.)</a:t>
            </a:r>
          </a:p>
          <a:p>
            <a:r>
              <a:rPr lang="en-US" sz="2000" dirty="0">
                <a:solidFill>
                  <a:schemeClr val="bg1"/>
                </a:solidFill>
              </a:rPr>
              <a:t>Bu </a:t>
            </a:r>
            <a:r>
              <a:rPr lang="en-US" sz="2000" dirty="0" err="1">
                <a:solidFill>
                  <a:schemeClr val="bg1"/>
                </a:solidFill>
              </a:rPr>
              <a:t>karakterler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arzuyu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düzenleyen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mümkün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kılan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tatmin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eden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figürler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553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Yeşilçam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Melodramı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Yeşilçam Melodramında kavuşmayı engelleyen yarılmalar nelerdir?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Kır-kent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Doğu-Batı</a:t>
            </a:r>
            <a:r>
              <a:rPr lang="en-US" sz="2000" dirty="0">
                <a:solidFill>
                  <a:schemeClr val="bg1"/>
                </a:solidFill>
              </a:rPr>
              <a:t>, modern-</a:t>
            </a:r>
            <a:r>
              <a:rPr lang="en-US" sz="2000" dirty="0" err="1">
                <a:solidFill>
                  <a:schemeClr val="bg1"/>
                </a:solidFill>
              </a:rPr>
              <a:t>geleneksel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zengin</a:t>
            </a:r>
            <a:r>
              <a:rPr lang="en-US" sz="2000" dirty="0">
                <a:solidFill>
                  <a:schemeClr val="bg1"/>
                </a:solidFill>
              </a:rPr>
              <a:t>-fakir, vs.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Kırdan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doğudan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gelenekselden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gelenin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b="1" dirty="0" err="1">
                <a:solidFill>
                  <a:schemeClr val="bg1"/>
                </a:solidFill>
              </a:rPr>
              <a:t>çirkinliği</a:t>
            </a:r>
            <a:r>
              <a:rPr lang="en-US" b="1" dirty="0">
                <a:solidFill>
                  <a:schemeClr val="bg1"/>
                </a:solidFill>
              </a:rPr>
              <a:t>’, ‘</a:t>
            </a:r>
            <a:r>
              <a:rPr lang="en-US" b="1" dirty="0" err="1">
                <a:solidFill>
                  <a:schemeClr val="bg1"/>
                </a:solidFill>
              </a:rPr>
              <a:t>kabalığı</a:t>
            </a:r>
            <a:r>
              <a:rPr lang="en-US" b="1" dirty="0">
                <a:solidFill>
                  <a:schemeClr val="bg1"/>
                </a:solidFill>
              </a:rPr>
              <a:t>’: </a:t>
            </a:r>
          </a:p>
          <a:p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karakterizasyon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düzeltilmesi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denetlenmesi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gereken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uygar-olmayan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figür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resmedilir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Dans </a:t>
            </a:r>
            <a:r>
              <a:rPr lang="en-US" dirty="0" err="1">
                <a:solidFill>
                  <a:schemeClr val="bg1"/>
                </a:solidFill>
              </a:rPr>
              <a:t>dersi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adab-ı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muaşeret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dersleri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diksiyon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Tipik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düzenlemeleri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karakterler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gayri-müslimlerdir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 err="1">
                <a:solidFill>
                  <a:schemeClr val="bg1"/>
                </a:solidFill>
              </a:rPr>
              <a:t>Kentlinin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Batılının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modernin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kibri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nezaketsizliği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snobluğu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karakterler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kökenini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yeniden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hatırlama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değerlerini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korumayı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öğrenme</a:t>
            </a:r>
            <a:r>
              <a:rPr lang="en-US" b="1" dirty="0" err="1">
                <a:solidFill>
                  <a:schemeClr val="bg1"/>
                </a:solidFill>
              </a:rPr>
              <a:t>ye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davet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edilir</a:t>
            </a:r>
            <a:r>
              <a:rPr lang="en-US" b="1" dirty="0">
                <a:solidFill>
                  <a:schemeClr val="bg1"/>
                </a:solidFill>
              </a:rPr>
              <a:t>. 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İmkansız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aşkın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imkanlılığının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anlatımı</a:t>
            </a:r>
            <a:r>
              <a:rPr lang="en-US" b="1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Kırla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Doğu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Batıyı</a:t>
            </a:r>
            <a:r>
              <a:rPr lang="en-US" dirty="0">
                <a:solidFill>
                  <a:schemeClr val="bg1"/>
                </a:solidFill>
              </a:rPr>
              <a:t>, modern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gelenekseli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buluşturma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fantezisi</a:t>
            </a:r>
            <a:r>
              <a:rPr lang="en-US" b="1" dirty="0">
                <a:solidFill>
                  <a:schemeClr val="bg1"/>
                </a:solidFill>
              </a:rPr>
              <a:t>. </a:t>
            </a: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7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Vesikalı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Yarim</a:t>
            </a:r>
            <a:r>
              <a:rPr lang="en-US" sz="4400" dirty="0">
                <a:solidFill>
                  <a:srgbClr val="FFFFFF"/>
                </a:solidFill>
              </a:rPr>
              <a:t> (1968)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Yeşilçam Melodramlarının istisnai bir örneği</a:t>
            </a:r>
          </a:p>
          <a:p>
            <a:pPr lvl="1"/>
            <a:r>
              <a:rPr lang="tr-TR" b="1" u="sng" dirty="0">
                <a:solidFill>
                  <a:schemeClr val="bg1"/>
                </a:solidFill>
              </a:rPr>
              <a:t>İmkansız aşk</a:t>
            </a:r>
            <a:r>
              <a:rPr lang="tr-TR" dirty="0">
                <a:solidFill>
                  <a:schemeClr val="bg1"/>
                </a:solidFill>
              </a:rPr>
              <a:t>; ama kavuşma/birleşme arzusunu tatmin etmiyor.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Melodramatik</a:t>
            </a:r>
            <a:r>
              <a:rPr lang="tr-TR" dirty="0">
                <a:solidFill>
                  <a:schemeClr val="bg1"/>
                </a:solidFill>
              </a:rPr>
              <a:t> bir son değil; trajik bir son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Karakterler duygusal çöküş ile resmediliyor.</a:t>
            </a:r>
          </a:p>
          <a:p>
            <a:pPr lvl="2"/>
            <a:r>
              <a:rPr lang="tr-TR" dirty="0">
                <a:solidFill>
                  <a:schemeClr val="bg1"/>
                </a:solidFill>
              </a:rPr>
              <a:t>pencereden dışarıyı izleyen Halil; yalnız başına şehirde dolaşan Sabiha.</a:t>
            </a:r>
          </a:p>
          <a:p>
            <a:r>
              <a:rPr lang="tr-TR" b="1" u="sng" dirty="0">
                <a:solidFill>
                  <a:schemeClr val="bg1"/>
                </a:solidFill>
              </a:rPr>
              <a:t>Melodram</a:t>
            </a:r>
            <a:r>
              <a:rPr lang="tr-TR" dirty="0">
                <a:solidFill>
                  <a:schemeClr val="bg1"/>
                </a:solidFill>
              </a:rPr>
              <a:t> | Sabiha: “Çok eskiden karşılaşacaktık”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İmkansızlık. Ertelenmiş kavuşma. </a:t>
            </a:r>
          </a:p>
          <a:p>
            <a:r>
              <a:rPr lang="tr-TR" b="1" u="sng" dirty="0">
                <a:solidFill>
                  <a:schemeClr val="bg1"/>
                </a:solidFill>
              </a:rPr>
              <a:t>Trajedi</a:t>
            </a:r>
            <a:r>
              <a:rPr lang="tr-TR" dirty="0">
                <a:solidFill>
                  <a:schemeClr val="bg1"/>
                </a:solidFill>
              </a:rPr>
              <a:t> | Halil: “Asıl şimdi yıktı beni”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Kavuşma ertelenmiyor; gerçekleşmiyor.</a:t>
            </a:r>
          </a:p>
          <a:p>
            <a:r>
              <a:rPr lang="tr-TR" b="1" u="sng" dirty="0">
                <a:solidFill>
                  <a:schemeClr val="bg1"/>
                </a:solidFill>
              </a:rPr>
              <a:t>Melodram</a:t>
            </a:r>
            <a:r>
              <a:rPr lang="tr-TR" dirty="0">
                <a:solidFill>
                  <a:schemeClr val="bg1"/>
                </a:solidFill>
              </a:rPr>
              <a:t>: Kadın imgesini ikiye böler; </a:t>
            </a:r>
            <a:r>
              <a:rPr lang="tr-TR" u="sng" dirty="0">
                <a:solidFill>
                  <a:schemeClr val="bg1"/>
                </a:solidFill>
              </a:rPr>
              <a:t>sevgi nesnesi </a:t>
            </a:r>
            <a:r>
              <a:rPr lang="tr-TR" dirty="0">
                <a:solidFill>
                  <a:schemeClr val="bg1"/>
                </a:solidFill>
              </a:rPr>
              <a:t>olan KADIN; </a:t>
            </a:r>
            <a:r>
              <a:rPr lang="tr-TR" u="sng" dirty="0">
                <a:solidFill>
                  <a:schemeClr val="bg1"/>
                </a:solidFill>
              </a:rPr>
              <a:t>cinsellik nesnesi </a:t>
            </a:r>
            <a:r>
              <a:rPr lang="tr-TR" dirty="0">
                <a:solidFill>
                  <a:schemeClr val="bg1"/>
                </a:solidFill>
              </a:rPr>
              <a:t>olan KADIN.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Vesikalı </a:t>
            </a:r>
            <a:r>
              <a:rPr lang="tr-TR" dirty="0" err="1">
                <a:solidFill>
                  <a:schemeClr val="bg1"/>
                </a:solidFill>
              </a:rPr>
              <a:t>Yarim</a:t>
            </a:r>
            <a:r>
              <a:rPr lang="tr-TR" dirty="0">
                <a:solidFill>
                  <a:schemeClr val="bg1"/>
                </a:solidFill>
              </a:rPr>
              <a:t> bunu ihlal ediyor.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Halil eve dönüyor; </a:t>
            </a:r>
            <a:r>
              <a:rPr lang="tr-TR" dirty="0" err="1">
                <a:solidFill>
                  <a:schemeClr val="bg1"/>
                </a:solidFill>
              </a:rPr>
              <a:t>YASA’nın</a:t>
            </a:r>
            <a:r>
              <a:rPr lang="tr-TR" dirty="0">
                <a:solidFill>
                  <a:schemeClr val="bg1"/>
                </a:solidFill>
              </a:rPr>
              <a:t> kabullenilişi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Sabiha şehirde dolaşıyor: BELİRSİZLİK. 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1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Düzen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Hochschild’da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yönetimi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b="1" u="sng" dirty="0">
                <a:solidFill>
                  <a:schemeClr val="bg1"/>
                </a:solidFill>
              </a:rPr>
              <a:t>Duygu yönetimi</a:t>
            </a:r>
            <a:r>
              <a:rPr lang="tr-TR" dirty="0">
                <a:solidFill>
                  <a:schemeClr val="bg1"/>
                </a:solidFill>
              </a:rPr>
              <a:t>: Vitrindeki benlik sunumunun </a:t>
            </a:r>
            <a:r>
              <a:rPr lang="tr-TR" u="sng" dirty="0">
                <a:solidFill>
                  <a:schemeClr val="bg1"/>
                </a:solidFill>
              </a:rPr>
              <a:t>duygu kurallarına </a:t>
            </a:r>
            <a:r>
              <a:rPr lang="tr-TR" dirty="0">
                <a:solidFill>
                  <a:schemeClr val="bg1"/>
                </a:solidFill>
              </a:rPr>
              <a:t>uygun hale getirilmesi</a:t>
            </a:r>
          </a:p>
          <a:p>
            <a:pPr lvl="1"/>
            <a:r>
              <a:rPr lang="tr-TR" b="1" u="sng" dirty="0">
                <a:solidFill>
                  <a:schemeClr val="bg1"/>
                </a:solidFill>
              </a:rPr>
              <a:t>Duygu Çalışması</a:t>
            </a:r>
            <a:r>
              <a:rPr lang="tr-TR" dirty="0">
                <a:solidFill>
                  <a:schemeClr val="bg1"/>
                </a:solidFill>
              </a:rPr>
              <a:t>: Bir duygunun yoğunluğunun ya da niteliğinin değiştirilmesi</a:t>
            </a:r>
          </a:p>
          <a:p>
            <a:r>
              <a:rPr lang="tr-TR" u="sng" dirty="0">
                <a:solidFill>
                  <a:schemeClr val="bg1"/>
                </a:solidFill>
              </a:rPr>
              <a:t>Pozitif, teşvik edilen duygular: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İdealize edilmiş rollere uygunluk derecesi.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Suçluluk, utanç, korku, özgüvensizlik. </a:t>
            </a:r>
          </a:p>
          <a:p>
            <a:r>
              <a:rPr lang="tr-TR" dirty="0">
                <a:solidFill>
                  <a:schemeClr val="bg1"/>
                </a:solidFill>
              </a:rPr>
              <a:t>Duygu kurallarının ürettiği vitrinlerden kaçış mümkün müdür?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Dramaturjik</a:t>
            </a:r>
            <a:r>
              <a:rPr lang="tr-TR" dirty="0">
                <a:solidFill>
                  <a:schemeClr val="bg1"/>
                </a:solidFill>
              </a:rPr>
              <a:t> sadakatsizlik?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Sapma?</a:t>
            </a:r>
          </a:p>
          <a:p>
            <a:r>
              <a:rPr lang="en-US" sz="1600" dirty="0">
                <a:solidFill>
                  <a:schemeClr val="bg1"/>
                </a:solidFill>
              </a:rPr>
              <a:t>Hochschild, </a:t>
            </a:r>
            <a:r>
              <a:rPr lang="en-US" sz="1600" dirty="0" err="1">
                <a:solidFill>
                  <a:schemeClr val="bg1"/>
                </a:solidFill>
              </a:rPr>
              <a:t>duygu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kurallarının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ihlali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gerçekleştiğinde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çeşitli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etkileşim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biçimlerinin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duygu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hatlarını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hatırlatacağını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özneyi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yeniden</a:t>
            </a:r>
            <a:r>
              <a:rPr lang="en-US" sz="1600" dirty="0">
                <a:solidFill>
                  <a:schemeClr val="bg1"/>
                </a:solidFill>
              </a:rPr>
              <a:t> normative </a:t>
            </a:r>
            <a:r>
              <a:rPr lang="en-US" sz="1600" dirty="0" err="1">
                <a:solidFill>
                  <a:schemeClr val="bg1"/>
                </a:solidFill>
              </a:rPr>
              <a:t>çerçevenin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içerisinde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davet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edeceğini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belirtir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Aktörler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bu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etkileşim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düzenleri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içerisinde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yeni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konumlar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edebilme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kapasitesine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bağlı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olarak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celbetme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mekanizmalarını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reddedebilir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tr-TR" sz="1600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Vesikalı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Yarim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çağırmanın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reddi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755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Düzen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Hochschild’da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yönetimi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tr-TR" b="1" u="sng" dirty="0">
                <a:solidFill>
                  <a:schemeClr val="bg1"/>
                </a:solidFill>
              </a:rPr>
              <a:t>Duygu yönetimi</a:t>
            </a:r>
            <a:r>
              <a:rPr lang="tr-TR" dirty="0">
                <a:solidFill>
                  <a:schemeClr val="bg1"/>
                </a:solidFill>
              </a:rPr>
              <a:t>: Vitrindeki benlik sunumunun </a:t>
            </a:r>
            <a:r>
              <a:rPr lang="tr-TR" u="sng" dirty="0">
                <a:solidFill>
                  <a:schemeClr val="bg1"/>
                </a:solidFill>
              </a:rPr>
              <a:t>duygu kurallarına </a:t>
            </a:r>
            <a:r>
              <a:rPr lang="tr-TR" dirty="0">
                <a:solidFill>
                  <a:schemeClr val="bg1"/>
                </a:solidFill>
              </a:rPr>
              <a:t>uygun hale getirilmesi</a:t>
            </a:r>
          </a:p>
          <a:p>
            <a:pPr lvl="1"/>
            <a:r>
              <a:rPr lang="tr-TR" b="1" u="sng" dirty="0">
                <a:solidFill>
                  <a:schemeClr val="bg1"/>
                </a:solidFill>
              </a:rPr>
              <a:t>Duygu Çalışması</a:t>
            </a:r>
            <a:r>
              <a:rPr lang="tr-TR" dirty="0">
                <a:solidFill>
                  <a:schemeClr val="bg1"/>
                </a:solidFill>
              </a:rPr>
              <a:t>: Bir duygunun yoğunluğunun ya da niteliğinin değiştirilmesi</a:t>
            </a:r>
          </a:p>
          <a:p>
            <a:r>
              <a:rPr lang="tr-TR" u="sng" dirty="0">
                <a:solidFill>
                  <a:schemeClr val="bg1"/>
                </a:solidFill>
              </a:rPr>
              <a:t>Pozitif, teşvik edilen duygular: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İdealize edilmiş rollere uygunluk derecesi.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Suçluluk, utanç, korku, özgüvensizlik. </a:t>
            </a:r>
          </a:p>
          <a:p>
            <a:r>
              <a:rPr lang="tr-TR" dirty="0">
                <a:solidFill>
                  <a:schemeClr val="bg1"/>
                </a:solidFill>
              </a:rPr>
              <a:t>Duygu kurallarının ürettiği vitrinlerden kaçış mümkün müdür?</a:t>
            </a:r>
          </a:p>
          <a:p>
            <a:pPr lvl="1"/>
            <a:r>
              <a:rPr lang="tr-TR" dirty="0" err="1">
                <a:solidFill>
                  <a:schemeClr val="bg1"/>
                </a:solidFill>
              </a:rPr>
              <a:t>Dramaturjik</a:t>
            </a:r>
            <a:r>
              <a:rPr lang="tr-TR" dirty="0">
                <a:solidFill>
                  <a:schemeClr val="bg1"/>
                </a:solidFill>
              </a:rPr>
              <a:t> sadakatsizlik?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Sapma?</a:t>
            </a:r>
          </a:p>
          <a:p>
            <a:r>
              <a:rPr lang="en-US" sz="1600" dirty="0">
                <a:solidFill>
                  <a:schemeClr val="bg1"/>
                </a:solidFill>
              </a:rPr>
              <a:t>Hochschild, </a:t>
            </a:r>
            <a:r>
              <a:rPr lang="en-US" sz="1600" dirty="0" err="1">
                <a:solidFill>
                  <a:schemeClr val="bg1"/>
                </a:solidFill>
              </a:rPr>
              <a:t>duygu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kurallarının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ihlali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gerçekleştiğinde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çeşitli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etkileşim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biçimlerinin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duygu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hatlarını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hatırlatacağını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özneyi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yeniden</a:t>
            </a:r>
            <a:r>
              <a:rPr lang="en-US" sz="1600" dirty="0">
                <a:solidFill>
                  <a:schemeClr val="bg1"/>
                </a:solidFill>
              </a:rPr>
              <a:t> normative </a:t>
            </a:r>
            <a:r>
              <a:rPr lang="en-US" sz="1600" dirty="0" err="1">
                <a:solidFill>
                  <a:schemeClr val="bg1"/>
                </a:solidFill>
              </a:rPr>
              <a:t>çerçevenin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içerisinde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davet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edeceğini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belirtir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Aktörler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bu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etkileşim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düzenleri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içerisinde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yeni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konumlar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elde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edebilme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kapasitesine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bağlı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olarak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celbetme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mekanizmalarını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reddedebilir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tr-TR" sz="1600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Vesikalı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Yarim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çağırmanın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reddi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060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Kuralları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Toplumsal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Düzen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“…</a:t>
            </a:r>
            <a:r>
              <a:rPr lang="en-US" dirty="0" err="1">
                <a:solidFill>
                  <a:schemeClr val="bg1"/>
                </a:solidFill>
              </a:rPr>
              <a:t>melodram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kadını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sevgi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cinsellik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ikiye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böler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cinsellik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felaket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getiren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baştan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çıkartan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öteki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kadın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karakterken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sevgi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iyi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kalpli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saf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kadın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karakterdir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Ancak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birçok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melodramdan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farklı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 err="1">
                <a:solidFill>
                  <a:schemeClr val="bg1"/>
                </a:solidFill>
              </a:rPr>
              <a:t>Vesikalı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Yarim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bölme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işlemine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girişmez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Sabiha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filmin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isminden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anlaşılacağı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üzere</a:t>
            </a:r>
            <a:r>
              <a:rPr lang="en-US" dirty="0">
                <a:solidFill>
                  <a:schemeClr val="bg1"/>
                </a:solidFill>
              </a:rPr>
              <a:t> hem </a:t>
            </a:r>
            <a:r>
              <a:rPr lang="en-US" dirty="0" err="1">
                <a:solidFill>
                  <a:schemeClr val="bg1"/>
                </a:solidFill>
              </a:rPr>
              <a:t>vesikalı</a:t>
            </a:r>
            <a:r>
              <a:rPr lang="en-US" dirty="0">
                <a:solidFill>
                  <a:schemeClr val="bg1"/>
                </a:solidFill>
              </a:rPr>
              <a:t> hem de </a:t>
            </a:r>
            <a:r>
              <a:rPr lang="en-US" dirty="0" err="1">
                <a:solidFill>
                  <a:schemeClr val="bg1"/>
                </a:solidFill>
              </a:rPr>
              <a:t>yardir</a:t>
            </a:r>
            <a:r>
              <a:rPr lang="en-US" dirty="0">
                <a:solidFill>
                  <a:schemeClr val="bg1"/>
                </a:solidFill>
              </a:rPr>
              <a:t>.”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Nilgün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Abisel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v.d.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 err="1">
                <a:solidFill>
                  <a:schemeClr val="bg1"/>
                </a:solidFill>
              </a:rPr>
              <a:t>Çok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Tuhaf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Çok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Tanıdık</a:t>
            </a:r>
            <a:r>
              <a:rPr lang="en-US" i="1" dirty="0">
                <a:solidFill>
                  <a:schemeClr val="bg1"/>
                </a:solidFill>
              </a:rPr>
              <a:t>: </a:t>
            </a:r>
            <a:r>
              <a:rPr lang="en-US" i="1" dirty="0" err="1">
                <a:solidFill>
                  <a:schemeClr val="bg1"/>
                </a:solidFill>
              </a:rPr>
              <a:t>Vesikalı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Yarim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Üzerine</a:t>
            </a:r>
            <a:r>
              <a:rPr lang="en-US" i="1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4</a:t>
            </a:r>
            <a:r>
              <a:rPr lang="en-US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483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852</Words>
  <Application>Microsoft Macintosh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Gill Sans MT</vt:lpstr>
      <vt:lpstr>SavonVTI</vt:lpstr>
      <vt:lpstr>FİLM GÖSTERİMİ Vesikalı YARİM (1968)</vt:lpstr>
      <vt:lpstr>Melodram nedir?</vt:lpstr>
      <vt:lpstr>Melodram nedir?</vt:lpstr>
      <vt:lpstr>Yeşilçam Melodramı</vt:lpstr>
      <vt:lpstr>Yeşilçam Melodramı</vt:lpstr>
      <vt:lpstr>Vesikalı Yarim (1968)</vt:lpstr>
      <vt:lpstr>Duygu Kuralları ve Toplumsal Düzen</vt:lpstr>
      <vt:lpstr>Duygu Kuralları ve Toplumsal Düzen</vt:lpstr>
      <vt:lpstr>Duygu Kuralları ve Toplumsal Düzen</vt:lpstr>
      <vt:lpstr>Duygu Kuralları ve Toplumsal Düzen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11</cp:revision>
  <dcterms:created xsi:type="dcterms:W3CDTF">2019-10-14T13:51:37Z</dcterms:created>
  <dcterms:modified xsi:type="dcterms:W3CDTF">2019-10-14T21:04:12Z</dcterms:modified>
</cp:coreProperties>
</file>