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AAD48-A17B-42AD-9FB5-FA90209B9A89}" type="datetimeFigureOut">
              <a:rPr lang="tr-TR" smtClean="0"/>
              <a:t>16.10.2019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8CAA6-20F6-47B5-93D5-B18344DA81A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65895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AAD48-A17B-42AD-9FB5-FA90209B9A89}" type="datetimeFigureOut">
              <a:rPr lang="tr-TR" smtClean="0"/>
              <a:t>16.10.2019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8CAA6-20F6-47B5-93D5-B18344DA81A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56195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AAD48-A17B-42AD-9FB5-FA90209B9A89}" type="datetimeFigureOut">
              <a:rPr lang="tr-TR" smtClean="0"/>
              <a:t>16.10.2019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8CAA6-20F6-47B5-93D5-B18344DA81A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02632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AAD48-A17B-42AD-9FB5-FA90209B9A89}" type="datetimeFigureOut">
              <a:rPr lang="tr-TR" smtClean="0"/>
              <a:t>16.10.2019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8CAA6-20F6-47B5-93D5-B18344DA81A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29934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AAD48-A17B-42AD-9FB5-FA90209B9A89}" type="datetimeFigureOut">
              <a:rPr lang="tr-TR" smtClean="0"/>
              <a:t>16.10.2019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8CAA6-20F6-47B5-93D5-B18344DA81A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13923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AAD48-A17B-42AD-9FB5-FA90209B9A89}" type="datetimeFigureOut">
              <a:rPr lang="tr-TR" smtClean="0"/>
              <a:t>16.10.2019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8CAA6-20F6-47B5-93D5-B18344DA81A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89868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AAD48-A17B-42AD-9FB5-FA90209B9A89}" type="datetimeFigureOut">
              <a:rPr lang="tr-TR" smtClean="0"/>
              <a:t>16.10.2019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8CAA6-20F6-47B5-93D5-B18344DA81A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32630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AAD48-A17B-42AD-9FB5-FA90209B9A89}" type="datetimeFigureOut">
              <a:rPr lang="tr-TR" smtClean="0"/>
              <a:t>16.10.2019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8CAA6-20F6-47B5-93D5-B18344DA81A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6621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AAD48-A17B-42AD-9FB5-FA90209B9A89}" type="datetimeFigureOut">
              <a:rPr lang="tr-TR" smtClean="0"/>
              <a:t>16.10.2019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8CAA6-20F6-47B5-93D5-B18344DA81A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20681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AAD48-A17B-42AD-9FB5-FA90209B9A89}" type="datetimeFigureOut">
              <a:rPr lang="tr-TR" smtClean="0"/>
              <a:t>16.10.2019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8CAA6-20F6-47B5-93D5-B18344DA81A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44094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AAD48-A17B-42AD-9FB5-FA90209B9A89}" type="datetimeFigureOut">
              <a:rPr lang="tr-TR" smtClean="0"/>
              <a:t>16.10.2019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8CAA6-20F6-47B5-93D5-B18344DA81A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05142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FAAD48-A17B-42AD-9FB5-FA90209B9A89}" type="datetimeFigureOut">
              <a:rPr lang="tr-TR" smtClean="0"/>
              <a:t>16.10.2019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C8CAA6-20F6-47B5-93D5-B18344DA81A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35247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057400" y="762000"/>
            <a:ext cx="8305800" cy="5867400"/>
          </a:xfrm>
        </p:spPr>
        <p:txBody>
          <a:bodyPr/>
          <a:lstStyle/>
          <a:p>
            <a:pPr marL="0" indent="0" algn="just">
              <a:buNone/>
            </a:pPr>
            <a:r>
              <a:rPr lang="tr-TR" altLang="en-US">
                <a:solidFill>
                  <a:schemeClr val="accent2"/>
                </a:solidFill>
                <a:latin typeface="Arial" panose="020B0604020202020204" pitchFamily="34" charset="0"/>
              </a:rPr>
              <a:t>A) Tüylerinin uzunluğuna göre</a:t>
            </a:r>
            <a:endParaRPr lang="tr-TR" altLang="en-US">
              <a:latin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tr-TR" altLang="en-US">
                <a:latin typeface="Arial" panose="020B0604020202020204" pitchFamily="34" charset="0"/>
              </a:rPr>
              <a:t>1- Normal tüylü tavşanlar (Havana, Alaska).</a:t>
            </a:r>
          </a:p>
          <a:p>
            <a:pPr marL="0" indent="0" algn="just">
              <a:buNone/>
            </a:pPr>
            <a:r>
              <a:rPr lang="tr-TR" altLang="en-US">
                <a:latin typeface="Arial" panose="020B0604020202020204" pitchFamily="34" charset="0"/>
              </a:rPr>
              <a:t>2- Uzun tüylü tavşanlar (Ankara ve Tilki tavşanı)</a:t>
            </a:r>
          </a:p>
          <a:p>
            <a:pPr marL="0" indent="0" algn="just">
              <a:buNone/>
            </a:pPr>
            <a:r>
              <a:rPr lang="tr-TR" altLang="en-US">
                <a:latin typeface="Arial" panose="020B0604020202020204" pitchFamily="34" charset="0"/>
              </a:rPr>
              <a:t>3- Kısa tüylü tavşanlar (Rex tavşanları).</a:t>
            </a: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2667000" y="762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tr-TR" altLang="en-US" sz="4400" b="1" u="sng">
                <a:solidFill>
                  <a:srgbClr val="FF0000"/>
                </a:solidFill>
                <a:latin typeface="Arial" panose="020B0604020202020204" pitchFamily="34" charset="0"/>
              </a:rPr>
              <a:t>Irklar</a:t>
            </a:r>
            <a:endParaRPr lang="tr-TR" altLang="en-US" sz="4400">
              <a:solidFill>
                <a:schemeClr val="tx2"/>
              </a:solidFill>
            </a:endParaRPr>
          </a:p>
        </p:txBody>
      </p:sp>
      <p:pic>
        <p:nvPicPr>
          <p:cNvPr id="15364" name="Picture 4" descr="C:\SGAF\Resimler\Hayvan resimleri\Tavşan\English Angora 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3028950"/>
            <a:ext cx="5105400" cy="3829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5" name="Picture 5" descr="C:\SGAF\Resimler\Hayvan resimleri\Tavşan\o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028950"/>
            <a:ext cx="4038600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490860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026"/>
          <p:cNvSpPr>
            <a:spLocks noGrp="1" noChangeArrowheads="1"/>
          </p:cNvSpPr>
          <p:nvPr>
            <p:ph type="body" idx="1"/>
          </p:nvPr>
        </p:nvSpPr>
        <p:spPr>
          <a:xfrm>
            <a:off x="2057400" y="762000"/>
            <a:ext cx="8305800" cy="5867400"/>
          </a:xfrm>
        </p:spPr>
        <p:txBody>
          <a:bodyPr/>
          <a:lstStyle/>
          <a:p>
            <a:pPr marL="0" indent="0" algn="just">
              <a:buNone/>
            </a:pPr>
            <a:r>
              <a:rPr lang="tr-TR" altLang="en-US">
                <a:solidFill>
                  <a:schemeClr val="accent2"/>
                </a:solidFill>
                <a:latin typeface="Arial" panose="020B0604020202020204" pitchFamily="34" charset="0"/>
              </a:rPr>
              <a:t>B) Verim yönlerine göre</a:t>
            </a:r>
            <a:r>
              <a:rPr lang="tr-TR" altLang="en-US">
                <a:latin typeface="Arial" panose="020B0604020202020204" pitchFamily="34" charset="0"/>
              </a:rPr>
              <a:t> </a:t>
            </a:r>
          </a:p>
          <a:p>
            <a:pPr marL="0" indent="0" algn="just">
              <a:buNone/>
            </a:pPr>
            <a:r>
              <a:rPr lang="tr-TR" altLang="en-US">
                <a:latin typeface="Arial" panose="020B0604020202020204" pitchFamily="34" charset="0"/>
              </a:rPr>
              <a:t>1- Et tavşanları (Yeni Zelanda, Kaliforniya, Şinşilla).</a:t>
            </a:r>
          </a:p>
          <a:p>
            <a:pPr marL="0" indent="0" algn="just">
              <a:buNone/>
            </a:pPr>
            <a:r>
              <a:rPr lang="tr-TR" altLang="en-US">
                <a:latin typeface="Arial" panose="020B0604020202020204" pitchFamily="34" charset="0"/>
              </a:rPr>
              <a:t>2- Post tavşanları (Rex tavşanları).</a:t>
            </a:r>
          </a:p>
          <a:p>
            <a:pPr marL="0" indent="0" algn="just">
              <a:buNone/>
            </a:pPr>
            <a:r>
              <a:rPr lang="tr-TR" altLang="en-US">
                <a:latin typeface="Arial" panose="020B0604020202020204" pitchFamily="34" charset="0"/>
              </a:rPr>
              <a:t>3- Yün tavşanları (Ankara).</a:t>
            </a:r>
          </a:p>
          <a:p>
            <a:pPr marL="0" indent="0" algn="just">
              <a:buNone/>
            </a:pPr>
            <a:endParaRPr lang="tr-TR" altLang="en-US">
              <a:latin typeface="Arial" panose="020B0604020202020204" pitchFamily="34" charset="0"/>
            </a:endParaRPr>
          </a:p>
        </p:txBody>
      </p:sp>
      <p:sp>
        <p:nvSpPr>
          <p:cNvPr id="16387" name="Rectangle 1027"/>
          <p:cNvSpPr>
            <a:spLocks noChangeArrowheads="1"/>
          </p:cNvSpPr>
          <p:nvPr/>
        </p:nvSpPr>
        <p:spPr bwMode="auto">
          <a:xfrm>
            <a:off x="2667000" y="762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tr-TR" altLang="en-US" sz="4400" b="1" u="sng">
                <a:solidFill>
                  <a:srgbClr val="FF0000"/>
                </a:solidFill>
                <a:latin typeface="Arial" panose="020B0604020202020204" pitchFamily="34" charset="0"/>
              </a:rPr>
              <a:t>Irklar</a:t>
            </a:r>
            <a:endParaRPr lang="tr-TR" altLang="en-US" sz="4400">
              <a:solidFill>
                <a:schemeClr val="tx2"/>
              </a:solidFill>
            </a:endParaRPr>
          </a:p>
        </p:txBody>
      </p:sp>
      <p:pic>
        <p:nvPicPr>
          <p:cNvPr id="16388" name="Picture 1029" descr="C:\SGAF\Resimler\Hayvan resimleri\Tavşan\o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2819400"/>
            <a:ext cx="4038600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9" name="Picture 1030" descr="C:\SGAF\Resimler\Hayvan resimleri\Tavşan\Tavşan28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1" y="2286000"/>
            <a:ext cx="3032125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485944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09800" y="762000"/>
            <a:ext cx="8153400" cy="5867400"/>
          </a:xfrm>
        </p:spPr>
        <p:txBody>
          <a:bodyPr/>
          <a:lstStyle/>
          <a:p>
            <a:pPr marL="0" indent="0" algn="just">
              <a:buNone/>
            </a:pPr>
            <a:r>
              <a:rPr lang="tr-TR" altLang="en-US">
                <a:solidFill>
                  <a:schemeClr val="accent2"/>
                </a:solidFill>
                <a:latin typeface="Arial" panose="020B0604020202020204" pitchFamily="34" charset="0"/>
              </a:rPr>
              <a:t>C) Vücut büyüklüklerine göre</a:t>
            </a:r>
          </a:p>
          <a:p>
            <a:pPr marL="0" indent="0" algn="just">
              <a:buNone/>
            </a:pPr>
            <a:r>
              <a:rPr lang="tr-TR" altLang="en-US">
                <a:latin typeface="Arial" panose="020B0604020202020204" pitchFamily="34" charset="0"/>
              </a:rPr>
              <a:t>1- Büyük boy tavşanlar (Alman Dev Alacası).</a:t>
            </a:r>
          </a:p>
          <a:p>
            <a:pPr marL="0" indent="0" algn="just">
              <a:buNone/>
            </a:pPr>
            <a:r>
              <a:rPr lang="tr-TR" altLang="en-US">
                <a:latin typeface="Arial" panose="020B0604020202020204" pitchFamily="34" charset="0"/>
              </a:rPr>
              <a:t>2- Orta boy tavşanlar (Viyana, Yeni Zelanda).</a:t>
            </a:r>
          </a:p>
          <a:p>
            <a:pPr marL="0" indent="0" algn="just">
              <a:buNone/>
            </a:pPr>
            <a:r>
              <a:rPr lang="tr-TR" altLang="en-US">
                <a:latin typeface="Arial" panose="020B0604020202020204" pitchFamily="34" charset="0"/>
              </a:rPr>
              <a:t>3- Küçük boy tavşanlar (Hollanda, Küçük Şinşilla).</a:t>
            </a: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2667000" y="762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tr-TR" altLang="en-US" sz="4400" b="1" u="sng">
                <a:solidFill>
                  <a:srgbClr val="FF0000"/>
                </a:solidFill>
                <a:latin typeface="Arial" panose="020B0604020202020204" pitchFamily="34" charset="0"/>
              </a:rPr>
              <a:t>Irklar</a:t>
            </a:r>
            <a:endParaRPr lang="tr-TR" altLang="en-US" sz="4400">
              <a:solidFill>
                <a:schemeClr val="tx2"/>
              </a:solidFill>
            </a:endParaRPr>
          </a:p>
        </p:txBody>
      </p:sp>
      <p:pic>
        <p:nvPicPr>
          <p:cNvPr id="17412" name="Picture 4" descr="C:\SGAF\Resimler\Hayvan resimleri\Tavşan\Giant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1" y="2819400"/>
            <a:ext cx="3629025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3" name="Picture 5" descr="C:\SGAF\Resimler\Hayvan resimleri\Tavşan\Dumb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2839" y="2819400"/>
            <a:ext cx="3532187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402616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09800" y="762000"/>
            <a:ext cx="8153400" cy="5867400"/>
          </a:xfrm>
        </p:spPr>
        <p:txBody>
          <a:bodyPr/>
          <a:lstStyle/>
          <a:p>
            <a:pPr marL="0" indent="0" algn="just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>
                <a:latin typeface="Arial" panose="020B0604020202020204" pitchFamily="34" charset="0"/>
              </a:rPr>
              <a:t>Amerika’da et yönünde geliştirilmiş</a:t>
            </a:r>
          </a:p>
          <a:p>
            <a:pPr marL="0" indent="0" algn="just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>
                <a:latin typeface="Arial" panose="020B0604020202020204" pitchFamily="34" charset="0"/>
              </a:rPr>
              <a:t>Beyaz ve kırmızı iki tip</a:t>
            </a:r>
          </a:p>
          <a:p>
            <a:pPr marL="0" indent="0" algn="just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>
                <a:latin typeface="Arial" panose="020B0604020202020204" pitchFamily="34" charset="0"/>
              </a:rPr>
              <a:t>Her ikisi de orta büyüklükte</a:t>
            </a:r>
          </a:p>
          <a:p>
            <a:pPr marL="0" indent="0" algn="just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>
                <a:latin typeface="Arial" panose="020B0604020202020204" pitchFamily="34" charset="0"/>
              </a:rPr>
              <a:t>Beyaz, dünyada ve Türkiye’de yaygın</a:t>
            </a:r>
          </a:p>
          <a:p>
            <a:pPr marL="0" indent="0" algn="just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>
                <a:latin typeface="Arial" panose="020B0604020202020204" pitchFamily="34" charset="0"/>
              </a:rPr>
              <a:t>Beyaz tipin vücut büyüklüğü kırmızı tipe benzer</a:t>
            </a: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2667000" y="762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tr-TR" altLang="en-US" sz="4400" b="1" u="sng">
                <a:solidFill>
                  <a:srgbClr val="FF0000"/>
                </a:solidFill>
                <a:latin typeface="Arial" panose="020B0604020202020204" pitchFamily="34" charset="0"/>
              </a:rPr>
              <a:t>Yeni Zelanda</a:t>
            </a:r>
            <a:endParaRPr lang="tr-TR" altLang="en-US" sz="4400">
              <a:solidFill>
                <a:schemeClr val="tx2"/>
              </a:solidFill>
            </a:endParaRPr>
          </a:p>
        </p:txBody>
      </p:sp>
      <p:pic>
        <p:nvPicPr>
          <p:cNvPr id="18436" name="Picture 4" descr="C:\SGAF\Resimler\Hayvan resimleri\Tavşan\amaramon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4373564"/>
            <a:ext cx="4648200" cy="2484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7" name="Picture 5" descr="C:\SGAF\Resimler\Hayvan resimleri\Tavşan\Amer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2947988"/>
            <a:ext cx="4876800" cy="2614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033463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09800" y="762000"/>
            <a:ext cx="8153400" cy="5867400"/>
          </a:xfrm>
        </p:spPr>
        <p:txBody>
          <a:bodyPr/>
          <a:lstStyle/>
          <a:p>
            <a:pPr marL="0" indent="0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>
                <a:latin typeface="Arial" panose="020B0604020202020204" pitchFamily="34" charset="0"/>
              </a:rPr>
              <a:t>Beyaz tipte;</a:t>
            </a:r>
          </a:p>
          <a:p>
            <a:pPr marL="863600" lvl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>
                <a:latin typeface="Arial" panose="020B0604020202020204" pitchFamily="34" charset="0"/>
              </a:rPr>
              <a:t>vücut yapısı daha sağlam</a:t>
            </a:r>
          </a:p>
          <a:p>
            <a:pPr marL="863600" lvl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>
                <a:latin typeface="Arial" panose="020B0604020202020204" pitchFamily="34" charset="0"/>
              </a:rPr>
              <a:t>sırt ve butlarda kas gelişimi iyi</a:t>
            </a:r>
          </a:p>
          <a:p>
            <a:pPr marL="863600" lvl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>
                <a:latin typeface="Arial" panose="020B0604020202020204" pitchFamily="34" charset="0"/>
              </a:rPr>
              <a:t>vücut dolgun</a:t>
            </a:r>
          </a:p>
          <a:p>
            <a:pPr marL="863600" lvl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>
                <a:latin typeface="Arial" panose="020B0604020202020204" pitchFamily="34" charset="0"/>
              </a:rPr>
              <a:t>arka kısım geniş ve yuvarlak</a:t>
            </a:r>
          </a:p>
          <a:p>
            <a:pPr marL="863600" lvl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>
                <a:latin typeface="Arial" panose="020B0604020202020204" pitchFamily="34" charset="0"/>
              </a:rPr>
              <a:t>bacaklar kısa, kuvvetli ve kemikli</a:t>
            </a:r>
          </a:p>
          <a:p>
            <a:pPr marL="863600" lvl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>
                <a:latin typeface="Arial" panose="020B0604020202020204" pitchFamily="34" charset="0"/>
              </a:rPr>
              <a:t>baş geniş ve kısa olup vücutla iyi bir uyum gösterir</a:t>
            </a:r>
          </a:p>
          <a:p>
            <a:pPr marL="863600" lvl="1" algn="just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>
                <a:latin typeface="Arial" panose="020B0604020202020204" pitchFamily="34" charset="0"/>
              </a:rPr>
              <a:t>kulaklar uzun değil, tüylü</a:t>
            </a:r>
          </a:p>
          <a:p>
            <a:pPr marL="863600" lvl="1" algn="just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>
                <a:latin typeface="Arial" panose="020B0604020202020204" pitchFamily="34" charset="0"/>
              </a:rPr>
              <a:t>gözler kırmızı</a:t>
            </a:r>
          </a:p>
          <a:p>
            <a:pPr marL="863600" lvl="1" algn="just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>
                <a:latin typeface="Arial" panose="020B0604020202020204" pitchFamily="34" charset="0"/>
              </a:rPr>
              <a:t>erkekler 4-5 kg</a:t>
            </a:r>
          </a:p>
          <a:p>
            <a:pPr marL="863600" lvl="1" algn="just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>
                <a:latin typeface="Arial" panose="020B0604020202020204" pitchFamily="34" charset="0"/>
              </a:rPr>
              <a:t>dişiler 4.5-5.5 kg</a:t>
            </a:r>
          </a:p>
          <a:p>
            <a:pPr marL="863600" lvl="1" algn="just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>
                <a:latin typeface="Arial" panose="020B0604020202020204" pitchFamily="34" charset="0"/>
              </a:rPr>
              <a:t>postu istenen renge boyanabilir</a:t>
            </a:r>
          </a:p>
          <a:p>
            <a:pPr marL="863600" lvl="1" algn="just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>
                <a:latin typeface="Arial" panose="020B0604020202020204" pitchFamily="34" charset="0"/>
              </a:rPr>
              <a:t>et verimine uygundur</a:t>
            </a: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2667000" y="762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tr-TR" altLang="en-US" sz="4400" b="1" u="sng">
                <a:solidFill>
                  <a:srgbClr val="FF0000"/>
                </a:solidFill>
                <a:latin typeface="Arial" panose="020B0604020202020204" pitchFamily="34" charset="0"/>
              </a:rPr>
              <a:t>Yeni Zelanda</a:t>
            </a:r>
            <a:endParaRPr lang="tr-TR" altLang="en-US" sz="4400">
              <a:solidFill>
                <a:schemeClr val="tx2"/>
              </a:solidFill>
            </a:endParaRPr>
          </a:p>
        </p:txBody>
      </p:sp>
      <p:pic>
        <p:nvPicPr>
          <p:cNvPr id="19460" name="Picture 4" descr="C:\SGAF\Resimler\Animasyonlar\runrabit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9850" y="4017964"/>
            <a:ext cx="2971800" cy="284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980305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185</Words>
  <Application>Microsoft Office PowerPoint</Application>
  <PresentationFormat>Geniş ekran</PresentationFormat>
  <Paragraphs>35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Wingdings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Fatih</dc:creator>
  <cp:lastModifiedBy>Fatih</cp:lastModifiedBy>
  <cp:revision>1</cp:revision>
  <dcterms:created xsi:type="dcterms:W3CDTF">2019-10-16T13:57:33Z</dcterms:created>
  <dcterms:modified xsi:type="dcterms:W3CDTF">2019-10-16T13:57:40Z</dcterms:modified>
</cp:coreProperties>
</file>