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7152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zh-TW" cap="none" dirty="0" smtClean="0">
                <a:solidFill>
                  <a:schemeClr val="accent1">
                    <a:lumMod val="75000"/>
                  </a:schemeClr>
                </a:solidFill>
              </a:rPr>
              <a:t>Solunum Sisteminde Nükleer Tıp Uygulamaları </a:t>
            </a:r>
            <a:endParaRPr lang="en-US" altLang="zh-TW" cap="non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9248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zh-TW" b="1" smtClean="0"/>
              <a:t>Pulmoner görüntüleme: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Perf</a:t>
            </a:r>
            <a:r>
              <a:rPr lang="tr-TR" altLang="zh-TW" smtClean="0"/>
              <a:t>üzyon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tr-TR" altLang="zh-TW" smtClean="0"/>
              <a:t>görüntü</a:t>
            </a:r>
            <a:r>
              <a:rPr lang="en-US" altLang="zh-TW" smtClean="0">
                <a:ea typeface="新細明體" charset="-120"/>
              </a:rPr>
              <a:t>: </a:t>
            </a:r>
            <a:r>
              <a:rPr lang="en-US" altLang="zh-TW" baseline="30000" smtClean="0">
                <a:ea typeface="新細明體" charset="-120"/>
              </a:rPr>
              <a:t>99m</a:t>
            </a:r>
            <a:r>
              <a:rPr lang="en-US" altLang="zh-TW" smtClean="0">
                <a:ea typeface="新細明體" charset="-120"/>
              </a:rPr>
              <a:t>Tc-MAA (10~90um)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Ventila</a:t>
            </a:r>
            <a:r>
              <a:rPr lang="tr-TR" altLang="zh-TW" smtClean="0"/>
              <a:t>syon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tr-TR" altLang="zh-TW" smtClean="0"/>
              <a:t>görüntü</a:t>
            </a:r>
            <a:r>
              <a:rPr lang="en-US" altLang="zh-TW" smtClean="0">
                <a:ea typeface="新細明體" charset="-120"/>
              </a:rPr>
              <a:t>: </a:t>
            </a:r>
            <a:r>
              <a:rPr lang="en-US" altLang="zh-TW" baseline="30000" smtClean="0">
                <a:ea typeface="新細明體" charset="-120"/>
              </a:rPr>
              <a:t>133</a:t>
            </a:r>
            <a:r>
              <a:rPr lang="en-US" altLang="zh-TW" smtClean="0">
                <a:ea typeface="新細明體" charset="-120"/>
              </a:rPr>
              <a:t>Xe, </a:t>
            </a:r>
            <a:r>
              <a:rPr lang="en-US" altLang="zh-TW" baseline="30000" smtClean="0">
                <a:ea typeface="新細明體" charset="-120"/>
              </a:rPr>
              <a:t>99m</a:t>
            </a:r>
            <a:r>
              <a:rPr lang="en-US" altLang="zh-TW" smtClean="0">
                <a:ea typeface="新細明體" charset="-120"/>
              </a:rPr>
              <a:t>Tc-DTPA aerosol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PIOPED </a:t>
            </a:r>
            <a:r>
              <a:rPr lang="tr-TR" altLang="zh-TW" smtClean="0"/>
              <a:t>kriterleri</a:t>
            </a:r>
            <a:endParaRPr lang="en-US" altLang="zh-TW" smtClean="0">
              <a:ea typeface="新細明體" charset="-120"/>
            </a:endParaRPr>
          </a:p>
          <a:p>
            <a:pPr eaLnBrk="1" hangingPunct="1"/>
            <a:r>
              <a:rPr lang="en-US" altLang="zh-TW" smtClean="0">
                <a:ea typeface="新細明體" charset="-120"/>
              </a:rPr>
              <a:t>V/Q </a:t>
            </a:r>
            <a:r>
              <a:rPr lang="tr-TR" altLang="zh-TW" smtClean="0"/>
              <a:t>uyumsuzluğu</a:t>
            </a:r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zh-TW" cap="none" dirty="0" smtClean="0">
                <a:solidFill>
                  <a:schemeClr val="accent1">
                    <a:lumMod val="75000"/>
                  </a:schemeClr>
                </a:solidFill>
              </a:rPr>
              <a:t>Pulmoner görüntüleme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6894512" cy="41148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pulmon</a:t>
            </a:r>
            <a:r>
              <a:rPr lang="tr-TR" altLang="zh-TW" smtClean="0"/>
              <a:t>er</a:t>
            </a:r>
            <a:r>
              <a:rPr lang="en-US" altLang="zh-TW" smtClean="0">
                <a:ea typeface="新細明體" charset="-120"/>
              </a:rPr>
              <a:t> emboli</a:t>
            </a:r>
            <a:r>
              <a:rPr lang="tr-TR" altLang="zh-TW" smtClean="0"/>
              <a:t>, anti-koagülan tedavi sonrası</a:t>
            </a:r>
            <a:r>
              <a:rPr lang="en-US" altLang="zh-TW" smtClean="0">
                <a:ea typeface="新細明體" charset="-120"/>
              </a:rPr>
              <a:t> F/U pulmon</a:t>
            </a:r>
            <a:r>
              <a:rPr lang="tr-TR" altLang="zh-TW" smtClean="0"/>
              <a:t>er</a:t>
            </a:r>
            <a:r>
              <a:rPr lang="en-US" altLang="zh-TW" smtClean="0">
                <a:ea typeface="新細明體" charset="-120"/>
              </a:rPr>
              <a:t> emboli, </a:t>
            </a:r>
            <a:r>
              <a:rPr lang="tr-TR" altLang="zh-TW" smtClean="0"/>
              <a:t>akc tümörüne bağlı </a:t>
            </a:r>
            <a:r>
              <a:rPr lang="en-US" altLang="zh-TW" smtClean="0">
                <a:ea typeface="新細明體" charset="-120"/>
              </a:rPr>
              <a:t>perf</a:t>
            </a:r>
            <a:r>
              <a:rPr lang="tr-TR" altLang="zh-TW" smtClean="0"/>
              <a:t>üzyon değişimi</a:t>
            </a:r>
            <a:r>
              <a:rPr lang="en-US" altLang="zh-TW" smtClean="0">
                <a:ea typeface="新細明體" charset="-120"/>
              </a:rPr>
              <a:t>, pn</a:t>
            </a:r>
            <a:r>
              <a:rPr lang="tr-TR" altLang="zh-TW" smtClean="0"/>
              <a:t>ö</a:t>
            </a:r>
            <a:r>
              <a:rPr lang="en-US" altLang="zh-TW" smtClean="0">
                <a:ea typeface="新細明體" charset="-120"/>
              </a:rPr>
              <a:t>mone</a:t>
            </a:r>
            <a:r>
              <a:rPr lang="tr-TR" altLang="zh-TW" smtClean="0"/>
              <a:t>k</a:t>
            </a:r>
            <a:r>
              <a:rPr lang="en-US" altLang="zh-TW" smtClean="0">
                <a:ea typeface="新細明體" charset="-120"/>
              </a:rPr>
              <a:t>tom</a:t>
            </a:r>
            <a:r>
              <a:rPr lang="tr-TR" altLang="zh-TW" smtClean="0"/>
              <a:t>i için pre-op değerlendirme</a:t>
            </a:r>
            <a:r>
              <a:rPr lang="en-US" altLang="zh-TW" smtClean="0">
                <a:ea typeface="新細明體" charset="-120"/>
              </a:rPr>
              <a:t>, post-op F/U</a:t>
            </a:r>
            <a:r>
              <a:rPr lang="en-US" altLang="zh-TW" smtClean="0">
                <a:latin typeface="Times New Roman" pitchFamily="18" charset="0"/>
                <a:ea typeface="新細明體" charset="-120"/>
              </a:rPr>
              <a:t>…</a:t>
            </a:r>
            <a:r>
              <a:rPr lang="en-US" altLang="zh-TW" smtClean="0">
                <a:ea typeface="新細明體" charset="-120"/>
              </a:rPr>
              <a:t>  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68313" y="0"/>
            <a:ext cx="7713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cap="none" dirty="0" smtClean="0">
                <a:solidFill>
                  <a:schemeClr val="accent1">
                    <a:lumMod val="75000"/>
                  </a:schemeClr>
                </a:solidFill>
              </a:rPr>
              <a:t>Akciğer perfüzyon-ventilasyon sintigrafisi</a:t>
            </a:r>
            <a:endParaRPr lang="tr-TR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196975"/>
            <a:ext cx="4495800" cy="2879725"/>
          </a:xfrm>
          <a:noFill/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365625"/>
            <a:ext cx="27987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4365625"/>
            <a:ext cx="294322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5625"/>
            <a:ext cx="27717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AKCİĞER KANSERİNDE PET/BT UYGULAMALARI</a:t>
            </a:r>
            <a:endParaRPr lang="tr-TR" b="1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700213"/>
            <a:ext cx="4968875" cy="2305050"/>
          </a:xfrm>
          <a:noFill/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4508500"/>
            <a:ext cx="51133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cap="none" dirty="0" smtClean="0">
                <a:solidFill>
                  <a:schemeClr val="accent1">
                    <a:lumMod val="75000"/>
                  </a:schemeClr>
                </a:solidFill>
              </a:rPr>
              <a:t>Gastrointestinal Sistem Uygulamaları</a:t>
            </a:r>
            <a:endParaRPr lang="tr-TR" b="1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916113"/>
            <a:ext cx="2133600" cy="1695450"/>
          </a:xfrm>
          <a:noFill/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989138"/>
            <a:ext cx="208121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5 Dikdörtgen"/>
          <p:cNvSpPr>
            <a:spLocks noChangeArrowheads="1"/>
          </p:cNvSpPr>
          <p:nvPr/>
        </p:nvSpPr>
        <p:spPr bwMode="auto">
          <a:xfrm>
            <a:off x="755650" y="1484313"/>
            <a:ext cx="3506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/>
              <a:t>TÜKÜRÜK BEZİ SİNTİGRAFİSİ</a:t>
            </a:r>
            <a:endParaRPr lang="tr-TR"/>
          </a:p>
        </p:txBody>
      </p:sp>
      <p:sp>
        <p:nvSpPr>
          <p:cNvPr id="46086" name="6 Dikdörtgen"/>
          <p:cNvSpPr>
            <a:spLocks noChangeArrowheads="1"/>
          </p:cNvSpPr>
          <p:nvPr/>
        </p:nvSpPr>
        <p:spPr bwMode="auto">
          <a:xfrm>
            <a:off x="827088" y="3933825"/>
            <a:ext cx="411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/>
              <a:t>ÖZEFAGUS TRANSİT SİNTİGRAFİSİ</a:t>
            </a:r>
            <a:endParaRPr lang="tr-TR"/>
          </a:p>
        </p:txBody>
      </p:sp>
      <p:pic>
        <p:nvPicPr>
          <p:cNvPr id="460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508500"/>
            <a:ext cx="51117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cap="none" dirty="0" smtClean="0">
                <a:solidFill>
                  <a:schemeClr val="accent1">
                    <a:lumMod val="75000"/>
                  </a:schemeClr>
                </a:solidFill>
              </a:rPr>
              <a:t>Gastrointestinal Sistem Uygulamaları</a:t>
            </a:r>
            <a:endParaRPr lang="tr-TR" b="1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492375"/>
            <a:ext cx="3441700" cy="3168650"/>
          </a:xfrm>
          <a:noFill/>
        </p:spPr>
      </p:pic>
      <p:sp>
        <p:nvSpPr>
          <p:cNvPr id="47108" name="4 Dikdörtgen"/>
          <p:cNvSpPr>
            <a:spLocks noChangeArrowheads="1"/>
          </p:cNvSpPr>
          <p:nvPr/>
        </p:nvSpPr>
        <p:spPr bwMode="auto">
          <a:xfrm>
            <a:off x="539750" y="1700213"/>
            <a:ext cx="3455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GASTROÖZEFAGEAL REFLÜ SİNTİGRAFİSİ</a:t>
            </a:r>
            <a:endParaRPr lang="tr-TR"/>
          </a:p>
        </p:txBody>
      </p:sp>
      <p:sp>
        <p:nvSpPr>
          <p:cNvPr id="47109" name="6 Dikdörtgen"/>
          <p:cNvSpPr>
            <a:spLocks noChangeArrowheads="1"/>
          </p:cNvSpPr>
          <p:nvPr/>
        </p:nvSpPr>
        <p:spPr bwMode="auto">
          <a:xfrm>
            <a:off x="4284663" y="1700213"/>
            <a:ext cx="3573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/>
              <a:t>MİDE BOŞALMA SİNTİGRAFİSİ</a:t>
            </a:r>
            <a:endParaRPr lang="tr-TR"/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276475"/>
            <a:ext cx="34559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365625"/>
            <a:ext cx="44958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87</Words>
  <Application>Microsoft Office PowerPoint</Application>
  <PresentationFormat>Ekran Gösterisi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Solunum Sisteminde Nükleer Tıp Uygulamaları </vt:lpstr>
      <vt:lpstr>Pulmoner görüntüleme</vt:lpstr>
      <vt:lpstr>Akciğer perfüzyon-ventilasyon sintigrafisi</vt:lpstr>
      <vt:lpstr>AKCİĞER KANSERİNDE PET/BT UYGULAMALARI</vt:lpstr>
      <vt:lpstr>Gastrointestinal Sistem Uygulamaları</vt:lpstr>
      <vt:lpstr>Gastrointestinal Sistem Uygulamaları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Klinik Nükleer Tıp Uygulamaları Tanı</dc:title>
  <dc:creator>user</dc:creator>
  <cp:lastModifiedBy>user</cp:lastModifiedBy>
  <cp:revision>7</cp:revision>
  <dcterms:created xsi:type="dcterms:W3CDTF">2019-10-23T08:08:06Z</dcterms:created>
  <dcterms:modified xsi:type="dcterms:W3CDTF">2019-10-23T08:17:55Z</dcterms:modified>
</cp:coreProperties>
</file>