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5D5D-8271-44F0-9A00-62007BCEC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Luke's%20Imperium\Sales%20Force\Sales%20Training\New%20Hire%20Training\HP4_QGS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Kardiyovasküler Sistemde Nükleer Tıp Uygulamaları 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44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tr-TR" altLang="zh-TW" smtClean="0"/>
          </a:p>
          <a:p>
            <a:pPr eaLnBrk="1" hangingPunct="1"/>
            <a:endParaRPr lang="tr-TR" altLang="zh-TW" smtClean="0"/>
          </a:p>
          <a:p>
            <a:pPr eaLnBrk="1" hangingPunct="1"/>
            <a:r>
              <a:rPr lang="en-US" altLang="zh-TW" smtClean="0">
                <a:ea typeface="新細明體" charset="-120"/>
              </a:rPr>
              <a:t>Perf</a:t>
            </a:r>
            <a:r>
              <a:rPr lang="tr-TR" altLang="zh-TW" smtClean="0"/>
              <a:t>üzyon ajanları</a:t>
            </a:r>
            <a:r>
              <a:rPr lang="en-US" altLang="zh-TW" smtClean="0">
                <a:ea typeface="新細明體" charset="-120"/>
              </a:rPr>
              <a:t> : </a:t>
            </a:r>
            <a:r>
              <a:rPr lang="en-US" altLang="zh-TW" baseline="30000" smtClean="0">
                <a:ea typeface="新細明體" charset="-120"/>
              </a:rPr>
              <a:t>99m</a:t>
            </a:r>
            <a:r>
              <a:rPr lang="en-US" altLang="zh-TW" smtClean="0">
                <a:ea typeface="新細明體" charset="-120"/>
              </a:rPr>
              <a:t>Tc-MIBI, </a:t>
            </a:r>
            <a:r>
              <a:rPr lang="en-US" altLang="zh-TW" baseline="30000" smtClean="0">
                <a:ea typeface="新細明體" charset="-120"/>
              </a:rPr>
              <a:t>201</a:t>
            </a:r>
            <a:r>
              <a:rPr lang="en-US" altLang="zh-TW" smtClean="0">
                <a:ea typeface="新細明體" charset="-120"/>
              </a:rPr>
              <a:t>Tl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Viabilit</a:t>
            </a:r>
            <a:r>
              <a:rPr lang="tr-TR" altLang="zh-TW" smtClean="0"/>
              <a:t>e</a:t>
            </a:r>
            <a:r>
              <a:rPr lang="en-US" altLang="zh-TW" smtClean="0">
                <a:ea typeface="新細明體" charset="-120"/>
              </a:rPr>
              <a:t> a</a:t>
            </a:r>
            <a:r>
              <a:rPr lang="tr-TR" altLang="zh-TW" smtClean="0"/>
              <a:t>janları</a:t>
            </a:r>
            <a:r>
              <a:rPr lang="en-US" altLang="zh-TW" smtClean="0">
                <a:ea typeface="新細明體" charset="-120"/>
              </a:rPr>
              <a:t> : </a:t>
            </a:r>
            <a:r>
              <a:rPr lang="en-US" altLang="zh-TW" baseline="30000" smtClean="0">
                <a:ea typeface="新細明體" charset="-120"/>
              </a:rPr>
              <a:t>18</a:t>
            </a:r>
            <a:r>
              <a:rPr lang="en-US" altLang="zh-TW" smtClean="0">
                <a:ea typeface="新細明體" charset="-120"/>
              </a:rPr>
              <a:t>FDG, </a:t>
            </a:r>
            <a:r>
              <a:rPr lang="en-US" altLang="zh-TW" baseline="30000" smtClean="0">
                <a:ea typeface="新細明體" charset="-120"/>
              </a:rPr>
              <a:t>201</a:t>
            </a:r>
            <a:r>
              <a:rPr lang="en-US" altLang="zh-TW" smtClean="0">
                <a:ea typeface="新細明體" charset="-120"/>
              </a:rPr>
              <a:t>Tl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Multi-gated cardiac function (MUGA): </a:t>
            </a:r>
            <a:r>
              <a:rPr lang="en-US" altLang="zh-TW" baseline="30000" smtClean="0">
                <a:ea typeface="新細明體" charset="-120"/>
              </a:rPr>
              <a:t>99m</a:t>
            </a:r>
            <a:r>
              <a:rPr lang="en-US" altLang="zh-TW" smtClean="0">
                <a:ea typeface="新細明體" charset="-120"/>
              </a:rPr>
              <a:t>Tc-RBCs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Infar</a:t>
            </a:r>
            <a:r>
              <a:rPr lang="tr-TR" altLang="zh-TW" smtClean="0"/>
              <a:t>k</a:t>
            </a:r>
            <a:r>
              <a:rPr lang="en-US" altLang="zh-TW" smtClean="0">
                <a:ea typeface="新細明體" charset="-120"/>
              </a:rPr>
              <a:t>t a</a:t>
            </a:r>
            <a:r>
              <a:rPr lang="tr-TR" altLang="zh-TW" smtClean="0"/>
              <a:t>janları</a:t>
            </a:r>
            <a:r>
              <a:rPr lang="en-US" altLang="zh-TW" smtClean="0">
                <a:ea typeface="新細明體" charset="-120"/>
              </a:rPr>
              <a:t> : </a:t>
            </a:r>
            <a:r>
              <a:rPr lang="en-US" altLang="zh-TW" baseline="30000" smtClean="0">
                <a:ea typeface="新細明體" charset="-120"/>
              </a:rPr>
              <a:t>99m</a:t>
            </a:r>
            <a:r>
              <a:rPr lang="en-US" altLang="zh-TW" smtClean="0">
                <a:ea typeface="新細明體" charset="-120"/>
              </a:rPr>
              <a:t>Tc-pyrophosphate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An</a:t>
            </a:r>
            <a:r>
              <a:rPr lang="tr-TR" altLang="zh-TW" smtClean="0"/>
              <a:t>j</a:t>
            </a:r>
            <a:r>
              <a:rPr lang="en-US" altLang="zh-TW" smtClean="0">
                <a:ea typeface="新細明體" charset="-120"/>
              </a:rPr>
              <a:t>io-venogra</a:t>
            </a:r>
            <a:r>
              <a:rPr lang="tr-TR" altLang="zh-TW" smtClean="0"/>
              <a:t>fi</a:t>
            </a:r>
            <a:r>
              <a:rPr lang="en-US" altLang="zh-TW" smtClean="0">
                <a:ea typeface="新細明體" charset="-120"/>
              </a:rPr>
              <a:t> : </a:t>
            </a:r>
            <a:r>
              <a:rPr lang="en-US" altLang="zh-TW" baseline="30000" smtClean="0">
                <a:ea typeface="新細明體" charset="-120"/>
              </a:rPr>
              <a:t>99m</a:t>
            </a:r>
            <a:r>
              <a:rPr lang="en-US" altLang="zh-TW" smtClean="0">
                <a:ea typeface="新細明體" charset="-120"/>
              </a:rPr>
              <a:t>Tc-RBCs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smtClean="0"/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533400"/>
            <a:ext cx="6629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116013" y="476250"/>
            <a:ext cx="73596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3600"/>
              <a:t>MPS</a:t>
            </a:r>
            <a:r>
              <a:rPr lang="en-US" sz="3600"/>
              <a:t>– </a:t>
            </a:r>
            <a:r>
              <a:rPr lang="tr-TR" sz="3600"/>
              <a:t>görüntüler neye benzer?</a:t>
            </a:r>
            <a:endParaRPr lang="en-US" sz="3600"/>
          </a:p>
        </p:txBody>
      </p:sp>
      <p:pic>
        <p:nvPicPr>
          <p:cNvPr id="15363" name="HP4_QG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1581150"/>
            <a:ext cx="5334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32525" y="2217738"/>
            <a:ext cx="2911475" cy="4305300"/>
            <a:chOff x="0" y="0"/>
            <a:chExt cx="4084" cy="1056"/>
          </a:xfrm>
        </p:grpSpPr>
        <p:sp>
          <p:nvSpPr>
            <p:cNvPr id="7168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084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689" name="Rectangle 6"/>
            <p:cNvSpPr>
              <a:spLocks noChangeArrowheads="1"/>
            </p:cNvSpPr>
            <p:nvPr/>
          </p:nvSpPr>
          <p:spPr bwMode="auto">
            <a:xfrm>
              <a:off x="135" y="0"/>
              <a:ext cx="3949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FontTx/>
                <a:buChar char="•"/>
              </a:pPr>
              <a:r>
                <a:rPr lang="nl-NL"/>
                <a:t> Gated </a:t>
              </a:r>
              <a:r>
                <a:rPr lang="tr-TR"/>
                <a:t>görüntüler EKG-gated SPECT ile alınabilir</a:t>
              </a:r>
              <a:endParaRPr lang="nl-NL"/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r>
                <a:rPr lang="nl-NL"/>
                <a:t> </a:t>
              </a:r>
              <a:r>
                <a:rPr lang="tr-TR"/>
                <a:t>Klinisyenin bu bilgilerle ulaşabildiği kardiyak değerler</a:t>
              </a:r>
              <a:r>
                <a:rPr lang="nl-NL">
                  <a:solidFill>
                    <a:srgbClr val="FF0066"/>
                  </a:solidFill>
                </a:rPr>
                <a:t>:</a:t>
              </a:r>
            </a:p>
            <a:p>
              <a:pPr eaLnBrk="0" fontAlgn="t" hangingPunct="0">
                <a:buFontTx/>
                <a:buChar char="•"/>
              </a:pPr>
              <a:endParaRPr lang="nl-NL">
                <a:solidFill>
                  <a:srgbClr val="FF0066"/>
                </a:solidFill>
              </a:endParaRPr>
            </a:p>
            <a:p>
              <a:pPr marL="228600" lvl="1" eaLnBrk="0" fontAlgn="t" hangingPunct="0">
                <a:buFontTx/>
                <a:buChar char="•"/>
              </a:pPr>
              <a:r>
                <a:rPr lang="nl-NL" sz="1600"/>
                <a:t> </a:t>
              </a:r>
              <a:r>
                <a:rPr lang="tr-TR" sz="1600"/>
                <a:t>Duvar Hareketleri:</a:t>
              </a:r>
              <a:r>
                <a:rPr lang="nl-NL" sz="1600"/>
                <a:t> – </a:t>
              </a:r>
              <a:r>
                <a:rPr lang="tr-TR" sz="1600"/>
                <a:t>     </a:t>
              </a:r>
              <a:r>
                <a:rPr lang="nl-NL" sz="1600"/>
                <a:t>LV </a:t>
              </a:r>
              <a:r>
                <a:rPr lang="tr-TR" sz="1600"/>
                <a:t>düzgün , uniform kasılabiliyor mu?</a:t>
              </a:r>
              <a:endParaRPr lang="nl-NL" sz="1600"/>
            </a:p>
            <a:p>
              <a:pPr marL="228600" lvl="1" eaLnBrk="0" fontAlgn="t" hangingPunct="0">
                <a:buFontTx/>
                <a:buChar char="•"/>
              </a:pPr>
              <a:endParaRPr lang="nl-NL" sz="1600"/>
            </a:p>
            <a:p>
              <a:pPr marL="228600" lvl="1" eaLnBrk="0" fontAlgn="t" hangingPunct="0">
                <a:buFontTx/>
                <a:buChar char="•"/>
              </a:pPr>
              <a:r>
                <a:rPr lang="nl-NL" sz="1600"/>
                <a:t> Eje</a:t>
              </a:r>
              <a:r>
                <a:rPr lang="tr-TR" sz="1600"/>
                <a:t>ks</a:t>
              </a:r>
              <a:r>
                <a:rPr lang="nl-NL" sz="1600"/>
                <a:t>i</a:t>
              </a:r>
              <a:r>
                <a:rPr lang="tr-TR" sz="1600"/>
                <a:t>y</a:t>
              </a:r>
              <a:r>
                <a:rPr lang="nl-NL" sz="1600"/>
                <a:t>on Fra</a:t>
              </a:r>
              <a:r>
                <a:rPr lang="tr-TR" sz="1600"/>
                <a:t>ks</a:t>
              </a:r>
              <a:r>
                <a:rPr lang="nl-NL" sz="1600"/>
                <a:t>i</a:t>
              </a:r>
              <a:r>
                <a:rPr lang="tr-TR" sz="1600"/>
                <a:t>y</a:t>
              </a:r>
              <a:r>
                <a:rPr lang="nl-NL" sz="1600"/>
                <a:t>on</a:t>
              </a:r>
              <a:r>
                <a:rPr lang="tr-TR" sz="1600"/>
                <a:t>u</a:t>
              </a:r>
              <a:r>
                <a:rPr lang="nl-NL" sz="1600"/>
                <a:t> –  LV</a:t>
              </a:r>
              <a:r>
                <a:rPr lang="tr-TR" sz="1600"/>
                <a:t> yeterince kanı perifere pompalayabiliyor mu?</a:t>
              </a:r>
              <a:endParaRPr lang="nl-NL" sz="1600"/>
            </a:p>
          </p:txBody>
        </p:sp>
      </p:grp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111125" y="2884488"/>
            <a:ext cx="5508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SA</a:t>
            </a:r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111125" y="4725988"/>
            <a:ext cx="6397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HLA</a:t>
            </a:r>
          </a:p>
        </p:txBody>
      </p:sp>
      <p:sp>
        <p:nvSpPr>
          <p:cNvPr id="71687" name="Rectangle 9"/>
          <p:cNvSpPr>
            <a:spLocks noChangeArrowheads="1"/>
          </p:cNvSpPr>
          <p:nvPr/>
        </p:nvSpPr>
        <p:spPr bwMode="auto">
          <a:xfrm>
            <a:off x="111125" y="5716588"/>
            <a:ext cx="6524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VLA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CLERK專用\teching image\heart1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44196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D:\CLERK專用\teching image\heart1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925"/>
            <a:ext cx="42672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D:\CLERK專用\teching image\heart10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41688"/>
            <a:ext cx="44196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D:\CLERK專用\teching image\heart10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36938"/>
            <a:ext cx="4300538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Kardiyovasküler Sistemde Nükleer Tıp Uygulamaları </a:t>
            </a:r>
            <a:endParaRPr lang="tr-TR" dirty="0"/>
          </a:p>
        </p:txBody>
      </p:sp>
      <p:sp>
        <p:nvSpPr>
          <p:cNvPr id="62467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tr-TR" b="1" smtClean="0"/>
          </a:p>
          <a:p>
            <a:pPr>
              <a:buFont typeface="Wingdings" pitchFamily="2" charset="2"/>
              <a:buNone/>
            </a:pPr>
            <a:r>
              <a:rPr lang="tr-TR" b="1" smtClean="0"/>
              <a:t>MPS nedir?</a:t>
            </a:r>
          </a:p>
          <a:p>
            <a:pPr>
              <a:buFont typeface="Wingdings" pitchFamily="2" charset="2"/>
              <a:buNone/>
            </a:pPr>
            <a:endParaRPr lang="tr-TR" b="1" smtClean="0"/>
          </a:p>
          <a:p>
            <a:pPr algn="just">
              <a:lnSpc>
                <a:spcPct val="80000"/>
              </a:lnSpc>
            </a:pPr>
            <a:r>
              <a:rPr lang="tr-TR" smtClean="0"/>
              <a:t>Radyoaktif madde kullanılarak  myokardın  fonksiyonel olarak görüntülenmesi işlemidir.</a:t>
            </a:r>
            <a:endParaRPr lang="nl-NL" smtClean="0"/>
          </a:p>
          <a:p>
            <a:pPr algn="just">
              <a:lnSpc>
                <a:spcPct val="80000"/>
              </a:lnSpc>
            </a:pPr>
            <a:r>
              <a:rPr lang="nl-NL" smtClean="0"/>
              <a:t>Thallium – 201</a:t>
            </a:r>
          </a:p>
          <a:p>
            <a:pPr algn="just">
              <a:lnSpc>
                <a:spcPct val="80000"/>
              </a:lnSpc>
            </a:pPr>
            <a:r>
              <a:rPr lang="nl-NL" smtClean="0"/>
              <a:t>Technetium-99 m  Sestamibi</a:t>
            </a:r>
          </a:p>
          <a:p>
            <a:pPr algn="just">
              <a:lnSpc>
                <a:spcPct val="80000"/>
              </a:lnSpc>
            </a:pPr>
            <a:r>
              <a:rPr lang="nl-NL" smtClean="0"/>
              <a:t> </a:t>
            </a:r>
            <a:r>
              <a:rPr lang="tr-TR" smtClean="0"/>
              <a:t>T</a:t>
            </a:r>
            <a:r>
              <a:rPr lang="nl-NL" smtClean="0"/>
              <a:t>echnetium-99 m Tetrofosmin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  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6688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endParaRPr lang="tr-TR" sz="1800" dirty="0" smtClean="0"/>
          </a:p>
          <a:p>
            <a:pPr>
              <a:lnSpc>
                <a:spcPct val="150000"/>
              </a:lnSpc>
              <a:defRPr/>
            </a:pPr>
            <a:r>
              <a:rPr lang="tr-TR" sz="1800" dirty="0" smtClean="0"/>
              <a:t>MPS, KAH’ını tesbit eden, koroner stenozun fonksiyonel önemini değerlendiren, prognozu belirleyen ve tedavi sonucunu değerlendiren invaziv olmayan önemli bir test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tr-TR" sz="1800" dirty="0" smtClean="0"/>
          </a:p>
          <a:p>
            <a:pPr>
              <a:lnSpc>
                <a:spcPct val="150000"/>
              </a:lnSpc>
              <a:defRPr/>
            </a:pPr>
            <a:r>
              <a:rPr lang="tr-TR" sz="1800" dirty="0" smtClean="0"/>
              <a:t>Koroner iskemiyi indüklemek için sıklıkla stres testleri (fiziksel ya da farmakolojik) ile birlikte yapılır</a:t>
            </a:r>
          </a:p>
          <a:p>
            <a:pPr>
              <a:lnSpc>
                <a:spcPct val="150000"/>
              </a:lnSpc>
              <a:defRPr/>
            </a:pPr>
            <a:endParaRPr lang="tr-TR" sz="1800" dirty="0" smtClean="0"/>
          </a:p>
          <a:p>
            <a:pPr>
              <a:lnSpc>
                <a:spcPct val="150000"/>
              </a:lnSpc>
              <a:defRPr/>
            </a:pPr>
            <a:r>
              <a:rPr lang="tr-TR" sz="1800" dirty="0" smtClean="0"/>
              <a:t>Maksimum stres anında enjekte edilen radyofarmasötik kan akımı ile orantılı olarak miyokardda dağılım gösterir</a:t>
            </a:r>
          </a:p>
          <a:p>
            <a:pPr>
              <a:lnSpc>
                <a:spcPct val="150000"/>
              </a:lnSpc>
              <a:defRPr/>
            </a:pPr>
            <a:endParaRPr lang="tr-TR" sz="1800" dirty="0" smtClean="0"/>
          </a:p>
          <a:p>
            <a:pPr>
              <a:lnSpc>
                <a:spcPct val="150000"/>
              </a:lnSpc>
              <a:defRPr/>
            </a:pPr>
            <a:r>
              <a:rPr lang="tr-TR" sz="1800" dirty="0" smtClean="0"/>
              <a:t>Stresteki kan akımı istirahatteki kan akımı ile kıyaslanır</a:t>
            </a:r>
          </a:p>
          <a:p>
            <a:pPr>
              <a:lnSpc>
                <a:spcPct val="150000"/>
              </a:lnSpc>
              <a:defRPr/>
            </a:pPr>
            <a:endParaRPr lang="tr-TR" sz="1800" dirty="0" smtClean="0"/>
          </a:p>
          <a:p>
            <a:pPr>
              <a:defRPr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Miyokard Perfüzyon Sintigrafisi (MPS)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sz="3600" cap="none" dirty="0" smtClean="0">
                <a:solidFill>
                  <a:schemeClr val="accent1">
                    <a:lumMod val="75000"/>
                  </a:schemeClr>
                </a:solidFill>
              </a:rPr>
              <a:t>MPS</a:t>
            </a:r>
            <a:r>
              <a:rPr lang="en-US" sz="3600" cap="none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tr-TR" sz="3600" cap="none" dirty="0" smtClean="0">
                <a:solidFill>
                  <a:schemeClr val="accent1">
                    <a:lumMod val="75000"/>
                  </a:schemeClr>
                </a:solidFill>
              </a:rPr>
              <a:t>görüntüler neye benzer?</a:t>
            </a:r>
            <a:endParaRPr lang="en-US" sz="3600" cap="non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2819400" cy="3276600"/>
          </a:xfrm>
        </p:spPr>
        <p:txBody>
          <a:bodyPr/>
          <a:lstStyle/>
          <a:p>
            <a:r>
              <a:rPr lang="tr-TR" smtClean="0"/>
              <a:t>Temel nükleer kardiak çalışmada değerlendirilen</a:t>
            </a:r>
            <a:r>
              <a:rPr lang="nl-NL" smtClean="0"/>
              <a:t> :</a:t>
            </a:r>
          </a:p>
          <a:p>
            <a:pPr lvl="1"/>
            <a:r>
              <a:rPr lang="nl-NL" sz="2000" smtClean="0"/>
              <a:t> Stati</a:t>
            </a:r>
            <a:r>
              <a:rPr lang="tr-TR" sz="2000" smtClean="0"/>
              <a:t>k</a:t>
            </a:r>
            <a:r>
              <a:rPr lang="nl-NL" sz="2000" smtClean="0"/>
              <a:t> “</a:t>
            </a:r>
            <a:r>
              <a:rPr lang="tr-TR" sz="2000" smtClean="0"/>
              <a:t>özet </a:t>
            </a:r>
            <a:r>
              <a:rPr lang="nl-NL" sz="2000" smtClean="0"/>
              <a:t>Perf</a:t>
            </a:r>
            <a:r>
              <a:rPr lang="tr-TR" sz="2000" smtClean="0"/>
              <a:t>üzyon</a:t>
            </a:r>
            <a:r>
              <a:rPr lang="nl-NL" sz="2000" smtClean="0"/>
              <a:t> </a:t>
            </a:r>
            <a:r>
              <a:rPr lang="tr-TR" sz="2000" smtClean="0"/>
              <a:t>görüntüler</a:t>
            </a:r>
            <a:r>
              <a:rPr lang="nl-NL" sz="2000" smtClean="0"/>
              <a:t>”</a:t>
            </a:r>
          </a:p>
          <a:p>
            <a:pPr lvl="1"/>
            <a:r>
              <a:rPr lang="nl-NL" sz="2000" smtClean="0"/>
              <a:t> D</a:t>
            </a:r>
            <a:r>
              <a:rPr lang="tr-TR" sz="2000" smtClean="0"/>
              <a:t>i</a:t>
            </a:r>
            <a:r>
              <a:rPr lang="nl-NL" sz="2000" smtClean="0"/>
              <a:t>nami</a:t>
            </a:r>
            <a:r>
              <a:rPr lang="tr-TR" sz="2000" smtClean="0"/>
              <a:t>k</a:t>
            </a:r>
            <a:r>
              <a:rPr lang="nl-NL" sz="2000" smtClean="0"/>
              <a:t> “Gated</a:t>
            </a:r>
            <a:r>
              <a:rPr lang="tr-TR" sz="2000" smtClean="0"/>
              <a:t> görüntüler</a:t>
            </a:r>
            <a:r>
              <a:rPr lang="nl-NL" sz="2000" smtClean="0"/>
              <a:t>”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219200"/>
            <a:ext cx="5895975" cy="4441825"/>
          </a:xfrm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33400" y="5638800"/>
            <a:ext cx="762000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/>
              <a:t>Perfusion Images are viewed in three orientations:</a:t>
            </a:r>
          </a:p>
          <a:p>
            <a:pPr eaLnBrk="0" hangingPunct="0"/>
            <a:r>
              <a:rPr lang="nl-NL"/>
              <a:t>SA – Short Axis</a:t>
            </a:r>
          </a:p>
          <a:p>
            <a:pPr eaLnBrk="0" hangingPunct="0"/>
            <a:r>
              <a:rPr lang="nl-NL"/>
              <a:t>VLA – Vertical Long Axis</a:t>
            </a:r>
          </a:p>
          <a:p>
            <a:pPr eaLnBrk="0" hangingPunct="0"/>
            <a:r>
              <a:rPr lang="nl-NL"/>
              <a:t>HLA - Horizontal Long Axis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7342187" cy="1143000"/>
          </a:xfrm>
        </p:spPr>
        <p:txBody>
          <a:bodyPr/>
          <a:lstStyle/>
          <a:p>
            <a:pPr>
              <a:defRPr/>
            </a:pP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MPS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tr-TR" sz="3600" cap="none" dirty="0" smtClean="0">
                <a:solidFill>
                  <a:schemeClr val="accent1">
                    <a:lumMod val="75000"/>
                  </a:schemeClr>
                </a:solidFill>
              </a:rPr>
              <a:t>görüntüler neye benzer</a:t>
            </a: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5539" name="Picture 3" descr="HP2_SplashNo-A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7263" y="1600200"/>
            <a:ext cx="5164137" cy="4984750"/>
          </a:xfrm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898525" y="17541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898525" y="23256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898525" y="30622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898525" y="36337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898525" y="4379913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898525" y="4951413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898525" y="55895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898525" y="61610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7772400" y="22098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SA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7620000" y="32766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  SA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7772400" y="45720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VLA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696200" y="58674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HLA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42988" y="620713"/>
            <a:ext cx="78232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MPS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</a:t>
            </a:r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görüntüler neye benzer?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225" y="1758950"/>
            <a:ext cx="8386763" cy="922338"/>
            <a:chOff x="0" y="0"/>
            <a:chExt cx="4084" cy="1056"/>
          </a:xfrm>
        </p:grpSpPr>
        <p:sp>
          <p:nvSpPr>
            <p:cNvPr id="6656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084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6568" name="Rectangle 5"/>
            <p:cNvSpPr>
              <a:spLocks noChangeArrowheads="1"/>
            </p:cNvSpPr>
            <p:nvPr/>
          </p:nvSpPr>
          <p:spPr bwMode="auto">
            <a:xfrm>
              <a:off x="135" y="0"/>
              <a:ext cx="3949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FontTx/>
                <a:buChar char="•"/>
              </a:pPr>
              <a:r>
                <a:rPr lang="nl-NL"/>
                <a:t> </a:t>
              </a:r>
              <a:r>
                <a:rPr lang="tr-TR"/>
                <a:t>Özet görüntüler </a:t>
              </a:r>
              <a:r>
                <a:rPr lang="nl-NL">
                  <a:solidFill>
                    <a:schemeClr val="folHlink"/>
                  </a:solidFill>
                </a:rPr>
                <a:t>cardiac perfusion</a:t>
              </a:r>
              <a:r>
                <a:rPr lang="tr-TR"/>
                <a:t>u değerlendirmede kullanılır</a:t>
              </a:r>
              <a:r>
                <a:rPr lang="nl-NL"/>
                <a:t>. Rest </a:t>
              </a:r>
              <a:r>
                <a:rPr lang="tr-TR"/>
                <a:t>ve</a:t>
              </a:r>
              <a:r>
                <a:rPr lang="nl-NL"/>
                <a:t> Stres </a:t>
              </a:r>
              <a:r>
                <a:rPr lang="tr-TR"/>
                <a:t>görüntüler  kıyaslanarak kalpte bölgesel  iskemi değerlendirilebilir.</a:t>
              </a:r>
              <a:endParaRPr lang="nl-NL"/>
            </a:p>
            <a:p>
              <a:pPr eaLnBrk="0" fontAlgn="t" hangingPunct="0">
                <a:buFontTx/>
                <a:buChar char="•"/>
              </a:pPr>
              <a:endParaRPr lang="tr-TR"/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r>
                <a:rPr lang="nl-NL"/>
                <a:t> </a:t>
              </a:r>
              <a:r>
                <a:rPr lang="tr-TR"/>
                <a:t>alttaki çalışmada rest görüntüler normal kan akımını gösterirken</a:t>
              </a:r>
              <a:r>
                <a:rPr lang="nl-NL"/>
                <a:t>, </a:t>
              </a:r>
              <a:r>
                <a:rPr lang="tr-TR"/>
                <a:t>stres görüntüler </a:t>
              </a:r>
              <a:r>
                <a:rPr lang="nl-NL"/>
                <a:t>Inferior-lateral </a:t>
              </a:r>
              <a:r>
                <a:rPr lang="tr-TR"/>
                <a:t>bölgelerde anormal kan akımını göstermektedir.</a:t>
              </a:r>
              <a:r>
                <a:rPr lang="nl-NL"/>
                <a:t> </a:t>
              </a:r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endParaRPr lang="nl-NL"/>
            </a:p>
            <a:p>
              <a:pPr eaLnBrk="0" fontAlgn="t" hangingPunct="0">
                <a:buFontTx/>
                <a:buChar char="•"/>
              </a:pPr>
              <a:r>
                <a:rPr lang="tr-TR"/>
                <a:t> Yorumu; bu bölgeyi besleyen arterde muhtemel darlığa bağlı iskemi olarak değerlendirilebilir, muhtemel LCX </a:t>
              </a:r>
              <a:endParaRPr lang="nl-NL"/>
            </a:p>
          </p:txBody>
        </p:sp>
      </p:grpSp>
      <p:pic>
        <p:nvPicPr>
          <p:cNvPr id="665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888" y="3571875"/>
            <a:ext cx="6515100" cy="169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555625" y="38750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593725" y="46370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</a:rPr>
              <a:t>Gated SPECT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tr-TR" smtClean="0"/>
          </a:p>
          <a:p>
            <a:r>
              <a:rPr lang="tr-TR" smtClean="0"/>
              <a:t>LV fonksiyon ve perfüzyonunu eşzamanlı değerlendirme</a:t>
            </a:r>
            <a:endParaRPr lang="en-US" smtClean="0"/>
          </a:p>
          <a:p>
            <a:r>
              <a:rPr lang="tr-TR" smtClean="0"/>
              <a:t>Her R-R intervaline göre kesitler alınır</a:t>
            </a:r>
            <a:endParaRPr lang="en-US" smtClean="0"/>
          </a:p>
          <a:p>
            <a:r>
              <a:rPr lang="tr-TR" smtClean="0"/>
              <a:t>8-15 dk da birkaç yüz kalp atımının ortalaması kaydedilir 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0"/>
            <a:ext cx="6629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</a:rPr>
              <a:t>Gated SPECT</a:t>
            </a:r>
            <a:endParaRPr lang="tr-TR" cap="non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tr-TR" smtClean="0"/>
          </a:p>
          <a:p>
            <a:r>
              <a:rPr lang="en-US" smtClean="0"/>
              <a:t>Normal </a:t>
            </a:r>
            <a:r>
              <a:rPr lang="tr-TR" smtClean="0"/>
              <a:t>bölgesel </a:t>
            </a:r>
            <a:r>
              <a:rPr lang="en-US" smtClean="0"/>
              <a:t>s</a:t>
            </a:r>
            <a:r>
              <a:rPr lang="tr-TR" smtClean="0"/>
              <a:t>i</a:t>
            </a:r>
            <a:r>
              <a:rPr lang="en-US" smtClean="0"/>
              <a:t>stoli</a:t>
            </a:r>
            <a:r>
              <a:rPr lang="tr-TR" smtClean="0"/>
              <a:t>k</a:t>
            </a:r>
            <a:r>
              <a:rPr lang="en-US" smtClean="0"/>
              <a:t> f</a:t>
            </a:r>
            <a:r>
              <a:rPr lang="tr-TR" smtClean="0"/>
              <a:t>o</a:t>
            </a:r>
            <a:r>
              <a:rPr lang="en-US" smtClean="0"/>
              <a:t>n</a:t>
            </a:r>
            <a:r>
              <a:rPr lang="tr-TR" smtClean="0"/>
              <a:t>ksiyon </a:t>
            </a:r>
            <a:r>
              <a:rPr lang="en-US" smtClean="0"/>
              <a:t>–</a:t>
            </a:r>
            <a:r>
              <a:rPr lang="tr-TR" smtClean="0"/>
              <a:t>sistol anında duvar parlaklığı</a:t>
            </a:r>
            <a:endParaRPr lang="en-US" smtClean="0"/>
          </a:p>
          <a:p>
            <a:r>
              <a:rPr lang="tr-TR" smtClean="0"/>
              <a:t>LV fonksiyonu kantitatif </a:t>
            </a:r>
            <a:r>
              <a:rPr lang="en-US" smtClean="0"/>
              <a:t>anal</a:t>
            </a:r>
            <a:r>
              <a:rPr lang="tr-TR" smtClean="0"/>
              <a:t>izi </a:t>
            </a:r>
            <a:r>
              <a:rPr lang="en-US" smtClean="0"/>
              <a:t>-EF </a:t>
            </a:r>
            <a:r>
              <a:rPr lang="tr-TR" smtClean="0"/>
              <a:t>ve</a:t>
            </a:r>
            <a:r>
              <a:rPr lang="en-US" smtClean="0"/>
              <a:t> LV vol</a:t>
            </a:r>
            <a:r>
              <a:rPr lang="tr-TR" smtClean="0"/>
              <a:t>ü</a:t>
            </a:r>
            <a:r>
              <a:rPr lang="en-US" smtClean="0"/>
              <a:t>m</a:t>
            </a:r>
            <a:r>
              <a:rPr lang="tr-TR" smtClean="0"/>
              <a:t>leri hesaplanabilir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379</Words>
  <Application>Microsoft Office PowerPoint</Application>
  <PresentationFormat>Ekran Gösterisi (4:3)</PresentationFormat>
  <Paragraphs>83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Kardiyovasküler Sistemde Nükleer Tıp Uygulamaları </vt:lpstr>
      <vt:lpstr>Kardiyovasküler Sistemde Nükleer Tıp Uygulamaları </vt:lpstr>
      <vt:lpstr>Miyokard Perfüzyon Sintigrafisi (MPS)</vt:lpstr>
      <vt:lpstr>MPS– görüntüler neye benzer?</vt:lpstr>
      <vt:lpstr>MPS– görüntüler neye benzer?</vt:lpstr>
      <vt:lpstr>Slayt 6</vt:lpstr>
      <vt:lpstr>Gated SPECT</vt:lpstr>
      <vt:lpstr>Slayt 8</vt:lpstr>
      <vt:lpstr>Gated SPECT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Klinik Nükleer Tıp Uygulamaları Tanı</dc:title>
  <dc:creator>user</dc:creator>
  <cp:lastModifiedBy>user</cp:lastModifiedBy>
  <cp:revision>10</cp:revision>
  <dcterms:created xsi:type="dcterms:W3CDTF">2019-10-23T08:08:06Z</dcterms:created>
  <dcterms:modified xsi:type="dcterms:W3CDTF">2019-10-23T08:19:22Z</dcterms:modified>
</cp:coreProperties>
</file>