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260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30" r:id="rId35"/>
    <p:sldId id="321" r:id="rId36"/>
    <p:sldId id="32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7B739-3894-422A-A85C-D4019B91A94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B9ABEBA1-56B0-4E49-92DC-14482B039F22}">
      <dgm:prSet phldrT="[Metin]"/>
      <dgm:spPr/>
      <dgm:t>
        <a:bodyPr/>
        <a:lstStyle/>
        <a:p>
          <a:r>
            <a:rPr lang="en-GB" dirty="0" err="1" smtClean="0"/>
            <a:t>Massification</a:t>
          </a:r>
          <a:endParaRPr lang="tr-TR" dirty="0"/>
        </a:p>
      </dgm:t>
    </dgm:pt>
    <dgm:pt modelId="{0396A3F9-E47D-4668-AE14-7D608F3FE27F}" type="parTrans" cxnId="{D0315AA3-DC43-48CD-B8F1-5307BF79F8FE}">
      <dgm:prSet/>
      <dgm:spPr/>
      <dgm:t>
        <a:bodyPr/>
        <a:lstStyle/>
        <a:p>
          <a:endParaRPr lang="tr-TR"/>
        </a:p>
      </dgm:t>
    </dgm:pt>
    <dgm:pt modelId="{732D0CE5-5EB7-45B6-A427-F09CB335B55B}" type="sibTrans" cxnId="{D0315AA3-DC43-48CD-B8F1-5307BF79F8FE}">
      <dgm:prSet/>
      <dgm:spPr/>
      <dgm:t>
        <a:bodyPr/>
        <a:lstStyle/>
        <a:p>
          <a:endParaRPr lang="tr-TR"/>
        </a:p>
      </dgm:t>
    </dgm:pt>
    <dgm:pt modelId="{495683A3-7ADA-4BA3-A56B-263FA019DFD4}">
      <dgm:prSet phldrT="[Metin]"/>
      <dgm:spPr/>
      <dgm:t>
        <a:bodyPr/>
        <a:lstStyle/>
        <a:p>
          <a:r>
            <a:rPr lang="en-GB" dirty="0" smtClean="0"/>
            <a:t>Diminishing costs</a:t>
          </a:r>
          <a:endParaRPr lang="tr-TR" dirty="0"/>
        </a:p>
      </dgm:t>
    </dgm:pt>
    <dgm:pt modelId="{95D983EF-CFF8-4518-97B9-1DFE2EE13F91}" type="parTrans" cxnId="{418FC5AE-7932-43FA-BB23-DBE3AE914FEE}">
      <dgm:prSet/>
      <dgm:spPr/>
      <dgm:t>
        <a:bodyPr/>
        <a:lstStyle/>
        <a:p>
          <a:endParaRPr lang="tr-TR"/>
        </a:p>
      </dgm:t>
    </dgm:pt>
    <dgm:pt modelId="{5E963890-3E30-42EB-831D-EE9C1DEAE204}" type="sibTrans" cxnId="{418FC5AE-7932-43FA-BB23-DBE3AE914FEE}">
      <dgm:prSet/>
      <dgm:spPr/>
      <dgm:t>
        <a:bodyPr/>
        <a:lstStyle/>
        <a:p>
          <a:endParaRPr lang="tr-TR"/>
        </a:p>
      </dgm:t>
    </dgm:pt>
    <dgm:pt modelId="{47075923-789F-4C2C-BC84-8157FA1709E6}" type="pres">
      <dgm:prSet presAssocID="{C267B739-3894-422A-A85C-D4019B91A948}" presName="compositeShape" presStyleCnt="0">
        <dgm:presLayoutVars>
          <dgm:chMax val="7"/>
          <dgm:dir/>
          <dgm:resizeHandles val="exact"/>
        </dgm:presLayoutVars>
      </dgm:prSet>
      <dgm:spPr/>
    </dgm:pt>
    <dgm:pt modelId="{FD1E73DF-CA48-42D6-8689-11AF3B19AC11}" type="pres">
      <dgm:prSet presAssocID="{C267B739-3894-422A-A85C-D4019B91A948}" presName="wedge1" presStyleLbl="node1" presStyleIdx="0" presStyleCnt="2"/>
      <dgm:spPr/>
      <dgm:t>
        <a:bodyPr/>
        <a:lstStyle/>
        <a:p>
          <a:endParaRPr lang="tr-TR"/>
        </a:p>
      </dgm:t>
    </dgm:pt>
    <dgm:pt modelId="{4A28D802-70BE-4427-92B9-03EABB05C095}" type="pres">
      <dgm:prSet presAssocID="{C267B739-3894-422A-A85C-D4019B91A948}" presName="dummy1a" presStyleCnt="0"/>
      <dgm:spPr/>
    </dgm:pt>
    <dgm:pt modelId="{863812FC-DC77-473C-99DD-ED3251C4F279}" type="pres">
      <dgm:prSet presAssocID="{C267B739-3894-422A-A85C-D4019B91A948}" presName="dummy1b" presStyleCnt="0"/>
      <dgm:spPr/>
    </dgm:pt>
    <dgm:pt modelId="{2FE4DC1D-64B4-4F09-AE1E-0A8025CC917C}" type="pres">
      <dgm:prSet presAssocID="{C267B739-3894-422A-A85C-D4019B91A948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67EAFC-35EC-4862-9E9C-A6B96FB6000D}" type="pres">
      <dgm:prSet presAssocID="{C267B739-3894-422A-A85C-D4019B91A948}" presName="wedge2" presStyleLbl="node1" presStyleIdx="1" presStyleCnt="2"/>
      <dgm:spPr/>
      <dgm:t>
        <a:bodyPr/>
        <a:lstStyle/>
        <a:p>
          <a:endParaRPr lang="tr-TR"/>
        </a:p>
      </dgm:t>
    </dgm:pt>
    <dgm:pt modelId="{472A9505-6EFF-4768-BC4B-08C20DAD42B8}" type="pres">
      <dgm:prSet presAssocID="{C267B739-3894-422A-A85C-D4019B91A948}" presName="dummy2a" presStyleCnt="0"/>
      <dgm:spPr/>
    </dgm:pt>
    <dgm:pt modelId="{680FF71B-FCDF-4B79-BB9A-3EDEEC947529}" type="pres">
      <dgm:prSet presAssocID="{C267B739-3894-422A-A85C-D4019B91A948}" presName="dummy2b" presStyleCnt="0"/>
      <dgm:spPr/>
    </dgm:pt>
    <dgm:pt modelId="{E7840DED-2A0C-440F-94E1-51CF835A65AF}" type="pres">
      <dgm:prSet presAssocID="{C267B739-3894-422A-A85C-D4019B91A948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5D9113-C299-471B-8E24-79A028FA0590}" type="pres">
      <dgm:prSet presAssocID="{732D0CE5-5EB7-45B6-A427-F09CB335B55B}" presName="arrowWedge1" presStyleLbl="fgSibTrans2D1" presStyleIdx="0" presStyleCnt="2"/>
      <dgm:spPr/>
    </dgm:pt>
    <dgm:pt modelId="{CBCEC235-EB7A-43ED-945F-C3935C1FAC67}" type="pres">
      <dgm:prSet presAssocID="{5E963890-3E30-42EB-831D-EE9C1DEAE204}" presName="arrowWedge2" presStyleLbl="fgSibTrans2D1" presStyleIdx="1" presStyleCnt="2"/>
      <dgm:spPr/>
    </dgm:pt>
  </dgm:ptLst>
  <dgm:cxnLst>
    <dgm:cxn modelId="{71C674AC-8B3A-43AF-AA05-FAF6D79524DA}" type="presOf" srcId="{495683A3-7ADA-4BA3-A56B-263FA019DFD4}" destId="{BD67EAFC-35EC-4862-9E9C-A6B96FB6000D}" srcOrd="0" destOrd="0" presId="urn:microsoft.com/office/officeart/2005/8/layout/cycle8"/>
    <dgm:cxn modelId="{418FC5AE-7932-43FA-BB23-DBE3AE914FEE}" srcId="{C267B739-3894-422A-A85C-D4019B91A948}" destId="{495683A3-7ADA-4BA3-A56B-263FA019DFD4}" srcOrd="1" destOrd="0" parTransId="{95D983EF-CFF8-4518-97B9-1DFE2EE13F91}" sibTransId="{5E963890-3E30-42EB-831D-EE9C1DEAE204}"/>
    <dgm:cxn modelId="{39649088-8E49-4822-8153-F0DC8096D9CA}" type="presOf" srcId="{B9ABEBA1-56B0-4E49-92DC-14482B039F22}" destId="{FD1E73DF-CA48-42D6-8689-11AF3B19AC11}" srcOrd="0" destOrd="0" presId="urn:microsoft.com/office/officeart/2005/8/layout/cycle8"/>
    <dgm:cxn modelId="{93C55D76-B699-4216-8A3C-FC7333A989A2}" type="presOf" srcId="{B9ABEBA1-56B0-4E49-92DC-14482B039F22}" destId="{2FE4DC1D-64B4-4F09-AE1E-0A8025CC917C}" srcOrd="1" destOrd="0" presId="urn:microsoft.com/office/officeart/2005/8/layout/cycle8"/>
    <dgm:cxn modelId="{D0315AA3-DC43-48CD-B8F1-5307BF79F8FE}" srcId="{C267B739-3894-422A-A85C-D4019B91A948}" destId="{B9ABEBA1-56B0-4E49-92DC-14482B039F22}" srcOrd="0" destOrd="0" parTransId="{0396A3F9-E47D-4668-AE14-7D608F3FE27F}" sibTransId="{732D0CE5-5EB7-45B6-A427-F09CB335B55B}"/>
    <dgm:cxn modelId="{9ED78C69-5379-475A-97AE-AFE46855265A}" type="presOf" srcId="{495683A3-7ADA-4BA3-A56B-263FA019DFD4}" destId="{E7840DED-2A0C-440F-94E1-51CF835A65AF}" srcOrd="1" destOrd="0" presId="urn:microsoft.com/office/officeart/2005/8/layout/cycle8"/>
    <dgm:cxn modelId="{3A4D304F-AD5B-4596-9F68-E38C005120B2}" type="presOf" srcId="{C267B739-3894-422A-A85C-D4019B91A948}" destId="{47075923-789F-4C2C-BC84-8157FA1709E6}" srcOrd="0" destOrd="0" presId="urn:microsoft.com/office/officeart/2005/8/layout/cycle8"/>
    <dgm:cxn modelId="{1294B04F-EDAE-492B-8176-503E8FD216DC}" type="presParOf" srcId="{47075923-789F-4C2C-BC84-8157FA1709E6}" destId="{FD1E73DF-CA48-42D6-8689-11AF3B19AC11}" srcOrd="0" destOrd="0" presId="urn:microsoft.com/office/officeart/2005/8/layout/cycle8"/>
    <dgm:cxn modelId="{3D39639B-F39F-45EB-8307-81B8216204AF}" type="presParOf" srcId="{47075923-789F-4C2C-BC84-8157FA1709E6}" destId="{4A28D802-70BE-4427-92B9-03EABB05C095}" srcOrd="1" destOrd="0" presId="urn:microsoft.com/office/officeart/2005/8/layout/cycle8"/>
    <dgm:cxn modelId="{F23C756F-4543-4758-91D4-A29E40BF2185}" type="presParOf" srcId="{47075923-789F-4C2C-BC84-8157FA1709E6}" destId="{863812FC-DC77-473C-99DD-ED3251C4F279}" srcOrd="2" destOrd="0" presId="urn:microsoft.com/office/officeart/2005/8/layout/cycle8"/>
    <dgm:cxn modelId="{D5921882-45B9-478B-80C9-E4AF0867A961}" type="presParOf" srcId="{47075923-789F-4C2C-BC84-8157FA1709E6}" destId="{2FE4DC1D-64B4-4F09-AE1E-0A8025CC917C}" srcOrd="3" destOrd="0" presId="urn:microsoft.com/office/officeart/2005/8/layout/cycle8"/>
    <dgm:cxn modelId="{FF7D5F0A-8232-458F-A472-907661CBD031}" type="presParOf" srcId="{47075923-789F-4C2C-BC84-8157FA1709E6}" destId="{BD67EAFC-35EC-4862-9E9C-A6B96FB6000D}" srcOrd="4" destOrd="0" presId="urn:microsoft.com/office/officeart/2005/8/layout/cycle8"/>
    <dgm:cxn modelId="{158A253B-D1B5-4C1A-9852-D360DED31561}" type="presParOf" srcId="{47075923-789F-4C2C-BC84-8157FA1709E6}" destId="{472A9505-6EFF-4768-BC4B-08C20DAD42B8}" srcOrd="5" destOrd="0" presId="urn:microsoft.com/office/officeart/2005/8/layout/cycle8"/>
    <dgm:cxn modelId="{6D7A7662-EFDB-42F1-917D-F138BF265DC5}" type="presParOf" srcId="{47075923-789F-4C2C-BC84-8157FA1709E6}" destId="{680FF71B-FCDF-4B79-BB9A-3EDEEC947529}" srcOrd="6" destOrd="0" presId="urn:microsoft.com/office/officeart/2005/8/layout/cycle8"/>
    <dgm:cxn modelId="{1DA17D40-0875-4B35-9DE1-6953B4367077}" type="presParOf" srcId="{47075923-789F-4C2C-BC84-8157FA1709E6}" destId="{E7840DED-2A0C-440F-94E1-51CF835A65AF}" srcOrd="7" destOrd="0" presId="urn:microsoft.com/office/officeart/2005/8/layout/cycle8"/>
    <dgm:cxn modelId="{99940A0B-5A84-46B0-8AC7-CF492B307122}" type="presParOf" srcId="{47075923-789F-4C2C-BC84-8157FA1709E6}" destId="{D85D9113-C299-471B-8E24-79A028FA0590}" srcOrd="8" destOrd="0" presId="urn:microsoft.com/office/officeart/2005/8/layout/cycle8"/>
    <dgm:cxn modelId="{A0F63D14-A5D9-4328-A710-8808E9DBF404}" type="presParOf" srcId="{47075923-789F-4C2C-BC84-8157FA1709E6}" destId="{CBCEC235-EB7A-43ED-945F-C3935C1FAC67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E73DF-CA48-42D6-8689-11AF3B19AC11}">
      <dsp:nvSpPr>
        <dsp:cNvPr id="0" name=""/>
        <dsp:cNvSpPr/>
      </dsp:nvSpPr>
      <dsp:spPr>
        <a:xfrm>
          <a:off x="994382" y="330107"/>
          <a:ext cx="3655123" cy="3655123"/>
        </a:xfrm>
        <a:prstGeom prst="pie">
          <a:avLst>
            <a:gd name="adj1" fmla="val 1620000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 smtClean="0"/>
            <a:t>Massification</a:t>
          </a:r>
          <a:endParaRPr lang="tr-TR" sz="1800" kern="1200" dirty="0"/>
        </a:p>
      </dsp:txBody>
      <dsp:txXfrm>
        <a:off x="2991646" y="1287401"/>
        <a:ext cx="1305401" cy="1740535"/>
      </dsp:txXfrm>
    </dsp:sp>
    <dsp:sp modelId="{BD67EAFC-35EC-4862-9E9C-A6B96FB6000D}">
      <dsp:nvSpPr>
        <dsp:cNvPr id="0" name=""/>
        <dsp:cNvSpPr/>
      </dsp:nvSpPr>
      <dsp:spPr>
        <a:xfrm>
          <a:off x="820328" y="330107"/>
          <a:ext cx="3655123" cy="365512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Diminishing costs</a:t>
          </a:r>
          <a:endParaRPr lang="tr-TR" sz="1800" kern="1200" dirty="0"/>
        </a:p>
      </dsp:txBody>
      <dsp:txXfrm>
        <a:off x="1172787" y="1287401"/>
        <a:ext cx="1305401" cy="1740535"/>
      </dsp:txXfrm>
    </dsp:sp>
    <dsp:sp modelId="{D85D9113-C299-471B-8E24-79A028FA0590}">
      <dsp:nvSpPr>
        <dsp:cNvPr id="0" name=""/>
        <dsp:cNvSpPr/>
      </dsp:nvSpPr>
      <dsp:spPr>
        <a:xfrm>
          <a:off x="768112" y="103837"/>
          <a:ext cx="4107663" cy="4107663"/>
        </a:xfrm>
        <a:prstGeom prst="circularArrow">
          <a:avLst>
            <a:gd name="adj1" fmla="val 5085"/>
            <a:gd name="adj2" fmla="val 327528"/>
            <a:gd name="adj3" fmla="val 50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EC235-EB7A-43ED-945F-C3935C1FAC67}">
      <dsp:nvSpPr>
        <dsp:cNvPr id="0" name=""/>
        <dsp:cNvSpPr/>
      </dsp:nvSpPr>
      <dsp:spPr>
        <a:xfrm>
          <a:off x="594059" y="103837"/>
          <a:ext cx="4107663" cy="4107663"/>
        </a:xfrm>
        <a:prstGeom prst="circularArrow">
          <a:avLst>
            <a:gd name="adj1" fmla="val 5085"/>
            <a:gd name="adj2" fmla="val 327528"/>
            <a:gd name="adj3" fmla="val 158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446-EAFC-48A1-B83E-EDE58FDF6B5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558D-988C-41DB-B753-209755BCA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936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446-EAFC-48A1-B83E-EDE58FDF6B5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558D-988C-41DB-B753-209755BCA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446-EAFC-48A1-B83E-EDE58FDF6B5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558D-988C-41DB-B753-209755BCA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97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446-EAFC-48A1-B83E-EDE58FDF6B5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558D-988C-41DB-B753-209755BCA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10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446-EAFC-48A1-B83E-EDE58FDF6B5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558D-988C-41DB-B753-209755BCA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0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446-EAFC-48A1-B83E-EDE58FDF6B5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558D-988C-41DB-B753-209755BCA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078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446-EAFC-48A1-B83E-EDE58FDF6B5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558D-988C-41DB-B753-209755BCA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96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446-EAFC-48A1-B83E-EDE58FDF6B5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558D-988C-41DB-B753-209755BCA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06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446-EAFC-48A1-B83E-EDE58FDF6B5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558D-988C-41DB-B753-209755BCA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87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446-EAFC-48A1-B83E-EDE58FDF6B5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558D-988C-41DB-B753-209755BCA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06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8446-EAFC-48A1-B83E-EDE58FDF6B5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B558D-988C-41DB-B753-209755BCA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2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38446-EAFC-48A1-B83E-EDE58FDF6B53}" type="datetimeFigureOut">
              <a:rPr lang="en-GB" smtClean="0"/>
              <a:t>24/10/2019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B558D-988C-41DB-B753-209755BCA9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345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ltug.yalcintas@politics.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repec.org/top/top.journals.simple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capitalgateway.org/content/ranking/ranking-economics-journals-based-impact-factor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retractiondatabase.org/" TargetMode="External"/><Relationship Id="rId2" Type="http://schemas.openxmlformats.org/officeDocument/2006/relationships/hyperlink" Target="https://retractionwatch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free-for-all-arc-funded-research-now-open-to-the-public-11497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shiny.retr0.me/journal_costs/?year=2014&amp;inst=19,22,38,42,59,64,80,95,13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://retr0.me/2015/07/07/UK-HEI-journal-subscriptions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shiny.retr0.me/journal_costs/?year=2010&amp;inst=19,22,38,42,59,64,80,95,136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gdb.ankara.edu.tr/files/2018/05/AU_2017_Yili_Idari_Faaliyet_Raporu.pdf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sgdb.ankara.edu.tr/?page_id=1255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culture.com/2018/06/james-joyces-crayon-covered-manuscript-pages-ulysses-finnegans-wake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Yayın</a:t>
            </a:r>
            <a:r>
              <a:rPr lang="en-GB" dirty="0" smtClean="0"/>
              <a:t> Yap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Yok</a:t>
            </a:r>
            <a:r>
              <a:rPr lang="en-GB" dirty="0" smtClean="0"/>
              <a:t> </a:t>
            </a:r>
            <a:r>
              <a:rPr lang="en-GB" dirty="0" err="1" smtClean="0"/>
              <a:t>Ol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Altuğ</a:t>
            </a:r>
            <a:r>
              <a:rPr lang="en-GB" dirty="0" smtClean="0"/>
              <a:t> </a:t>
            </a:r>
            <a:r>
              <a:rPr lang="en-GB" dirty="0" err="1" smtClean="0"/>
              <a:t>Yalçıntaş</a:t>
            </a:r>
            <a:endParaRPr lang="en-GB" dirty="0" smtClean="0"/>
          </a:p>
          <a:p>
            <a:r>
              <a:rPr lang="en-GB" dirty="0" smtClean="0"/>
              <a:t>Ankara </a:t>
            </a:r>
            <a:r>
              <a:rPr lang="en-GB" dirty="0" err="1" smtClean="0"/>
              <a:t>Üniversitesi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altug.yalcintas@politics.ankara.edu.tr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99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sim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977231"/>
            <a:ext cx="60960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2224881"/>
            <a:ext cx="7981950" cy="3552825"/>
          </a:xfrm>
        </p:spPr>
      </p:pic>
    </p:spTree>
    <p:extLst>
      <p:ext uri="{BB962C8B-B14F-4D97-AF65-F5344CB8AC3E}">
        <p14:creationId xmlns:p14="http://schemas.microsoft.com/office/powerpoint/2010/main" val="3486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Processes of Peer Reviewing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0016" y="5552661"/>
            <a:ext cx="2398645" cy="7421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 smtClean="0"/>
              <a:t>Source: @</a:t>
            </a:r>
            <a:r>
              <a:rPr lang="en-GB" sz="1600" dirty="0" err="1" smtClean="0"/>
              <a:t>AsapSCIENCE</a:t>
            </a:r>
            <a:r>
              <a:rPr lang="en-GB" sz="1600" dirty="0"/>
              <a:t> </a:t>
            </a:r>
            <a:r>
              <a:rPr lang="en-GB" sz="1600" dirty="0" smtClean="0"/>
              <a:t>(Accessed April 2017)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498" y="1526484"/>
            <a:ext cx="47625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5756" y="4545496"/>
            <a:ext cx="4966252" cy="2035246"/>
          </a:xfrm>
        </p:spPr>
        <p:txBody>
          <a:bodyPr>
            <a:noAutofit/>
          </a:bodyPr>
          <a:lstStyle/>
          <a:p>
            <a:r>
              <a:rPr lang="en-GB" sz="2400" dirty="0" err="1"/>
              <a:t>Serdar</a:t>
            </a:r>
            <a:r>
              <a:rPr lang="en-GB" sz="2400" dirty="0"/>
              <a:t> </a:t>
            </a:r>
            <a:r>
              <a:rPr lang="en-GB" sz="2400" dirty="0" err="1"/>
              <a:t>Sayan</a:t>
            </a:r>
            <a:r>
              <a:rPr lang="en-GB" sz="2400" dirty="0"/>
              <a:t> (2016) Serving as a referee for your own paper: A dream</a:t>
            </a:r>
            <a:br>
              <a:rPr lang="en-GB" sz="2400" dirty="0"/>
            </a:br>
            <a:r>
              <a:rPr lang="en-GB" sz="2400" dirty="0"/>
              <a:t>come true or…?, Review of Social Economy, 74:1, 75-82, DOI: 10.1080/00346764.2015.1067757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6" y="235363"/>
            <a:ext cx="4173215" cy="6469160"/>
          </a:xfrm>
        </p:spPr>
      </p:pic>
    </p:spTree>
    <p:extLst>
      <p:ext uri="{BB962C8B-B14F-4D97-AF65-F5344CB8AC3E}">
        <p14:creationId xmlns:p14="http://schemas.microsoft.com/office/powerpoint/2010/main" val="14242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Dijital</a:t>
            </a:r>
            <a:r>
              <a:rPr lang="en-GB" dirty="0" smtClean="0"/>
              <a:t> </a:t>
            </a:r>
            <a:r>
              <a:rPr lang="en-GB" dirty="0" err="1" smtClean="0"/>
              <a:t>yayıncılık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Yayıncılığın</a:t>
            </a:r>
            <a:r>
              <a:rPr lang="en-GB" dirty="0" smtClean="0"/>
              <a:t> </a:t>
            </a:r>
            <a:r>
              <a:rPr lang="en-GB" dirty="0" err="1" smtClean="0"/>
              <a:t>marjinal</a:t>
            </a:r>
            <a:r>
              <a:rPr lang="en-GB" dirty="0" smtClean="0"/>
              <a:t> </a:t>
            </a:r>
            <a:r>
              <a:rPr lang="en-GB" dirty="0" err="1" smtClean="0"/>
              <a:t>maliyetlerinin</a:t>
            </a:r>
            <a:r>
              <a:rPr lang="en-GB" dirty="0" smtClean="0"/>
              <a:t> </a:t>
            </a:r>
            <a:r>
              <a:rPr lang="en-GB" dirty="0" err="1" smtClean="0"/>
              <a:t>sıfıra</a:t>
            </a:r>
            <a:r>
              <a:rPr lang="en-GB" dirty="0" smtClean="0"/>
              <a:t> </a:t>
            </a:r>
            <a:r>
              <a:rPr lang="en-GB" dirty="0" err="1" smtClean="0"/>
              <a:t>yaklaşmış</a:t>
            </a:r>
            <a:r>
              <a:rPr lang="en-GB" dirty="0" smtClean="0"/>
              <a:t> </a:t>
            </a:r>
            <a:r>
              <a:rPr lang="en-GB" dirty="0" err="1" smtClean="0"/>
              <a:t>olması</a:t>
            </a:r>
            <a:endParaRPr lang="en-GB" dirty="0" smtClean="0"/>
          </a:p>
          <a:p>
            <a:r>
              <a:rPr lang="en-GB" dirty="0" err="1" smtClean="0"/>
              <a:t>Dijitalleşme</a:t>
            </a:r>
            <a:r>
              <a:rPr lang="en-GB" dirty="0" smtClean="0"/>
              <a:t>: PDF, EPUB, MOBI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diğer</a:t>
            </a:r>
            <a:r>
              <a:rPr lang="en-GB" dirty="0" smtClean="0"/>
              <a:t> </a:t>
            </a:r>
            <a:r>
              <a:rPr lang="en-GB" dirty="0" err="1" smtClean="0"/>
              <a:t>baskı</a:t>
            </a:r>
            <a:r>
              <a:rPr lang="en-GB" dirty="0" smtClean="0"/>
              <a:t> </a:t>
            </a:r>
            <a:r>
              <a:rPr lang="en-GB" dirty="0" err="1" smtClean="0"/>
              <a:t>türleri</a:t>
            </a:r>
            <a:endParaRPr lang="en-GB" dirty="0" smtClean="0"/>
          </a:p>
          <a:p>
            <a:r>
              <a:rPr lang="en-GB" b="1" dirty="0" err="1" smtClean="0"/>
              <a:t>Metalaşma</a:t>
            </a:r>
            <a:r>
              <a:rPr lang="en-GB" dirty="0" smtClean="0"/>
              <a:t>: </a:t>
            </a:r>
            <a:r>
              <a:rPr lang="en-GB" dirty="0" err="1" smtClean="0"/>
              <a:t>makale</a:t>
            </a:r>
            <a:r>
              <a:rPr lang="en-GB" dirty="0" smtClean="0"/>
              <a:t> </a:t>
            </a:r>
            <a:r>
              <a:rPr lang="en-GB" dirty="0" err="1" smtClean="0"/>
              <a:t>başına</a:t>
            </a:r>
            <a:r>
              <a:rPr lang="en-GB" dirty="0" smtClean="0"/>
              <a:t> 80 </a:t>
            </a:r>
            <a:r>
              <a:rPr lang="en-GB" dirty="0" err="1" smtClean="0"/>
              <a:t>USD’den</a:t>
            </a:r>
            <a:r>
              <a:rPr lang="en-GB" dirty="0" smtClean="0"/>
              <a:t> 2000 </a:t>
            </a:r>
            <a:r>
              <a:rPr lang="en-GB" dirty="0" err="1" smtClean="0"/>
              <a:t>USD’ye</a:t>
            </a:r>
            <a:r>
              <a:rPr lang="en-GB" dirty="0" smtClean="0"/>
              <a:t> </a:t>
            </a:r>
            <a:r>
              <a:rPr lang="en-GB" dirty="0" err="1" smtClean="0"/>
              <a:t>varan</a:t>
            </a:r>
            <a:r>
              <a:rPr lang="en-GB" dirty="0" smtClean="0"/>
              <a:t> </a:t>
            </a:r>
            <a:r>
              <a:rPr lang="en-GB" dirty="0" err="1" smtClean="0"/>
              <a:t>yayın</a:t>
            </a:r>
            <a:r>
              <a:rPr lang="en-GB" dirty="0" smtClean="0"/>
              <a:t> “</a:t>
            </a:r>
            <a:r>
              <a:rPr lang="en-GB" dirty="0" err="1" smtClean="0"/>
              <a:t>ücret”i</a:t>
            </a:r>
            <a:endParaRPr lang="en-GB" dirty="0" smtClean="0"/>
          </a:p>
          <a:p>
            <a:r>
              <a:rPr lang="en-GB" b="1" dirty="0" err="1" smtClean="0"/>
              <a:t>Connectivism</a:t>
            </a:r>
            <a:r>
              <a:rPr lang="en-GB" dirty="0" smtClean="0"/>
              <a:t>: </a:t>
            </a:r>
            <a:r>
              <a:rPr lang="en-GB" dirty="0" err="1" smtClean="0"/>
              <a:t>bir</a:t>
            </a:r>
            <a:r>
              <a:rPr lang="en-GB" dirty="0" smtClean="0"/>
              <a:t> </a:t>
            </a:r>
            <a:r>
              <a:rPr lang="en-GB" dirty="0" err="1" smtClean="0"/>
              <a:t>makalenin</a:t>
            </a:r>
            <a:r>
              <a:rPr lang="en-GB" dirty="0" smtClean="0"/>
              <a:t> </a:t>
            </a:r>
            <a:r>
              <a:rPr lang="en-GB" dirty="0" err="1" smtClean="0"/>
              <a:t>yayına</a:t>
            </a:r>
            <a:r>
              <a:rPr lang="en-GB" dirty="0" smtClean="0"/>
              <a:t> </a:t>
            </a:r>
            <a:r>
              <a:rPr lang="en-GB" dirty="0" err="1" smtClean="0"/>
              <a:t>girdiği</a:t>
            </a:r>
            <a:r>
              <a:rPr lang="en-GB" dirty="0" smtClean="0"/>
              <a:t> </a:t>
            </a:r>
            <a:r>
              <a:rPr lang="en-GB" dirty="0" err="1" smtClean="0"/>
              <a:t>anda</a:t>
            </a:r>
            <a:r>
              <a:rPr lang="en-GB" dirty="0" smtClean="0"/>
              <a:t> </a:t>
            </a:r>
            <a:r>
              <a:rPr lang="en-GB" dirty="0" err="1" smtClean="0"/>
              <a:t>dünyanın</a:t>
            </a:r>
            <a:r>
              <a:rPr lang="en-GB" dirty="0" smtClean="0"/>
              <a:t> her </a:t>
            </a:r>
            <a:r>
              <a:rPr lang="en-GB" dirty="0" err="1" smtClean="0"/>
              <a:t>yerinden</a:t>
            </a:r>
            <a:r>
              <a:rPr lang="en-GB" dirty="0" smtClean="0"/>
              <a:t> </a:t>
            </a:r>
            <a:r>
              <a:rPr lang="en-GB" dirty="0" err="1" smtClean="0"/>
              <a:t>aynı</a:t>
            </a:r>
            <a:r>
              <a:rPr lang="en-GB" dirty="0" smtClean="0"/>
              <a:t> </a:t>
            </a:r>
            <a:r>
              <a:rPr lang="en-GB" dirty="0" err="1" smtClean="0"/>
              <a:t>anda</a:t>
            </a:r>
            <a:r>
              <a:rPr lang="en-GB" dirty="0" smtClean="0"/>
              <a:t> </a:t>
            </a:r>
            <a:r>
              <a:rPr lang="en-GB" dirty="0" err="1" smtClean="0"/>
              <a:t>erişime</a:t>
            </a:r>
            <a:r>
              <a:rPr lang="en-GB" dirty="0" smtClean="0"/>
              <a:t> </a:t>
            </a:r>
            <a:r>
              <a:rPr lang="en-GB" dirty="0" err="1" smtClean="0"/>
              <a:t>açık</a:t>
            </a:r>
            <a:r>
              <a:rPr lang="en-GB" dirty="0" smtClean="0"/>
              <a:t> hale </a:t>
            </a:r>
            <a:r>
              <a:rPr lang="en-GB" dirty="0" err="1" smtClean="0"/>
              <a:t>gelmesi</a:t>
            </a:r>
            <a:endParaRPr lang="en-GB" dirty="0" smtClean="0"/>
          </a:p>
          <a:p>
            <a:r>
              <a:rPr lang="en-GB" b="1" dirty="0" err="1" smtClean="0"/>
              <a:t>Massification</a:t>
            </a:r>
            <a:r>
              <a:rPr lang="en-GB" dirty="0"/>
              <a:t> </a:t>
            </a:r>
            <a:r>
              <a:rPr lang="en-GB" dirty="0" smtClean="0"/>
              <a:t>(or mess-</a:t>
            </a:r>
            <a:r>
              <a:rPr lang="en-GB" dirty="0" err="1" smtClean="0"/>
              <a:t>ification</a:t>
            </a:r>
            <a:r>
              <a:rPr lang="en-GB" dirty="0" smtClean="0"/>
              <a:t>) </a:t>
            </a:r>
            <a:r>
              <a:rPr lang="en-GB" dirty="0" err="1" smtClean="0"/>
              <a:t>ve</a:t>
            </a:r>
            <a:r>
              <a:rPr lang="en-GB" dirty="0" smtClean="0"/>
              <a:t> </a:t>
            </a:r>
            <a:r>
              <a:rPr lang="en-GB" dirty="0" err="1" smtClean="0"/>
              <a:t>akademik</a:t>
            </a:r>
            <a:r>
              <a:rPr lang="en-GB" dirty="0" smtClean="0"/>
              <a:t> </a:t>
            </a:r>
            <a:r>
              <a:rPr lang="en-GB" dirty="0" err="1" smtClean="0"/>
              <a:t>enflasyon</a:t>
            </a:r>
            <a:endParaRPr lang="en-GB" dirty="0" smtClean="0"/>
          </a:p>
          <a:p>
            <a:r>
              <a:rPr lang="en-GB" dirty="0" smtClean="0"/>
              <a:t>Abuse of </a:t>
            </a:r>
            <a:r>
              <a:rPr lang="en-GB" dirty="0" err="1" smtClean="0"/>
              <a:t>scientometrics</a:t>
            </a:r>
            <a:r>
              <a:rPr lang="en-GB" dirty="0" smtClean="0"/>
              <a:t> / </a:t>
            </a:r>
            <a:r>
              <a:rPr lang="en-GB" dirty="0" err="1" smtClean="0"/>
              <a:t>bibliometrics</a:t>
            </a:r>
            <a:r>
              <a:rPr lang="en-GB" dirty="0" smtClean="0"/>
              <a:t>: impact factors, h-index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122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Scientometrics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A field of research where scholars evaluate the importance of publications, journals, institutions, and authors by calculating their citations and other indicators in the past years</a:t>
            </a:r>
          </a:p>
          <a:p>
            <a:r>
              <a:rPr lang="en-GB" dirty="0" smtClean="0"/>
              <a:t>Citation of an </a:t>
            </a:r>
            <a:r>
              <a:rPr lang="en-GB" b="1" u="sng" dirty="0" smtClean="0"/>
              <a:t>article</a:t>
            </a:r>
            <a:r>
              <a:rPr lang="en-GB" dirty="0" smtClean="0"/>
              <a:t>: how many times an article has been mentioned by other authors in the past years? (e.g. scholar.google.com or </a:t>
            </a:r>
            <a:r>
              <a:rPr lang="en-GB" dirty="0" err="1" smtClean="0"/>
              <a:t>WoS</a:t>
            </a:r>
            <a:r>
              <a:rPr lang="en-GB" dirty="0" smtClean="0"/>
              <a:t>)</a:t>
            </a:r>
          </a:p>
          <a:p>
            <a:r>
              <a:rPr lang="en-GB" dirty="0" smtClean="0"/>
              <a:t>Impact factor for </a:t>
            </a:r>
            <a:r>
              <a:rPr lang="en-GB" b="1" u="sng" dirty="0" smtClean="0"/>
              <a:t>journals</a:t>
            </a:r>
            <a:r>
              <a:rPr lang="en-GB" dirty="0" smtClean="0"/>
              <a:t>: how many times have the published articles been cited on average within a specific period?</a:t>
            </a:r>
          </a:p>
          <a:p>
            <a:r>
              <a:rPr lang="en-GB" dirty="0" smtClean="0"/>
              <a:t>Indices for </a:t>
            </a:r>
            <a:r>
              <a:rPr lang="en-GB" b="1" u="sng" dirty="0" smtClean="0"/>
              <a:t>authors</a:t>
            </a:r>
            <a:r>
              <a:rPr lang="en-GB" dirty="0" smtClean="0"/>
              <a:t> (such as h-index): how many times have the publications of an author been cited in recent years?</a:t>
            </a:r>
          </a:p>
          <a:p>
            <a:r>
              <a:rPr lang="en-GB" dirty="0" smtClean="0"/>
              <a:t>Rankings of </a:t>
            </a:r>
            <a:r>
              <a:rPr lang="en-GB" b="1" u="sng" dirty="0" smtClean="0"/>
              <a:t>institutions</a:t>
            </a:r>
            <a:r>
              <a:rPr lang="en-GB" dirty="0" smtClean="0"/>
              <a:t> (such as THE, QS, Shanghai etc.): </a:t>
            </a:r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23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Citations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36" y="1428060"/>
            <a:ext cx="7410393" cy="5308407"/>
          </a:xfrm>
        </p:spPr>
      </p:pic>
      <p:sp>
        <p:nvSpPr>
          <p:cNvPr id="5" name="TextBox 4"/>
          <p:cNvSpPr txBox="1"/>
          <p:nvPr/>
        </p:nvSpPr>
        <p:spPr>
          <a:xfrm>
            <a:off x="8865704" y="5963478"/>
            <a:ext cx="288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Google Scholar [Accessed October 2018]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75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factor*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70" y="1388304"/>
            <a:ext cx="7216400" cy="5371926"/>
          </a:xfrm>
        </p:spPr>
      </p:pic>
      <p:sp>
        <p:nvSpPr>
          <p:cNvPr id="5" name="TextBox 4"/>
          <p:cNvSpPr txBox="1"/>
          <p:nvPr/>
        </p:nvSpPr>
        <p:spPr>
          <a:xfrm>
            <a:off x="8401878" y="5194852"/>
            <a:ext cx="335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Ideas (2018)</a:t>
            </a:r>
          </a:p>
          <a:p>
            <a:r>
              <a:rPr lang="en-GB" dirty="0" smtClean="0"/>
              <a:t>Source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ideas.repec.org/top/top.journals.simple.html</a:t>
            </a:r>
            <a:r>
              <a:rPr lang="en-GB" dirty="0" smtClean="0"/>
              <a:t> </a:t>
            </a:r>
          </a:p>
          <a:p>
            <a:r>
              <a:rPr lang="en-GB" dirty="0" smtClean="0"/>
              <a:t>[Accessed October 2018]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44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Impact factor*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48" y="381137"/>
            <a:ext cx="5270577" cy="6423189"/>
          </a:xfrm>
        </p:spPr>
      </p:pic>
      <p:sp>
        <p:nvSpPr>
          <p:cNvPr id="5" name="TextBox 4"/>
          <p:cNvSpPr txBox="1"/>
          <p:nvPr/>
        </p:nvSpPr>
        <p:spPr>
          <a:xfrm>
            <a:off x="901147" y="5128592"/>
            <a:ext cx="4492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* ISI Impact Factor (2010)</a:t>
            </a:r>
          </a:p>
          <a:p>
            <a:r>
              <a:rPr lang="en-GB" dirty="0"/>
              <a:t>Source: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www.socialcapitalgateway.org/content/ranking/ranking-economics-journals-based-impact-factor</a:t>
            </a:r>
            <a:r>
              <a:rPr lang="en-GB" dirty="0" smtClean="0"/>
              <a:t> [Accessed October 2018]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957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26" y="328128"/>
            <a:ext cx="10744043" cy="5648601"/>
          </a:xfrm>
        </p:spPr>
      </p:pic>
    </p:spTree>
    <p:extLst>
      <p:ext uri="{BB962C8B-B14F-4D97-AF65-F5344CB8AC3E}">
        <p14:creationId xmlns:p14="http://schemas.microsoft.com/office/powerpoint/2010/main" val="362332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Economics as the queen of </a:t>
            </a:r>
            <a:r>
              <a:rPr lang="en-GB" smtClean="0"/>
              <a:t>social sciences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“Economics is the queen of social sciences”*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 Paul Samuelson </a:t>
            </a:r>
            <a:r>
              <a:rPr lang="en-US" dirty="0"/>
              <a:t>1976 [</a:t>
            </a:r>
            <a:r>
              <a:rPr lang="en-US" dirty="0" smtClean="0"/>
              <a:t>1948]. </a:t>
            </a:r>
            <a:r>
              <a:rPr lang="en-US" i="1" dirty="0" smtClean="0"/>
              <a:t>Economics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NY: </a:t>
            </a:r>
            <a:r>
              <a:rPr lang="en-US" dirty="0" err="1" smtClean="0"/>
              <a:t>MacGraw</a:t>
            </a:r>
            <a:r>
              <a:rPr lang="en-US" dirty="0"/>
              <a:t>-</a:t>
            </a:r>
            <a:r>
              <a:rPr lang="en-US" dirty="0" smtClean="0"/>
              <a:t>Hill: 6</a:t>
            </a:r>
            <a:endParaRPr lang="en-GB" dirty="0"/>
          </a:p>
        </p:txBody>
      </p:sp>
      <p:pic>
        <p:nvPicPr>
          <p:cNvPr id="1026" name="Picture 2" descr="http://economics.mit.edu/files/52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737" y="1325216"/>
            <a:ext cx="3204177" cy="429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04313" y="5592417"/>
            <a:ext cx="353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Paul Samuelson (MIT)</a:t>
            </a:r>
          </a:p>
          <a:p>
            <a:pPr algn="ctr"/>
            <a:r>
              <a:rPr lang="en-GB" dirty="0"/>
              <a:t>1970 “Nobel Prize” in Economics (The first American to win the prize)</a:t>
            </a:r>
          </a:p>
        </p:txBody>
      </p:sp>
    </p:spTree>
    <p:extLst>
      <p:ext uri="{BB962C8B-B14F-4D97-AF65-F5344CB8AC3E}">
        <p14:creationId xmlns:p14="http://schemas.microsoft.com/office/powerpoint/2010/main" val="34296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47" y="1674781"/>
            <a:ext cx="11576425" cy="3255028"/>
          </a:xfrm>
        </p:spPr>
      </p:pic>
    </p:spTree>
    <p:extLst>
      <p:ext uri="{BB962C8B-B14F-4D97-AF65-F5344CB8AC3E}">
        <p14:creationId xmlns:p14="http://schemas.microsoft.com/office/powerpoint/2010/main" val="348940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03" y="512452"/>
            <a:ext cx="10681974" cy="5265496"/>
          </a:xfrm>
        </p:spPr>
      </p:pic>
    </p:spTree>
    <p:extLst>
      <p:ext uri="{BB962C8B-B14F-4D97-AF65-F5344CB8AC3E}">
        <p14:creationId xmlns:p14="http://schemas.microsoft.com/office/powerpoint/2010/main" val="1802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 producers of </a:t>
            </a:r>
            <a:r>
              <a:rPr lang="en-GB" dirty="0" err="1" smtClean="0"/>
              <a:t>scientometric</a:t>
            </a:r>
            <a:r>
              <a:rPr lang="en-GB" dirty="0" smtClean="0"/>
              <a:t> data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2993"/>
          </a:xfrm>
        </p:spPr>
        <p:txBody>
          <a:bodyPr>
            <a:normAutofit/>
          </a:bodyPr>
          <a:lstStyle/>
          <a:p>
            <a:r>
              <a:rPr lang="en-GB" dirty="0" smtClean="0"/>
              <a:t>Onex Corp., </a:t>
            </a:r>
            <a:r>
              <a:rPr lang="en-GB" dirty="0" err="1" smtClean="0"/>
              <a:t>Clarivate</a:t>
            </a:r>
            <a:r>
              <a:rPr lang="en-GB" dirty="0" smtClean="0"/>
              <a:t> Analytics (</a:t>
            </a:r>
            <a:r>
              <a:rPr lang="en-GB" dirty="0"/>
              <a:t>formerly owned by Thomson </a:t>
            </a:r>
            <a:r>
              <a:rPr lang="en-GB" dirty="0" smtClean="0"/>
              <a:t>Reuters): SSCI, SCI, AHCI and Journal Citation Reports</a:t>
            </a:r>
          </a:p>
          <a:p>
            <a:r>
              <a:rPr lang="en-GB" dirty="0" smtClean="0"/>
              <a:t>Elsevier, Scopus</a:t>
            </a:r>
          </a:p>
          <a:p>
            <a:r>
              <a:rPr lang="en-GB" dirty="0" smtClean="0"/>
              <a:t>ProQuest, Sociological Abstracts</a:t>
            </a:r>
          </a:p>
          <a:p>
            <a:r>
              <a:rPr lang="en-GB" dirty="0" smtClean="0"/>
              <a:t>American Economic Association, </a:t>
            </a:r>
            <a:r>
              <a:rPr lang="en-GB" dirty="0" err="1" smtClean="0"/>
              <a:t>EconLit</a:t>
            </a:r>
            <a:endParaRPr lang="en-GB" dirty="0" smtClean="0"/>
          </a:p>
          <a:p>
            <a:r>
              <a:rPr lang="en-GB" dirty="0" smtClean="0"/>
              <a:t>Philosopher’s Information </a:t>
            </a:r>
            <a:r>
              <a:rPr lang="en-GB" dirty="0" err="1" smtClean="0"/>
              <a:t>Center</a:t>
            </a:r>
            <a:r>
              <a:rPr lang="en-GB" dirty="0" smtClean="0"/>
              <a:t>, Philosopher’s Index</a:t>
            </a:r>
          </a:p>
          <a:p>
            <a:r>
              <a:rPr lang="en-GB" dirty="0" smtClean="0"/>
              <a:t>Independent scholars</a:t>
            </a:r>
            <a:r>
              <a:rPr lang="en-GB" dirty="0"/>
              <a:t> </a:t>
            </a:r>
            <a:r>
              <a:rPr lang="en-GB" dirty="0" smtClean="0"/>
              <a:t>(see journal: </a:t>
            </a:r>
            <a:r>
              <a:rPr lang="en-GB" i="1" dirty="0" err="1" smtClean="0"/>
              <a:t>Scientometrics</a:t>
            </a:r>
            <a:r>
              <a:rPr lang="en-GB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52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Birikimli</a:t>
            </a:r>
            <a:r>
              <a:rPr lang="en-GB" dirty="0"/>
              <a:t> </a:t>
            </a:r>
            <a:r>
              <a:rPr lang="en-GB" dirty="0" err="1" smtClean="0"/>
              <a:t>Nedensellik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İntihal</a:t>
            </a:r>
            <a:endParaRPr lang="en-GB" dirty="0" smtClean="0"/>
          </a:p>
          <a:p>
            <a:r>
              <a:rPr lang="en-GB" dirty="0" err="1" smtClean="0"/>
              <a:t>Avcı</a:t>
            </a:r>
            <a:r>
              <a:rPr lang="en-GB" dirty="0" smtClean="0"/>
              <a:t> </a:t>
            </a:r>
            <a:r>
              <a:rPr lang="en-GB" dirty="0" err="1" smtClean="0"/>
              <a:t>durumundayken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durumuna</a:t>
            </a:r>
            <a:r>
              <a:rPr lang="en-GB" dirty="0" smtClean="0"/>
              <a:t> </a:t>
            </a:r>
            <a:r>
              <a:rPr lang="en-GB" dirty="0" err="1" smtClean="0"/>
              <a:t>düşmek</a:t>
            </a:r>
            <a:endParaRPr lang="en-GB" dirty="0" smtClean="0"/>
          </a:p>
          <a:p>
            <a:r>
              <a:rPr lang="en-GB" dirty="0" smtClean="0"/>
              <a:t>Retraction of articles: Khalid </a:t>
            </a:r>
            <a:r>
              <a:rPr lang="en-GB" dirty="0" err="1" smtClean="0"/>
              <a:t>Zaman</a:t>
            </a:r>
            <a:r>
              <a:rPr lang="en-GB" dirty="0" smtClean="0"/>
              <a:t>, Bruno Frey, Peter </a:t>
            </a:r>
            <a:r>
              <a:rPr lang="en-GB" dirty="0" err="1" smtClean="0"/>
              <a:t>Nijkamp</a:t>
            </a:r>
            <a:endParaRPr lang="en-GB" dirty="0" smtClean="0"/>
          </a:p>
          <a:p>
            <a:r>
              <a:rPr lang="en-GB" dirty="0" smtClean="0"/>
              <a:t>Citation stacking: Journal of the History of Economic Thought, </a:t>
            </a:r>
            <a:r>
              <a:rPr lang="en-GB" dirty="0"/>
              <a:t>European Journal of the History of Economic Thought, </a:t>
            </a:r>
            <a:r>
              <a:rPr lang="en-GB" dirty="0" smtClean="0"/>
              <a:t>History of Economic Ideas</a:t>
            </a:r>
          </a:p>
        </p:txBody>
      </p:sp>
    </p:spTree>
    <p:extLst>
      <p:ext uri="{BB962C8B-B14F-4D97-AF65-F5344CB8AC3E}">
        <p14:creationId xmlns:p14="http://schemas.microsoft.com/office/powerpoint/2010/main" val="241959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Reasons for retractions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misconduct:</a:t>
            </a:r>
          </a:p>
          <a:p>
            <a:pPr lvl="1"/>
            <a:r>
              <a:rPr lang="en-GB" dirty="0" smtClean="0"/>
              <a:t>Plagiarism</a:t>
            </a:r>
          </a:p>
          <a:p>
            <a:pPr lvl="1"/>
            <a:r>
              <a:rPr lang="en-GB" dirty="0" smtClean="0"/>
              <a:t>Manufacturing data</a:t>
            </a:r>
          </a:p>
          <a:p>
            <a:pPr lvl="1"/>
            <a:r>
              <a:rPr lang="en-GB" dirty="0" smtClean="0"/>
              <a:t>Manipulating data</a:t>
            </a:r>
          </a:p>
          <a:p>
            <a:r>
              <a:rPr lang="en-GB" dirty="0" smtClean="0"/>
              <a:t>Questionable research practices:</a:t>
            </a:r>
          </a:p>
          <a:p>
            <a:pPr lvl="1"/>
            <a:r>
              <a:rPr lang="en-GB" dirty="0" smtClean="0"/>
              <a:t>Mismanagement of funding</a:t>
            </a:r>
          </a:p>
          <a:p>
            <a:pPr lvl="1"/>
            <a:r>
              <a:rPr lang="en-GB" dirty="0" smtClean="0"/>
              <a:t>Non-peer reviewed</a:t>
            </a:r>
          </a:p>
          <a:p>
            <a:r>
              <a:rPr lang="en-GB" dirty="0" smtClean="0"/>
              <a:t>Double / spontaneous submission</a:t>
            </a:r>
          </a:p>
          <a:p>
            <a:r>
              <a:rPr lang="en-GB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5969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Retractions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62260" y="1825625"/>
            <a:ext cx="5191539" cy="4351338"/>
          </a:xfrm>
        </p:spPr>
        <p:txBody>
          <a:bodyPr/>
          <a:lstStyle/>
          <a:p>
            <a:r>
              <a:rPr lang="tr-TR" dirty="0" smtClean="0">
                <a:hlinkClick r:id="rId2"/>
              </a:rPr>
              <a:t>https://retractionwatch.com/</a:t>
            </a:r>
            <a:endParaRPr lang="en-GB" dirty="0" smtClean="0"/>
          </a:p>
          <a:p>
            <a:r>
              <a:rPr lang="tr-TR" dirty="0" smtClean="0">
                <a:hlinkClick r:id="rId3"/>
              </a:rPr>
              <a:t>http://retractiondatabase.org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Over 2000 retractions (estimated)</a:t>
            </a:r>
          </a:p>
          <a:p>
            <a:r>
              <a:rPr lang="en-GB" dirty="0" smtClean="0"/>
              <a:t>80 retractions each year (estimated)</a:t>
            </a:r>
          </a:p>
          <a:p>
            <a:r>
              <a:rPr lang="tr-TR" dirty="0" err="1"/>
              <a:t>Yoshitaka</a:t>
            </a:r>
            <a:r>
              <a:rPr lang="tr-TR" dirty="0"/>
              <a:t> </a:t>
            </a:r>
            <a:r>
              <a:rPr lang="tr-TR" dirty="0" err="1" smtClean="0"/>
              <a:t>Fujii</a:t>
            </a:r>
            <a:r>
              <a:rPr lang="en-GB" dirty="0" smtClean="0"/>
              <a:t>: author of more than 180 articles</a:t>
            </a:r>
          </a:p>
          <a:p>
            <a:endParaRPr lang="tr-TR" dirty="0"/>
          </a:p>
        </p:txBody>
      </p:sp>
      <p:pic>
        <p:nvPicPr>
          <p:cNvPr id="1026" name="Picture 2" descr="http://www.carcinogenesis.com/articles/2011/10/1/images/JCarcinog_2011_10_1_2_75723_i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05" y="1690688"/>
            <a:ext cx="3316494" cy="43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6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2" y="-113800"/>
            <a:ext cx="4107611" cy="674651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42" y="2028204"/>
            <a:ext cx="6139458" cy="29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8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Evolution of costs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Internet technologies and digitalisation in intellectual economies</a:t>
            </a:r>
          </a:p>
          <a:p>
            <a:endParaRPr lang="en-GB" dirty="0"/>
          </a:p>
          <a:p>
            <a:r>
              <a:rPr lang="en-GB" dirty="0" smtClean="0"/>
              <a:t>Diminishing total costs and marginal costs</a:t>
            </a:r>
          </a:p>
          <a:p>
            <a:pPr lvl="1"/>
            <a:r>
              <a:rPr lang="en-GB" b="1" dirty="0" smtClean="0"/>
              <a:t>Total costs</a:t>
            </a:r>
            <a:r>
              <a:rPr lang="en-GB" dirty="0" smtClean="0"/>
              <a:t> of a publication process: costs related to editing, reviewing, printing, storing, distributing (</a:t>
            </a:r>
            <a:r>
              <a:rPr lang="en-GB" u="sng" dirty="0" smtClean="0"/>
              <a:t>converging zero</a:t>
            </a:r>
            <a:r>
              <a:rPr lang="en-GB" dirty="0" smtClean="0"/>
              <a:t>)</a:t>
            </a:r>
          </a:p>
          <a:p>
            <a:pPr lvl="1"/>
            <a:r>
              <a:rPr lang="en-GB" b="1" dirty="0" smtClean="0"/>
              <a:t>Marginal cost</a:t>
            </a:r>
            <a:r>
              <a:rPr lang="en-GB" dirty="0" smtClean="0"/>
              <a:t> of a publication process: cost of an addition copy of an article or a book (</a:t>
            </a:r>
            <a:r>
              <a:rPr lang="en-GB" u="sng" dirty="0" smtClean="0"/>
              <a:t>almost zero</a:t>
            </a:r>
            <a:r>
              <a:rPr lang="en-GB" dirty="0" smtClean="0"/>
              <a:t>)</a:t>
            </a:r>
          </a:p>
          <a:p>
            <a:endParaRPr lang="en-GB" dirty="0" smtClean="0"/>
          </a:p>
          <a:p>
            <a:r>
              <a:rPr lang="en-GB" dirty="0" err="1" smtClean="0"/>
              <a:t>Massification</a:t>
            </a:r>
            <a:r>
              <a:rPr lang="en-GB" dirty="0" smtClean="0"/>
              <a:t>: Massive amounts of publications, publishers, researchers, universities, research funds – and of course: PROFITS!</a:t>
            </a:r>
          </a:p>
          <a:p>
            <a:pPr lvl="1"/>
            <a:endParaRPr lang="tr-TR" dirty="0"/>
          </a:p>
        </p:txBody>
      </p:sp>
      <p:sp>
        <p:nvSpPr>
          <p:cNvPr id="4" name="Aşağı Ok 3"/>
          <p:cNvSpPr/>
          <p:nvPr/>
        </p:nvSpPr>
        <p:spPr>
          <a:xfrm>
            <a:off x="3432313" y="2279374"/>
            <a:ext cx="861391" cy="6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3432312" y="4750905"/>
            <a:ext cx="861391" cy="6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65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546983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ağ Ok 5"/>
          <p:cNvSpPr/>
          <p:nvPr/>
        </p:nvSpPr>
        <p:spPr>
          <a:xfrm>
            <a:off x="5817704" y="3371815"/>
            <a:ext cx="2451653" cy="1258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8693426" y="3430443"/>
            <a:ext cx="2160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EXCESSIVE PROFITS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4549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07569" y="836713"/>
            <a:ext cx="3867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/>
              <a:t>Yayıncılık endüstrisinde kârlar</a:t>
            </a:r>
            <a:endParaRPr lang="en-US" sz="24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56792"/>
            <a:ext cx="8229600" cy="3966962"/>
          </a:xfrm>
        </p:spPr>
      </p:pic>
      <p:sp>
        <p:nvSpPr>
          <p:cNvPr id="6" name="Metin kutusu 5"/>
          <p:cNvSpPr txBox="1"/>
          <p:nvPr/>
        </p:nvSpPr>
        <p:spPr>
          <a:xfrm>
            <a:off x="2100851" y="5805265"/>
            <a:ext cx="8075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Kaynak: </a:t>
            </a:r>
            <a:r>
              <a:rPr lang="tr-TR" dirty="0" err="1"/>
              <a:t>Alex</a:t>
            </a:r>
            <a:r>
              <a:rPr lang="tr-TR" dirty="0"/>
              <a:t> O. </a:t>
            </a:r>
            <a:r>
              <a:rPr lang="tr-TR" dirty="0" err="1"/>
              <a:t>Holcombe</a:t>
            </a:r>
            <a:r>
              <a:rPr lang="tr-TR" dirty="0"/>
              <a:t> </a:t>
            </a:r>
            <a:r>
              <a:rPr lang="tr-TR" dirty="0">
                <a:hlinkClick r:id="rId3"/>
              </a:rPr>
              <a:t>https://theconversation.com/free-for-all-arc-funded-research-now-open-to-the-public-11497</a:t>
            </a:r>
            <a:r>
              <a:rPr lang="tr-TR" dirty="0"/>
              <a:t> [</a:t>
            </a:r>
            <a:r>
              <a:rPr lang="tr-TR" dirty="0" err="1"/>
              <a:t>Accessed</a:t>
            </a:r>
            <a:r>
              <a:rPr lang="tr-TR" dirty="0"/>
              <a:t> </a:t>
            </a:r>
            <a:r>
              <a:rPr lang="tr-TR" dirty="0" err="1"/>
              <a:t>October</a:t>
            </a:r>
            <a:r>
              <a:rPr lang="tr-TR" dirty="0"/>
              <a:t> 2014]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9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tr-TR" sz="1800" i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8000" dirty="0" smtClean="0"/>
              <a:t>Author* </a:t>
            </a:r>
            <a:r>
              <a:rPr lang="en-GB" sz="8000" dirty="0" smtClean="0">
                <a:sym typeface="Wingdings" panose="05000000000000000000" pitchFamily="2" charset="2"/>
              </a:rPr>
              <a:t> Authority</a:t>
            </a:r>
          </a:p>
          <a:p>
            <a:pPr marL="0" indent="0" algn="ctr">
              <a:buNone/>
            </a:pPr>
            <a:endParaRPr lang="en-GB" sz="4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4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4800" dirty="0" smtClean="0">
                <a:sym typeface="Wingdings" panose="05000000000000000000" pitchFamily="2" charset="2"/>
              </a:rPr>
              <a:t>* </a:t>
            </a:r>
            <a:r>
              <a:rPr lang="en-GB" sz="4800" dirty="0" err="1" smtClean="0">
                <a:sym typeface="Wingdings" panose="05000000000000000000" pitchFamily="2" charset="2"/>
              </a:rPr>
              <a:t>yazar</a:t>
            </a:r>
            <a:r>
              <a:rPr lang="en-GB" sz="4800" dirty="0" smtClean="0">
                <a:sym typeface="Wingdings" panose="05000000000000000000" pitchFamily="2" charset="2"/>
              </a:rPr>
              <a:t>, </a:t>
            </a:r>
            <a:r>
              <a:rPr lang="en-GB" sz="4800" dirty="0" err="1" smtClean="0">
                <a:sym typeface="Wingdings" panose="05000000000000000000" pitchFamily="2" charset="2"/>
              </a:rPr>
              <a:t>müellif</a:t>
            </a:r>
            <a:r>
              <a:rPr lang="en-GB" sz="4800" dirty="0" smtClean="0">
                <a:sym typeface="Wingdings" panose="05000000000000000000" pitchFamily="2" charset="2"/>
              </a:rPr>
              <a:t>, </a:t>
            </a:r>
            <a:r>
              <a:rPr lang="en-GB" sz="4800" dirty="0" err="1" smtClean="0">
                <a:sym typeface="Wingdings" panose="05000000000000000000" pitchFamily="2" charset="2"/>
              </a:rPr>
              <a:t>muharrir</a:t>
            </a:r>
            <a:endParaRPr lang="tr-TR" sz="4400" dirty="0" smtClean="0"/>
          </a:p>
        </p:txBody>
      </p:sp>
    </p:spTree>
    <p:extLst>
      <p:ext uri="{BB962C8B-B14F-4D97-AF65-F5344CB8AC3E}">
        <p14:creationId xmlns:p14="http://schemas.microsoft.com/office/powerpoint/2010/main" val="371325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81200" y="5906566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Kaynak</a:t>
            </a:r>
            <a:r>
              <a:rPr lang="en-GB" dirty="0"/>
              <a:t>: </a:t>
            </a:r>
          </a:p>
          <a:p>
            <a:r>
              <a:rPr lang="en-GB" dirty="0">
                <a:hlinkClick r:id="rId2"/>
              </a:rPr>
              <a:t>http://shiny.retr0.me/journal_costs/?year=2014&amp;inst=19,22,38,42,59,64,80,95,136</a:t>
            </a:r>
            <a:r>
              <a:rPr lang="en-GB" dirty="0"/>
              <a:t> </a:t>
            </a:r>
          </a:p>
          <a:p>
            <a:r>
              <a:rPr lang="en-GB" dirty="0"/>
              <a:t>By  Stuart Lawson and Ben </a:t>
            </a:r>
            <a:r>
              <a:rPr lang="en-GB" dirty="0" err="1"/>
              <a:t>Meghreblian</a:t>
            </a:r>
            <a:r>
              <a:rPr lang="en-GB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4638"/>
            <a:ext cx="8229600" cy="5631928"/>
          </a:xfrm>
        </p:spPr>
      </p:pic>
    </p:spTree>
    <p:extLst>
      <p:ext uri="{BB962C8B-B14F-4D97-AF65-F5344CB8AC3E}">
        <p14:creationId xmlns:p14="http://schemas.microsoft.com/office/powerpoint/2010/main" val="1653081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77256" y="5890392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Kaynak</a:t>
            </a:r>
            <a:r>
              <a:rPr lang="en-GB" dirty="0"/>
              <a:t>: </a:t>
            </a:r>
          </a:p>
          <a:p>
            <a:r>
              <a:rPr lang="en-GB" dirty="0">
                <a:hlinkClick r:id="rId2"/>
              </a:rPr>
              <a:t>http://retr0.me/2015/07/07/UK-HEI-journal-subscriptions.html</a:t>
            </a:r>
            <a:endParaRPr lang="en-GB" dirty="0"/>
          </a:p>
          <a:p>
            <a:r>
              <a:rPr lang="en-GB" dirty="0"/>
              <a:t>By  Stuart Lawson and Ben </a:t>
            </a:r>
            <a:r>
              <a:rPr lang="en-GB" dirty="0" err="1"/>
              <a:t>Meghreblian</a:t>
            </a:r>
            <a:r>
              <a:rPr lang="en-GB" dirty="0"/>
              <a:t> (</a:t>
            </a:r>
            <a:r>
              <a:rPr lang="en-GB" dirty="0" err="1"/>
              <a:t>rakamlar</a:t>
            </a:r>
            <a:r>
              <a:rPr lang="en-GB" dirty="0"/>
              <a:t> 2014 </a:t>
            </a:r>
            <a:r>
              <a:rPr lang="en-GB" dirty="0" err="1"/>
              <a:t>için</a:t>
            </a:r>
            <a:r>
              <a:rPr lang="en-GB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375" y="188640"/>
            <a:ext cx="6363362" cy="5615754"/>
          </a:xfrm>
        </p:spPr>
      </p:pic>
    </p:spTree>
    <p:extLst>
      <p:ext uri="{BB962C8B-B14F-4D97-AF65-F5344CB8AC3E}">
        <p14:creationId xmlns:p14="http://schemas.microsoft.com/office/powerpoint/2010/main" val="4078533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981200" y="593467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Kaynak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http://shiny.retr0.me/journal_costs/?year=2010&amp;inst=19,22,38,42,59,64,80,95,136</a:t>
            </a:r>
            <a:endParaRPr lang="en-GB" dirty="0"/>
          </a:p>
          <a:p>
            <a:r>
              <a:rPr lang="en-GB" dirty="0"/>
              <a:t>By  Stuart Lawson and Ben </a:t>
            </a:r>
            <a:r>
              <a:rPr lang="en-GB" dirty="0" err="1"/>
              <a:t>Meghreblian</a:t>
            </a:r>
            <a:r>
              <a:rPr lang="en-GB" dirty="0"/>
              <a:t>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148" y="193571"/>
            <a:ext cx="8686800" cy="5674839"/>
          </a:xfrm>
        </p:spPr>
      </p:pic>
    </p:spTree>
    <p:extLst>
      <p:ext uri="{BB962C8B-B14F-4D97-AF65-F5344CB8AC3E}">
        <p14:creationId xmlns:p14="http://schemas.microsoft.com/office/powerpoint/2010/main" val="1075645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Ankara </a:t>
            </a:r>
            <a:r>
              <a:rPr lang="en-GB" dirty="0" err="1" smtClean="0"/>
              <a:t>Üniversitesi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36" y="1308791"/>
            <a:ext cx="11820019" cy="5251036"/>
          </a:xfrm>
        </p:spPr>
      </p:pic>
      <p:sp>
        <p:nvSpPr>
          <p:cNvPr id="5" name="TextBox 4"/>
          <p:cNvSpPr txBox="1"/>
          <p:nvPr/>
        </p:nvSpPr>
        <p:spPr>
          <a:xfrm>
            <a:off x="1152939" y="6488668"/>
            <a:ext cx="1053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sgdb.ankara.edu.tr/files/2018/05/AU_2017_Yili_Idari_Faaliyet_Raporu.pdf</a:t>
            </a:r>
            <a:r>
              <a:rPr lang="en-GB" dirty="0" smtClean="0"/>
              <a:t> [</a:t>
            </a:r>
            <a:r>
              <a:rPr lang="en-GB" dirty="0" err="1" smtClean="0"/>
              <a:t>Ekim</a:t>
            </a:r>
            <a:r>
              <a:rPr lang="en-GB" dirty="0" smtClean="0"/>
              <a:t> 2018]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10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97565" y="106015"/>
          <a:ext cx="11449877" cy="5926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603"/>
                <a:gridCol w="634570"/>
                <a:gridCol w="3669479"/>
                <a:gridCol w="606981"/>
                <a:gridCol w="3034909"/>
                <a:gridCol w="551801"/>
                <a:gridCol w="1848534"/>
              </a:tblGrid>
              <a:tr h="561397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</a:rPr>
                        <a:t>Ankara </a:t>
                      </a:r>
                      <a:r>
                        <a:rPr lang="en-GB" sz="1800" b="1" u="none" strike="noStrike" dirty="0" err="1">
                          <a:effectLst/>
                        </a:rPr>
                        <a:t>Üniversitesi</a:t>
                      </a:r>
                      <a:r>
                        <a:rPr lang="en-GB" sz="1800" b="1" u="none" strike="noStrike" dirty="0">
                          <a:effectLst/>
                        </a:rPr>
                        <a:t> "</a:t>
                      </a:r>
                      <a:r>
                        <a:rPr lang="en-GB" sz="1800" b="1" u="none" strike="noStrike" dirty="0" err="1">
                          <a:effectLst/>
                        </a:rPr>
                        <a:t>Kütüphane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ve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Dokümantasyon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Birimi</a:t>
                      </a:r>
                      <a:r>
                        <a:rPr lang="en-GB" sz="1800" b="1" u="none" strike="noStrike" dirty="0">
                          <a:effectLst/>
                        </a:rPr>
                        <a:t>" </a:t>
                      </a:r>
                      <a:r>
                        <a:rPr lang="en-GB" sz="1800" b="1" u="none" strike="noStrike" dirty="0" err="1">
                          <a:effectLst/>
                        </a:rPr>
                        <a:t>ile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Diğer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Tüm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Birimlerin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Yıl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Sonu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Gerçekleşen</a:t>
                      </a:r>
                      <a:r>
                        <a:rPr lang="en-GB" sz="1800" b="1" u="none" strike="noStrike" dirty="0">
                          <a:effectLst/>
                        </a:rPr>
                        <a:t> </a:t>
                      </a:r>
                      <a:r>
                        <a:rPr lang="en-GB" sz="1800" b="1" u="none" strike="noStrike" dirty="0" err="1">
                          <a:effectLst/>
                        </a:rPr>
                        <a:t>Harcamaları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 err="1">
                          <a:effectLst/>
                        </a:rPr>
                        <a:t>Kütüphane</a:t>
                      </a:r>
                      <a:r>
                        <a:rPr lang="en-GB" sz="2400" b="1" u="none" strike="noStrike" dirty="0">
                          <a:effectLst/>
                        </a:rPr>
                        <a:t> </a:t>
                      </a:r>
                      <a:r>
                        <a:rPr lang="en-GB" sz="2400" b="1" u="none" strike="noStrike" dirty="0" err="1" smtClean="0">
                          <a:effectLst/>
                        </a:rPr>
                        <a:t>Harcama</a:t>
                      </a:r>
                      <a:r>
                        <a:rPr lang="en-GB" sz="2400" b="1" u="none" strike="noStrike" dirty="0" smtClean="0">
                          <a:effectLst/>
                        </a:rPr>
                        <a:t> (TL)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 err="1">
                          <a:effectLst/>
                        </a:rPr>
                        <a:t>Toplam</a:t>
                      </a:r>
                      <a:r>
                        <a:rPr lang="en-GB" sz="2400" b="1" u="none" strike="noStrike" dirty="0">
                          <a:effectLst/>
                        </a:rPr>
                        <a:t> </a:t>
                      </a:r>
                      <a:r>
                        <a:rPr lang="en-GB" sz="2400" b="1" u="none" strike="noStrike" dirty="0" err="1" smtClean="0">
                          <a:effectLst/>
                        </a:rPr>
                        <a:t>Harcama</a:t>
                      </a:r>
                      <a:r>
                        <a:rPr lang="en-GB" sz="2400" b="1" u="none" strike="noStrike" dirty="0" smtClean="0">
                          <a:effectLst/>
                        </a:rPr>
                        <a:t> (TL)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%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8107307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362727729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2017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6908000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313195428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2,21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2016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5652593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295590240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1,91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2015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4375902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207844244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2,11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2014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3854106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162982761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2,36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644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b="1" u="none" strike="noStrike" dirty="0">
                          <a:effectLst/>
                        </a:rPr>
                        <a:t>2013</a:t>
                      </a: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3975703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>
                          <a:effectLst/>
                        </a:rPr>
                        <a:t>171978821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>
                          <a:effectLst/>
                        </a:rPr>
                        <a:t>2,31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16835" y="6211669"/>
            <a:ext cx="11105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Kaynak</a:t>
            </a:r>
            <a:r>
              <a:rPr lang="en-GB" dirty="0" smtClean="0"/>
              <a:t>: AÜ internet </a:t>
            </a:r>
            <a:r>
              <a:rPr lang="en-GB" dirty="0" err="1" smtClean="0"/>
              <a:t>sitesinde</a:t>
            </a:r>
            <a:r>
              <a:rPr lang="en-GB" dirty="0" smtClean="0"/>
              <a:t> her </a:t>
            </a:r>
            <a:r>
              <a:rPr lang="en-GB" dirty="0" err="1" smtClean="0"/>
              <a:t>yıl</a:t>
            </a:r>
            <a:r>
              <a:rPr lang="en-GB" dirty="0" smtClean="0"/>
              <a:t> </a:t>
            </a:r>
            <a:r>
              <a:rPr lang="en-GB" dirty="0" err="1" smtClean="0"/>
              <a:t>Strateji</a:t>
            </a:r>
            <a:r>
              <a:rPr lang="en-GB" dirty="0" smtClean="0"/>
              <a:t> </a:t>
            </a:r>
            <a:r>
              <a:rPr lang="en-GB" dirty="0" err="1" smtClean="0"/>
              <a:t>Geliştirme</a:t>
            </a:r>
            <a:r>
              <a:rPr lang="en-GB" dirty="0" smtClean="0"/>
              <a:t> </a:t>
            </a:r>
            <a:r>
              <a:rPr lang="en-GB" dirty="0" err="1" smtClean="0"/>
              <a:t>Daire</a:t>
            </a:r>
            <a:r>
              <a:rPr lang="en-GB" dirty="0" smtClean="0"/>
              <a:t> </a:t>
            </a:r>
            <a:r>
              <a:rPr lang="en-GB" dirty="0" err="1" smtClean="0"/>
              <a:t>Başkanlığı</a:t>
            </a:r>
            <a:r>
              <a:rPr lang="en-GB" dirty="0" smtClean="0"/>
              <a:t> </a:t>
            </a:r>
            <a:r>
              <a:rPr lang="en-GB" dirty="0" err="1" smtClean="0"/>
              <a:t>Tarafından</a:t>
            </a:r>
            <a:r>
              <a:rPr lang="en-GB" dirty="0" smtClean="0"/>
              <a:t> </a:t>
            </a:r>
            <a:r>
              <a:rPr lang="en-GB" dirty="0" err="1" smtClean="0"/>
              <a:t>Hazırlanan</a:t>
            </a:r>
            <a:r>
              <a:rPr lang="en-GB" dirty="0" smtClean="0"/>
              <a:t> </a:t>
            </a:r>
            <a:r>
              <a:rPr lang="en-GB" dirty="0" err="1" smtClean="0"/>
              <a:t>Faaliyet</a:t>
            </a:r>
            <a:r>
              <a:rPr lang="en-GB" dirty="0" smtClean="0"/>
              <a:t> </a:t>
            </a:r>
            <a:r>
              <a:rPr lang="en-GB" dirty="0" err="1" smtClean="0"/>
              <a:t>Raporları</a:t>
            </a:r>
            <a:endParaRPr lang="en-GB" dirty="0" smtClean="0"/>
          </a:p>
          <a:p>
            <a:r>
              <a:rPr lang="en-GB" dirty="0">
                <a:hlinkClick r:id="rId2"/>
              </a:rPr>
              <a:t>http://sgdb.ankara.edu.tr/?</a:t>
            </a:r>
            <a:r>
              <a:rPr lang="en-GB" dirty="0" smtClean="0">
                <a:hlinkClick r:id="rId2"/>
              </a:rPr>
              <a:t>page_id=1255</a:t>
            </a:r>
            <a:r>
              <a:rPr lang="en-GB" dirty="0" smtClean="0"/>
              <a:t> [</a:t>
            </a:r>
            <a:r>
              <a:rPr lang="en-GB" dirty="0" err="1" smtClean="0"/>
              <a:t>Erişim</a:t>
            </a:r>
            <a:r>
              <a:rPr lang="en-GB" dirty="0" smtClean="0"/>
              <a:t> </a:t>
            </a:r>
            <a:r>
              <a:rPr lang="en-GB" dirty="0" err="1" smtClean="0"/>
              <a:t>Tarihi</a:t>
            </a:r>
            <a:r>
              <a:rPr lang="en-GB" dirty="0" smtClean="0"/>
              <a:t>: </a:t>
            </a:r>
            <a:r>
              <a:rPr lang="en-GB" dirty="0" err="1" smtClean="0"/>
              <a:t>Ağustos</a:t>
            </a:r>
            <a:r>
              <a:rPr lang="en-GB" smtClean="0"/>
              <a:t> 2019]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32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7463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More and more companies starting a journal or a publication platform</a:t>
            </a:r>
          </a:p>
          <a:p>
            <a:endParaRPr lang="en-GB" dirty="0" smtClean="0"/>
          </a:p>
          <a:p>
            <a:r>
              <a:rPr lang="en-GB" dirty="0" smtClean="0"/>
              <a:t>Less and less quality of academic service</a:t>
            </a:r>
          </a:p>
          <a:p>
            <a:r>
              <a:rPr lang="en-GB" dirty="0" smtClean="0"/>
              <a:t>Often no reviewing or editing</a:t>
            </a:r>
          </a:p>
          <a:p>
            <a:r>
              <a:rPr lang="en-GB" dirty="0" smtClean="0"/>
              <a:t>Mimicking the names of “real” journals </a:t>
            </a:r>
          </a:p>
          <a:p>
            <a:r>
              <a:rPr lang="en-GB" dirty="0" smtClean="0"/>
              <a:t>ISBN, DOAJ, impact factors are often fake</a:t>
            </a:r>
          </a:p>
          <a:p>
            <a:endParaRPr lang="en-GB" dirty="0" smtClean="0"/>
          </a:p>
          <a:p>
            <a:r>
              <a:rPr lang="en-GB" dirty="0" smtClean="0"/>
              <a:t>More profits that attract more companies</a:t>
            </a:r>
          </a:p>
          <a:p>
            <a:pPr marL="0" indent="0">
              <a:buNone/>
            </a:pPr>
            <a:r>
              <a:rPr lang="en-GB" dirty="0" smtClean="0"/>
              <a:t>to the industry</a:t>
            </a:r>
          </a:p>
        </p:txBody>
      </p:sp>
      <p:sp>
        <p:nvSpPr>
          <p:cNvPr id="4" name="Yukarı Bükülü Ok 3"/>
          <p:cNvSpPr/>
          <p:nvPr/>
        </p:nvSpPr>
        <p:spPr>
          <a:xfrm rot="16779787">
            <a:off x="7733892" y="2665001"/>
            <a:ext cx="3992474" cy="3197908"/>
          </a:xfrm>
          <a:prstGeom prst="curvedUpArrow">
            <a:avLst>
              <a:gd name="adj1" fmla="val 25000"/>
              <a:gd name="adj2" fmla="val 49318"/>
              <a:gd name="adj3" fmla="val 31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23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Double check!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2993"/>
          </a:xfrm>
        </p:spPr>
        <p:txBody>
          <a:bodyPr>
            <a:normAutofit/>
          </a:bodyPr>
          <a:lstStyle/>
          <a:p>
            <a:r>
              <a:rPr lang="en-GB" dirty="0" smtClean="0"/>
              <a:t>Publisher and/or owner of journal</a:t>
            </a:r>
          </a:p>
          <a:p>
            <a:r>
              <a:rPr lang="en-GB" dirty="0" smtClean="0"/>
              <a:t>Editorial board </a:t>
            </a:r>
          </a:p>
          <a:p>
            <a:r>
              <a:rPr lang="en-GB" dirty="0" smtClean="0"/>
              <a:t>Authors who have published so far</a:t>
            </a:r>
          </a:p>
          <a:p>
            <a:r>
              <a:rPr lang="en-GB" dirty="0" smtClean="0"/>
              <a:t>ISBN: </a:t>
            </a:r>
            <a:r>
              <a:rPr lang="tr-TR" dirty="0"/>
              <a:t>International Standard </a:t>
            </a:r>
            <a:r>
              <a:rPr lang="tr-TR" dirty="0" err="1"/>
              <a:t>Book</a:t>
            </a:r>
            <a:r>
              <a:rPr lang="tr-TR" dirty="0"/>
              <a:t> </a:t>
            </a:r>
            <a:r>
              <a:rPr lang="tr-TR" dirty="0" err="1"/>
              <a:t>Number</a:t>
            </a:r>
            <a:endParaRPr lang="en-GB" dirty="0" smtClean="0"/>
          </a:p>
          <a:p>
            <a:r>
              <a:rPr lang="en-GB" dirty="0" smtClean="0"/>
              <a:t>DOAJ: Directory of Open Access Journals</a:t>
            </a:r>
          </a:p>
          <a:p>
            <a:r>
              <a:rPr lang="en-GB" dirty="0" smtClean="0"/>
              <a:t>Read the copyright license agreement carefully</a:t>
            </a:r>
          </a:p>
          <a:p>
            <a:r>
              <a:rPr lang="en-GB" dirty="0" smtClean="0"/>
              <a:t>Ask your supervisor!</a:t>
            </a:r>
          </a:p>
        </p:txBody>
      </p:sp>
    </p:spTree>
    <p:extLst>
      <p:ext uri="{BB962C8B-B14F-4D97-AF65-F5344CB8AC3E}">
        <p14:creationId xmlns:p14="http://schemas.microsoft.com/office/powerpoint/2010/main" val="18360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61" y="1825624"/>
            <a:ext cx="4845381" cy="4853471"/>
          </a:xfrm>
        </p:spPr>
      </p:pic>
    </p:spTree>
    <p:extLst>
      <p:ext uri="{BB962C8B-B14F-4D97-AF65-F5344CB8AC3E}">
        <p14:creationId xmlns:p14="http://schemas.microsoft.com/office/powerpoint/2010/main" val="33572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 sample </a:t>
            </a:r>
            <a:r>
              <a:rPr lang="en-GB" dirty="0" smtClean="0"/>
              <a:t>from the manuscripts of Karl Marx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61" y="1825624"/>
            <a:ext cx="4845381" cy="4853471"/>
          </a:xfrm>
        </p:spPr>
      </p:pic>
      <p:sp>
        <p:nvSpPr>
          <p:cNvPr id="5" name="TextBox 4"/>
          <p:cNvSpPr txBox="1"/>
          <p:nvPr/>
        </p:nvSpPr>
        <p:spPr>
          <a:xfrm>
            <a:off x="9130747" y="5685183"/>
            <a:ext cx="2372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International Institute of Social History, Amsterdam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1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upload.wikimedia.org/wikipedia/commons/thumb/8/8d/Zentralbibliothek_Z%C3%BCrich_Das_Kapital_Marx_1867.jpg/800px-Zentralbibliothek_Z%C3%BCrich_Das_Kapital_Marx_186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73" y="135353"/>
            <a:ext cx="3896139" cy="656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93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65125"/>
            <a:ext cx="10515600" cy="1325563"/>
          </a:xfrm>
        </p:spPr>
        <p:txBody>
          <a:bodyPr/>
          <a:lstStyle/>
          <a:p>
            <a:r>
              <a:rPr lang="en-GB" dirty="0" smtClean="0"/>
              <a:t>James Joyce, </a:t>
            </a:r>
            <a:r>
              <a:rPr lang="tr-TR" dirty="0" err="1"/>
              <a:t>Finnegan</a:t>
            </a:r>
            <a:r>
              <a:rPr lang="tr-TR" dirty="0"/>
              <a:t> Uyanması</a:t>
            </a:r>
            <a:endParaRPr lang="en-GB" dirty="0"/>
          </a:p>
        </p:txBody>
      </p:sp>
      <p:pic>
        <p:nvPicPr>
          <p:cNvPr id="1026" name="Picture 2" descr="https://pbs.twimg.com/media/D6VvM_3UUAAMSr-.jpg:lar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787525"/>
            <a:ext cx="722546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8.openculture.com/2018/06/25205359/finnegans-wake-draf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1074738"/>
            <a:ext cx="3751204" cy="506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95300" y="6400800"/>
            <a:ext cx="1150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/>
              <a:t>Kaynak</a:t>
            </a:r>
            <a:r>
              <a:rPr lang="en-GB" sz="1400" dirty="0"/>
              <a:t>: </a:t>
            </a:r>
            <a:r>
              <a:rPr lang="en-GB" sz="1400" dirty="0">
                <a:hlinkClick r:id="rId4"/>
              </a:rPr>
              <a:t>http://</a:t>
            </a:r>
            <a:r>
              <a:rPr lang="en-GB" sz="1400" dirty="0" smtClean="0">
                <a:hlinkClick r:id="rId4"/>
              </a:rPr>
              <a:t>www.openculture.com/2018/06/james-joyces-crayon-covered-manuscript-pages-ulysses-finnegans-wake.html</a:t>
            </a:r>
            <a:r>
              <a:rPr lang="en-GB" sz="1400" dirty="0" smtClean="0"/>
              <a:t> [</a:t>
            </a:r>
            <a:r>
              <a:rPr lang="en-GB" sz="1400" dirty="0" err="1" smtClean="0"/>
              <a:t>Erişim</a:t>
            </a:r>
            <a:r>
              <a:rPr lang="en-GB" sz="1400" dirty="0" smtClean="0"/>
              <a:t> </a:t>
            </a:r>
            <a:r>
              <a:rPr lang="en-GB" sz="1400" dirty="0" err="1" smtClean="0"/>
              <a:t>tarihi</a:t>
            </a:r>
            <a:r>
              <a:rPr lang="en-GB" sz="1400" dirty="0" smtClean="0"/>
              <a:t>: </a:t>
            </a:r>
            <a:r>
              <a:rPr lang="en-GB" sz="1400" dirty="0" err="1" smtClean="0"/>
              <a:t>Ekim</a:t>
            </a:r>
            <a:r>
              <a:rPr lang="en-GB" sz="1400" dirty="0" smtClean="0"/>
              <a:t> 2019]</a:t>
            </a: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426339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Processes of Peer Reviewing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15" y="1944758"/>
            <a:ext cx="4341369" cy="4525963"/>
          </a:xfrm>
        </p:spPr>
      </p:pic>
    </p:spTree>
    <p:extLst>
      <p:ext uri="{BB962C8B-B14F-4D97-AF65-F5344CB8AC3E}">
        <p14:creationId xmlns:p14="http://schemas.microsoft.com/office/powerpoint/2010/main" val="17057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Processes of Peer Reviewing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39" y="1878497"/>
            <a:ext cx="5065121" cy="4525963"/>
          </a:xfrm>
        </p:spPr>
      </p:pic>
    </p:spTree>
    <p:extLst>
      <p:ext uri="{BB962C8B-B14F-4D97-AF65-F5344CB8AC3E}">
        <p14:creationId xmlns:p14="http://schemas.microsoft.com/office/powerpoint/2010/main" val="19602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827</Words>
  <Application>Microsoft Office PowerPoint</Application>
  <PresentationFormat>Geniş ekran</PresentationFormat>
  <Paragraphs>149</Paragraphs>
  <Slides>36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Wingdings</vt:lpstr>
      <vt:lpstr>Office Theme</vt:lpstr>
      <vt:lpstr>Yayın Yap ve Yok Ol!</vt:lpstr>
      <vt:lpstr>Economics as the queen of social sciences</vt:lpstr>
      <vt:lpstr>PowerPoint Sunusu</vt:lpstr>
      <vt:lpstr>PowerPoint Sunusu</vt:lpstr>
      <vt:lpstr>A sample from the manuscripts of Karl Marx</vt:lpstr>
      <vt:lpstr>PowerPoint Sunusu</vt:lpstr>
      <vt:lpstr>James Joyce, Finnegan Uyanması</vt:lpstr>
      <vt:lpstr>The Processes of Peer Reviewing</vt:lpstr>
      <vt:lpstr>The Processes of Peer Reviewing</vt:lpstr>
      <vt:lpstr>PowerPoint Sunusu</vt:lpstr>
      <vt:lpstr>PowerPoint Sunusu</vt:lpstr>
      <vt:lpstr>The Processes of Peer Reviewing</vt:lpstr>
      <vt:lpstr>Serdar Sayan (2016) Serving as a referee for your own paper: A dream come true or…?, Review of Social Economy, 74:1, 75-82, DOI: 10.1080/00346764.2015.1067757</vt:lpstr>
      <vt:lpstr>Dijital yayıncılık</vt:lpstr>
      <vt:lpstr>Scientometrics</vt:lpstr>
      <vt:lpstr>Citations</vt:lpstr>
      <vt:lpstr>Impact factor*</vt:lpstr>
      <vt:lpstr>Impact factor*</vt:lpstr>
      <vt:lpstr>PowerPoint Sunusu</vt:lpstr>
      <vt:lpstr>PowerPoint Sunusu</vt:lpstr>
      <vt:lpstr>PowerPoint Sunusu</vt:lpstr>
      <vt:lpstr>Main producers of scientometric data</vt:lpstr>
      <vt:lpstr>Birikimli Nedensellik</vt:lpstr>
      <vt:lpstr>Reasons for retractions</vt:lpstr>
      <vt:lpstr>Retractions</vt:lpstr>
      <vt:lpstr>PowerPoint Sunusu</vt:lpstr>
      <vt:lpstr>Evolution of costs</vt:lpstr>
      <vt:lpstr>PowerPoint Sunusu</vt:lpstr>
      <vt:lpstr>PowerPoint Sunusu</vt:lpstr>
      <vt:lpstr>PowerPoint Sunusu</vt:lpstr>
      <vt:lpstr>PowerPoint Sunusu</vt:lpstr>
      <vt:lpstr>PowerPoint Sunusu</vt:lpstr>
      <vt:lpstr>Ankara Üniversitesi</vt:lpstr>
      <vt:lpstr>PowerPoint Sunusu</vt:lpstr>
      <vt:lpstr>How?</vt:lpstr>
      <vt:lpstr>Double check!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Yayın Yap ve Yok Ol!</dc:title>
  <dc:creator>Altug Yalcintas</dc:creator>
  <cp:lastModifiedBy>Altug Yalcintas</cp:lastModifiedBy>
  <cp:revision>64</cp:revision>
  <dcterms:created xsi:type="dcterms:W3CDTF">2018-10-01T14:31:53Z</dcterms:created>
  <dcterms:modified xsi:type="dcterms:W3CDTF">2019-10-24T11:50:56Z</dcterms:modified>
</cp:coreProperties>
</file>