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79" r:id="rId5"/>
    <p:sldId id="283" r:id="rId6"/>
    <p:sldId id="284" r:id="rId7"/>
    <p:sldId id="257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2" r:id="rId23"/>
    <p:sldId id="25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3467E-8AAF-46D7-8AE0-182B11BB58C7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</dgm:pt>
    <dgm:pt modelId="{717B91D5-4C5B-430D-BF06-0B2B2E75E5CE}">
      <dgm:prSet phldrT="[Metin]"/>
      <dgm:spPr/>
      <dgm:t>
        <a:bodyPr/>
        <a:lstStyle/>
        <a:p>
          <a:r>
            <a:rPr lang="en-US" dirty="0" err="1" smtClean="0"/>
            <a:t>Hukuk</a:t>
          </a:r>
          <a:endParaRPr lang="en-US" dirty="0"/>
        </a:p>
      </dgm:t>
    </dgm:pt>
    <dgm:pt modelId="{BDC55B20-F9C5-4014-A748-02DC0CE298FA}" type="parTrans" cxnId="{3019E58A-4330-4A28-B226-197A916598C9}">
      <dgm:prSet/>
      <dgm:spPr/>
      <dgm:t>
        <a:bodyPr/>
        <a:lstStyle/>
        <a:p>
          <a:endParaRPr lang="en-US"/>
        </a:p>
      </dgm:t>
    </dgm:pt>
    <dgm:pt modelId="{EAABEA2D-8D7B-46B5-80A2-840C4526D0F1}" type="sibTrans" cxnId="{3019E58A-4330-4A28-B226-197A916598C9}">
      <dgm:prSet/>
      <dgm:spPr/>
      <dgm:t>
        <a:bodyPr/>
        <a:lstStyle/>
        <a:p>
          <a:endParaRPr lang="en-US"/>
        </a:p>
      </dgm:t>
    </dgm:pt>
    <dgm:pt modelId="{BCA702B1-570D-4B02-9957-C342B84C624C}">
      <dgm:prSet phldrT="[Metin]"/>
      <dgm:spPr/>
      <dgm:t>
        <a:bodyPr/>
        <a:lstStyle/>
        <a:p>
          <a:r>
            <a:rPr lang="en-US" dirty="0" err="1" smtClean="0"/>
            <a:t>İktisat</a:t>
          </a:r>
          <a:endParaRPr lang="en-US" dirty="0"/>
        </a:p>
      </dgm:t>
    </dgm:pt>
    <dgm:pt modelId="{B849B659-00EE-450B-A3D8-363A0DE16E32}" type="parTrans" cxnId="{78B91D35-3A65-4A0D-AF51-813E11CA13BF}">
      <dgm:prSet/>
      <dgm:spPr/>
      <dgm:t>
        <a:bodyPr/>
        <a:lstStyle/>
        <a:p>
          <a:endParaRPr lang="en-US"/>
        </a:p>
      </dgm:t>
    </dgm:pt>
    <dgm:pt modelId="{0EB73C35-7B53-4063-93F4-8071594253F6}" type="sibTrans" cxnId="{78B91D35-3A65-4A0D-AF51-813E11CA13BF}">
      <dgm:prSet/>
      <dgm:spPr/>
      <dgm:t>
        <a:bodyPr/>
        <a:lstStyle/>
        <a:p>
          <a:endParaRPr lang="en-US"/>
        </a:p>
      </dgm:t>
    </dgm:pt>
    <dgm:pt modelId="{22D656EA-477D-4B52-ACDE-141426D49ADE}">
      <dgm:prSet phldrT="[Metin]"/>
      <dgm:spPr/>
      <dgm:t>
        <a:bodyPr/>
        <a:lstStyle/>
        <a:p>
          <a:r>
            <a:rPr lang="en-US" dirty="0" err="1" smtClean="0"/>
            <a:t>Etik</a:t>
          </a:r>
          <a:endParaRPr lang="en-US" dirty="0"/>
        </a:p>
      </dgm:t>
    </dgm:pt>
    <dgm:pt modelId="{31379FB6-0317-406D-9536-0D7CB6FC29BA}" type="parTrans" cxnId="{0578BB39-994D-43FF-AE53-DB1BE0C2E9CF}">
      <dgm:prSet/>
      <dgm:spPr/>
      <dgm:t>
        <a:bodyPr/>
        <a:lstStyle/>
        <a:p>
          <a:endParaRPr lang="en-US"/>
        </a:p>
      </dgm:t>
    </dgm:pt>
    <dgm:pt modelId="{8443F07D-ACE9-42BE-9F61-C0205FDA40F4}" type="sibTrans" cxnId="{0578BB39-994D-43FF-AE53-DB1BE0C2E9CF}">
      <dgm:prSet/>
      <dgm:spPr/>
      <dgm:t>
        <a:bodyPr/>
        <a:lstStyle/>
        <a:p>
          <a:endParaRPr lang="en-US"/>
        </a:p>
      </dgm:t>
    </dgm:pt>
    <dgm:pt modelId="{479953E7-EA33-4951-ADE2-75C5D52A1CB4}" type="pres">
      <dgm:prSet presAssocID="{4E73467E-8AAF-46D7-8AE0-182B11BB58C7}" presName="compositeShape" presStyleCnt="0">
        <dgm:presLayoutVars>
          <dgm:chMax val="7"/>
          <dgm:dir/>
          <dgm:resizeHandles val="exact"/>
        </dgm:presLayoutVars>
      </dgm:prSet>
      <dgm:spPr/>
    </dgm:pt>
    <dgm:pt modelId="{EB2AB261-E500-4A94-AB45-B0F9FC12EF65}" type="pres">
      <dgm:prSet presAssocID="{717B91D5-4C5B-430D-BF06-0B2B2E75E5CE}" presName="circ1" presStyleLbl="vennNode1" presStyleIdx="0" presStyleCnt="3"/>
      <dgm:spPr/>
      <dgm:t>
        <a:bodyPr/>
        <a:lstStyle/>
        <a:p>
          <a:endParaRPr lang="en-US"/>
        </a:p>
      </dgm:t>
    </dgm:pt>
    <dgm:pt modelId="{383215E0-8AE2-4E07-9BE5-75DCA36F10FD}" type="pres">
      <dgm:prSet presAssocID="{717B91D5-4C5B-430D-BF06-0B2B2E75E5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AC79A-04EC-4F3F-BD71-0C2ED6DCDE3C}" type="pres">
      <dgm:prSet presAssocID="{BCA702B1-570D-4B02-9957-C342B84C624C}" presName="circ2" presStyleLbl="vennNode1" presStyleIdx="1" presStyleCnt="3"/>
      <dgm:spPr/>
      <dgm:t>
        <a:bodyPr/>
        <a:lstStyle/>
        <a:p>
          <a:endParaRPr lang="en-US"/>
        </a:p>
      </dgm:t>
    </dgm:pt>
    <dgm:pt modelId="{0713FC4E-3F30-4453-8F96-CA900DB52607}" type="pres">
      <dgm:prSet presAssocID="{BCA702B1-570D-4B02-9957-C342B84C62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3EC45-04E0-4F66-A19C-FEBEE6AE08E2}" type="pres">
      <dgm:prSet presAssocID="{22D656EA-477D-4B52-ACDE-141426D49ADE}" presName="circ3" presStyleLbl="vennNode1" presStyleIdx="2" presStyleCnt="3"/>
      <dgm:spPr/>
      <dgm:t>
        <a:bodyPr/>
        <a:lstStyle/>
        <a:p>
          <a:endParaRPr lang="tr-TR"/>
        </a:p>
      </dgm:t>
    </dgm:pt>
    <dgm:pt modelId="{A2F4AD6C-26AA-42A0-9A36-BFB2FB194AA1}" type="pres">
      <dgm:prSet presAssocID="{22D656EA-477D-4B52-ACDE-141426D49AD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B91D35-3A65-4A0D-AF51-813E11CA13BF}" srcId="{4E73467E-8AAF-46D7-8AE0-182B11BB58C7}" destId="{BCA702B1-570D-4B02-9957-C342B84C624C}" srcOrd="1" destOrd="0" parTransId="{B849B659-00EE-450B-A3D8-363A0DE16E32}" sibTransId="{0EB73C35-7B53-4063-93F4-8071594253F6}"/>
    <dgm:cxn modelId="{C8BFD8E5-C102-447F-BB8B-07D5D8F10688}" type="presOf" srcId="{BCA702B1-570D-4B02-9957-C342B84C624C}" destId="{F22AC79A-04EC-4F3F-BD71-0C2ED6DCDE3C}" srcOrd="0" destOrd="0" presId="urn:microsoft.com/office/officeart/2005/8/layout/venn1"/>
    <dgm:cxn modelId="{459800FE-B559-45E5-9B06-4D9A48A1D0BD}" type="presOf" srcId="{717B91D5-4C5B-430D-BF06-0B2B2E75E5CE}" destId="{383215E0-8AE2-4E07-9BE5-75DCA36F10FD}" srcOrd="1" destOrd="0" presId="urn:microsoft.com/office/officeart/2005/8/layout/venn1"/>
    <dgm:cxn modelId="{498B0D64-2097-4284-8CD0-9FDAF46B492F}" type="presOf" srcId="{4E73467E-8AAF-46D7-8AE0-182B11BB58C7}" destId="{479953E7-EA33-4951-ADE2-75C5D52A1CB4}" srcOrd="0" destOrd="0" presId="urn:microsoft.com/office/officeart/2005/8/layout/venn1"/>
    <dgm:cxn modelId="{49E84989-78F8-4B2E-BB5E-1334C0C5CD9B}" type="presOf" srcId="{717B91D5-4C5B-430D-BF06-0B2B2E75E5CE}" destId="{EB2AB261-E500-4A94-AB45-B0F9FC12EF65}" srcOrd="0" destOrd="0" presId="urn:microsoft.com/office/officeart/2005/8/layout/venn1"/>
    <dgm:cxn modelId="{1509455E-E9DA-4ED0-A9FE-8EA4AA395DF5}" type="presOf" srcId="{BCA702B1-570D-4B02-9957-C342B84C624C}" destId="{0713FC4E-3F30-4453-8F96-CA900DB52607}" srcOrd="1" destOrd="0" presId="urn:microsoft.com/office/officeart/2005/8/layout/venn1"/>
    <dgm:cxn modelId="{0578BB39-994D-43FF-AE53-DB1BE0C2E9CF}" srcId="{4E73467E-8AAF-46D7-8AE0-182B11BB58C7}" destId="{22D656EA-477D-4B52-ACDE-141426D49ADE}" srcOrd="2" destOrd="0" parTransId="{31379FB6-0317-406D-9536-0D7CB6FC29BA}" sibTransId="{8443F07D-ACE9-42BE-9F61-C0205FDA40F4}"/>
    <dgm:cxn modelId="{E981AA76-06CC-49E9-9F82-52E3A32B2F60}" type="presOf" srcId="{22D656EA-477D-4B52-ACDE-141426D49ADE}" destId="{B173EC45-04E0-4F66-A19C-FEBEE6AE08E2}" srcOrd="0" destOrd="0" presId="urn:microsoft.com/office/officeart/2005/8/layout/venn1"/>
    <dgm:cxn modelId="{9D9EC57C-4F70-420A-B52F-977DCE9A3152}" type="presOf" srcId="{22D656EA-477D-4B52-ACDE-141426D49ADE}" destId="{A2F4AD6C-26AA-42A0-9A36-BFB2FB194AA1}" srcOrd="1" destOrd="0" presId="urn:microsoft.com/office/officeart/2005/8/layout/venn1"/>
    <dgm:cxn modelId="{3019E58A-4330-4A28-B226-197A916598C9}" srcId="{4E73467E-8AAF-46D7-8AE0-182B11BB58C7}" destId="{717B91D5-4C5B-430D-BF06-0B2B2E75E5CE}" srcOrd="0" destOrd="0" parTransId="{BDC55B20-F9C5-4014-A748-02DC0CE298FA}" sibTransId="{EAABEA2D-8D7B-46B5-80A2-840C4526D0F1}"/>
    <dgm:cxn modelId="{AE876DCF-7B05-4652-A37B-62340ACA49FA}" type="presParOf" srcId="{479953E7-EA33-4951-ADE2-75C5D52A1CB4}" destId="{EB2AB261-E500-4A94-AB45-B0F9FC12EF65}" srcOrd="0" destOrd="0" presId="urn:microsoft.com/office/officeart/2005/8/layout/venn1"/>
    <dgm:cxn modelId="{0715042C-6827-4B82-9E4E-25C4BAC3B52E}" type="presParOf" srcId="{479953E7-EA33-4951-ADE2-75C5D52A1CB4}" destId="{383215E0-8AE2-4E07-9BE5-75DCA36F10FD}" srcOrd="1" destOrd="0" presId="urn:microsoft.com/office/officeart/2005/8/layout/venn1"/>
    <dgm:cxn modelId="{7D7FD4A0-FD6B-401C-AD99-3468D962B3DA}" type="presParOf" srcId="{479953E7-EA33-4951-ADE2-75C5D52A1CB4}" destId="{F22AC79A-04EC-4F3F-BD71-0C2ED6DCDE3C}" srcOrd="2" destOrd="0" presId="urn:microsoft.com/office/officeart/2005/8/layout/venn1"/>
    <dgm:cxn modelId="{AEEF2AC3-CBA3-4149-95E3-815C1EBE35E0}" type="presParOf" srcId="{479953E7-EA33-4951-ADE2-75C5D52A1CB4}" destId="{0713FC4E-3F30-4453-8F96-CA900DB52607}" srcOrd="3" destOrd="0" presId="urn:microsoft.com/office/officeart/2005/8/layout/venn1"/>
    <dgm:cxn modelId="{A3ABBA68-8D4D-45A8-8E8A-F588CB6263D8}" type="presParOf" srcId="{479953E7-EA33-4951-ADE2-75C5D52A1CB4}" destId="{B173EC45-04E0-4F66-A19C-FEBEE6AE08E2}" srcOrd="4" destOrd="0" presId="urn:microsoft.com/office/officeart/2005/8/layout/venn1"/>
    <dgm:cxn modelId="{C4630686-00CC-4463-BA46-4F1E65D71F83}" type="presParOf" srcId="{479953E7-EA33-4951-ADE2-75C5D52A1CB4}" destId="{A2F4AD6C-26AA-42A0-9A36-BFB2FB194AA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AB261-E500-4A94-AB45-B0F9FC12EF65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Hukuk</a:t>
          </a:r>
          <a:endParaRPr lang="en-US" sz="5000" kern="1200" dirty="0"/>
        </a:p>
      </dsp:txBody>
      <dsp:txXfrm>
        <a:off x="4300505" y="511282"/>
        <a:ext cx="1914588" cy="1174861"/>
      </dsp:txXfrm>
    </dsp:sp>
    <dsp:sp modelId="{F22AC79A-04EC-4F3F-BD71-0C2ED6DCDE3C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İktisat</a:t>
          </a:r>
          <a:endParaRPr lang="en-US" sz="5000" kern="1200" dirty="0"/>
        </a:p>
      </dsp:txBody>
      <dsp:txXfrm>
        <a:off x="5692933" y="2360600"/>
        <a:ext cx="1566481" cy="1435941"/>
      </dsp:txXfrm>
    </dsp:sp>
    <dsp:sp modelId="{B173EC45-04E0-4F66-A19C-FEBEE6AE08E2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Etik</a:t>
          </a:r>
          <a:endParaRPr lang="en-US" sz="5000" kern="1200" dirty="0"/>
        </a:p>
      </dsp:txBody>
      <dsp:txXfrm>
        <a:off x="325618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36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78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4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07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5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65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22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49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2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99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80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D3C50-404A-4A5D-AD3B-5982052C675E}" type="datetimeFigureOut">
              <a:rPr lang="tr-TR" smtClean="0"/>
              <a:t>27.12.2018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6A72-2B1A-4D61-A3B7-8D0AFA1141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76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Ee</a:t>
            </a:r>
            <a:r>
              <a:rPr lang="en-GB" dirty="0" smtClean="0"/>
              <a:t> </a:t>
            </a:r>
            <a:r>
              <a:rPr lang="en-GB" dirty="0" err="1" smtClean="0"/>
              <a:t>N’olmuş</a:t>
            </a:r>
            <a:r>
              <a:rPr lang="en-GB" dirty="0" smtClean="0"/>
              <a:t>?</a:t>
            </a:r>
            <a:br>
              <a:rPr lang="en-GB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endParaRPr lang="en-GB" dirty="0" smtClean="0"/>
          </a:p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65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235" cy="1325563"/>
          </a:xfrm>
        </p:spPr>
        <p:txBody>
          <a:bodyPr/>
          <a:lstStyle/>
          <a:p>
            <a:r>
              <a:rPr lang="en-GB" dirty="0" smtClean="0"/>
              <a:t>What is Economic Growth?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Where are we heading at?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2" y="1690688"/>
            <a:ext cx="5314122" cy="5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interpretation</a:t>
            </a:r>
            <a:endParaRPr lang="tr-TR" dirty="0"/>
          </a:p>
        </p:txBody>
      </p:sp>
      <p:cxnSp>
        <p:nvCxnSpPr>
          <p:cNvPr id="4" name="10 Düz Bağlayıcı"/>
          <p:cNvCxnSpPr/>
          <p:nvPr/>
        </p:nvCxnSpPr>
        <p:spPr>
          <a:xfrm>
            <a:off x="3722498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3722498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3717818" y="3173618"/>
            <a:ext cx="3439235" cy="2811439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18 Düz Bağlayıcı"/>
          <p:cNvCxnSpPr/>
          <p:nvPr/>
        </p:nvCxnSpPr>
        <p:spPr>
          <a:xfrm>
            <a:off x="3722498" y="2843768"/>
            <a:ext cx="42484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0 Metin kutusu"/>
          <p:cNvSpPr txBox="1"/>
          <p:nvPr/>
        </p:nvSpPr>
        <p:spPr>
          <a:xfrm>
            <a:off x="7826954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3528704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6546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Absolute knowledge </a:t>
            </a:r>
            <a:r>
              <a:rPr lang="tr-TR" i="1" dirty="0" smtClean="0"/>
              <a:t>(</a:t>
            </a:r>
            <a:r>
              <a:rPr lang="en-GB" i="1" dirty="0" smtClean="0"/>
              <a:t>or the 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6694546" y="2044700"/>
            <a:ext cx="462507" cy="6985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6173846" y="4483100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Scientific knowledge</a:t>
            </a:r>
            <a:endParaRPr lang="tr-TR" i="1" dirty="0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5234046" y="3781505"/>
            <a:ext cx="945536" cy="701595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Karl Popper (1902-1994)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Tek bir kuram ne zaman </a:t>
            </a:r>
          </a:p>
          <a:p>
            <a:pPr marL="0" indent="0">
              <a:buNone/>
            </a:pPr>
            <a:r>
              <a:rPr lang="tr-TR" b="1" dirty="0"/>
              <a:t>mümkün olurdu? 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i="1" u="sng" dirty="0"/>
              <a:t>Eğer tek bir patika olsaydı:</a:t>
            </a:r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 smtClean="0"/>
              <a:t>(Kesintisiz) </a:t>
            </a:r>
            <a:r>
              <a:rPr lang="tr-TR" i="1" dirty="0" err="1" smtClean="0"/>
              <a:t>İlerlemecilik</a:t>
            </a:r>
            <a:r>
              <a:rPr lang="tr-TR" i="1" dirty="0" smtClean="0"/>
              <a:t>: </a:t>
            </a:r>
            <a:r>
              <a:rPr lang="en-GB" i="1" dirty="0" err="1" smtClean="0"/>
              <a:t>Yanlılşamacılık</a:t>
            </a:r>
            <a:endParaRPr lang="tr-TR" sz="2700" i="1" dirty="0" smtClean="0"/>
          </a:p>
          <a:p>
            <a:pPr>
              <a:buNone/>
            </a:pPr>
            <a:endParaRPr lang="tr-TR" sz="2700" dirty="0" smtClean="0"/>
          </a:p>
          <a:p>
            <a:pPr>
              <a:buNone/>
            </a:pPr>
            <a:r>
              <a:rPr lang="tr-TR" sz="2700" dirty="0" smtClean="0"/>
              <a:t>yanlış </a:t>
            </a:r>
            <a:r>
              <a:rPr lang="tr-TR" sz="2700" dirty="0">
                <a:sym typeface="Wingdings" pitchFamily="2" charset="2"/>
              </a:rPr>
              <a:t></a:t>
            </a:r>
            <a:r>
              <a:rPr lang="tr-TR" sz="2700" dirty="0"/>
              <a:t> doğru </a:t>
            </a:r>
            <a:r>
              <a:rPr lang="tr-TR" sz="2700" dirty="0">
                <a:sym typeface="Wingdings" pitchFamily="2" charset="2"/>
              </a:rPr>
              <a:t></a:t>
            </a:r>
            <a:r>
              <a:rPr lang="tr-TR" sz="2700" dirty="0"/>
              <a:t> daha doğru </a:t>
            </a:r>
            <a:r>
              <a:rPr lang="tr-TR" sz="2700" dirty="0">
                <a:sym typeface="Wingdings" pitchFamily="2" charset="2"/>
              </a:rPr>
              <a:t></a:t>
            </a:r>
            <a:r>
              <a:rPr lang="tr-TR" sz="2700" dirty="0"/>
              <a:t> …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 smtClean="0"/>
          </a:p>
        </p:txBody>
      </p:sp>
      <p:cxnSp>
        <p:nvCxnSpPr>
          <p:cNvPr id="4" name="10 Düz Bağlayıcı"/>
          <p:cNvCxnSpPr/>
          <p:nvPr/>
        </p:nvCxnSpPr>
        <p:spPr>
          <a:xfrm>
            <a:off x="6730752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6730752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6726072" y="3173618"/>
            <a:ext cx="3439235" cy="2811439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18 Düz Bağlayıcı"/>
          <p:cNvCxnSpPr/>
          <p:nvPr/>
        </p:nvCxnSpPr>
        <p:spPr>
          <a:xfrm>
            <a:off x="6730752" y="2843768"/>
            <a:ext cx="42484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0 Metin kutusu"/>
          <p:cNvSpPr txBox="1"/>
          <p:nvPr/>
        </p:nvSpPr>
        <p:spPr>
          <a:xfrm>
            <a:off x="10835208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6536958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924800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Mutlak bilgi ya da </a:t>
            </a:r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9702800" y="2044700"/>
            <a:ext cx="462507" cy="6985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9182100" y="44831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Bilimsel bilgi</a:t>
            </a:r>
            <a:endParaRPr lang="tr-TR" i="1" dirty="0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8242300" y="3781505"/>
            <a:ext cx="945536" cy="701595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Karl Popper (1902-1994)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i="1" dirty="0" err="1" smtClean="0"/>
              <a:t>Yanlışlamacılık</a:t>
            </a:r>
            <a:r>
              <a:rPr lang="tr-TR" i="1" dirty="0" smtClean="0"/>
              <a:t> </a:t>
            </a:r>
            <a:r>
              <a:rPr lang="tr-TR" i="1" dirty="0" smtClean="0"/>
              <a:t>ya </a:t>
            </a:r>
            <a:r>
              <a:rPr lang="tr-TR" i="1" dirty="0"/>
              <a:t>da eleştirel rasyonalizm</a:t>
            </a:r>
          </a:p>
          <a:p>
            <a:pPr marL="57150" indent="0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514350" indent="-457200">
              <a:buFont typeface="Wingdings" panose="05000000000000000000" pitchFamily="2" charset="2"/>
              <a:buChar char="à"/>
            </a:pPr>
            <a:r>
              <a:rPr lang="tr-TR" dirty="0" smtClean="0"/>
              <a:t>Kuramlar </a:t>
            </a:r>
            <a:r>
              <a:rPr lang="tr-TR" dirty="0"/>
              <a:t>eleştiriye tabi </a:t>
            </a:r>
            <a:r>
              <a:rPr lang="tr-TR" dirty="0" smtClean="0"/>
              <a:t>olmalıdır.</a:t>
            </a:r>
          </a:p>
          <a:p>
            <a:pPr marL="971550" lvl="1" indent="-457200">
              <a:buFont typeface="Wingdings" panose="05000000000000000000" pitchFamily="2" charset="2"/>
              <a:buChar char="à"/>
            </a:pPr>
            <a:r>
              <a:rPr lang="tr-TR" dirty="0" smtClean="0"/>
              <a:t>Örnek: Yıldız falı ya da büyü.</a:t>
            </a:r>
            <a:endParaRPr lang="tr-TR" dirty="0"/>
          </a:p>
          <a:p>
            <a:pPr marL="514350" indent="-457200">
              <a:buFont typeface="Wingdings" panose="05000000000000000000" pitchFamily="2" charset="2"/>
              <a:buChar char="à"/>
            </a:pPr>
            <a:r>
              <a:rPr lang="tr-TR" dirty="0" err="1" smtClean="0">
                <a:sym typeface="Wingdings" panose="05000000000000000000" pitchFamily="2" charset="2"/>
              </a:rPr>
              <a:t>Objectivity</a:t>
            </a:r>
            <a:r>
              <a:rPr lang="tr-TR" dirty="0">
                <a:sym typeface="Wingdings" panose="05000000000000000000" pitchFamily="2" charset="2"/>
              </a:rPr>
              <a:t>: Ampirik v</a:t>
            </a:r>
            <a:r>
              <a:rPr lang="tr-TR" dirty="0"/>
              <a:t>eriler ve </a:t>
            </a:r>
            <a:r>
              <a:rPr lang="tr-TR" dirty="0" err="1"/>
              <a:t>yanlışlanabilir</a:t>
            </a:r>
            <a:r>
              <a:rPr lang="tr-TR" dirty="0"/>
              <a:t> </a:t>
            </a:r>
            <a:r>
              <a:rPr lang="tr-TR" dirty="0" smtClean="0"/>
              <a:t>argümanlar</a:t>
            </a:r>
          </a:p>
          <a:p>
            <a:pPr marL="971550" lvl="1" indent="-457200">
              <a:buFont typeface="Wingdings" panose="05000000000000000000" pitchFamily="2" charset="2"/>
              <a:buChar char="à"/>
            </a:pPr>
            <a:r>
              <a:rPr lang="tr-TR" dirty="0" smtClean="0"/>
              <a:t>Siyah kuğular </a:t>
            </a:r>
            <a:r>
              <a:rPr lang="tr-TR" dirty="0" smtClean="0"/>
              <a:t>vardır</a:t>
            </a:r>
            <a:r>
              <a:rPr lang="en-GB" dirty="0" smtClean="0"/>
              <a:t> (</a:t>
            </a:r>
            <a:r>
              <a:rPr lang="en-GB" dirty="0" err="1" smtClean="0"/>
              <a:t>yanlışlanamaz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argüman</a:t>
            </a:r>
            <a:r>
              <a:rPr lang="en-GB" dirty="0" smtClean="0"/>
              <a:t>)</a:t>
            </a:r>
            <a:endParaRPr lang="tr-TR" dirty="0"/>
          </a:p>
          <a:p>
            <a:pPr marL="514350" indent="-457200">
              <a:buFont typeface="Wingdings" panose="05000000000000000000" pitchFamily="2" charset="2"/>
              <a:buChar char="à"/>
            </a:pPr>
            <a:r>
              <a:rPr lang="tr-TR" dirty="0" err="1" smtClean="0"/>
              <a:t>Yanlışlananlar</a:t>
            </a:r>
            <a:r>
              <a:rPr lang="tr-TR" dirty="0" smtClean="0"/>
              <a:t> daha doğru </a:t>
            </a:r>
            <a:r>
              <a:rPr lang="tr-TR" dirty="0"/>
              <a:t>olan kuramlarla </a:t>
            </a:r>
            <a:r>
              <a:rPr lang="tr-TR" dirty="0" smtClean="0"/>
              <a:t>değiştirilmeli</a:t>
            </a:r>
          </a:p>
          <a:p>
            <a:pPr marL="971550" lvl="1" indent="-457200">
              <a:buFont typeface="Wingdings" panose="05000000000000000000" pitchFamily="2" charset="2"/>
              <a:buChar char="à"/>
            </a:pPr>
            <a:r>
              <a:rPr lang="tr-TR" dirty="0" smtClean="0"/>
              <a:t>3+2=9 yanlıştır, 3+2=5 ile değiştirilmelidir.</a:t>
            </a:r>
            <a:endParaRPr lang="tr-TR" dirty="0"/>
          </a:p>
          <a:p>
            <a:pPr marL="0" indent="0">
              <a:buNone/>
            </a:pPr>
            <a:endParaRPr lang="tr-TR" i="1" dirty="0" smtClean="0"/>
          </a:p>
        </p:txBody>
      </p:sp>
    </p:spTree>
    <p:extLst>
      <p:ext uri="{BB962C8B-B14F-4D97-AF65-F5344CB8AC3E}">
        <p14:creationId xmlns:p14="http://schemas.microsoft.com/office/powerpoint/2010/main" val="37734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1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cs typeface="Arial"/>
              </a:rPr>
              <a:t>(</a:t>
            </a:r>
            <a:r>
              <a:rPr lang="tr-TR" dirty="0" smtClean="0">
                <a:cs typeface="Arial"/>
              </a:rPr>
              <a:t>1) Peki ya iktisat tarihi şöyle </a:t>
            </a:r>
            <a:r>
              <a:rPr lang="tr-TR" dirty="0" err="1" smtClean="0">
                <a:cs typeface="Arial"/>
              </a:rPr>
              <a:t>paternler</a:t>
            </a:r>
            <a:r>
              <a:rPr lang="tr-TR" dirty="0" smtClean="0">
                <a:cs typeface="Arial"/>
              </a:rPr>
              <a:t> takip ediyorsa?</a:t>
            </a:r>
          </a:p>
          <a:p>
            <a:pPr>
              <a:buNone/>
            </a:pPr>
            <a:endParaRPr lang="tr-TR" dirty="0">
              <a:cs typeface="Arial"/>
            </a:endParaRPr>
          </a:p>
          <a:p>
            <a:pPr>
              <a:buNone/>
            </a:pPr>
            <a:r>
              <a:rPr lang="tr-TR" dirty="0" smtClean="0">
                <a:cs typeface="Arial"/>
              </a:rPr>
              <a:t>Doğru </a:t>
            </a:r>
            <a:r>
              <a:rPr lang="tr-TR" dirty="0" smtClean="0">
                <a:cs typeface="Arial"/>
                <a:sym typeface="Wingdings" pitchFamily="2" charset="2"/>
              </a:rPr>
              <a:t></a:t>
            </a:r>
            <a:r>
              <a:rPr lang="tr-TR" dirty="0" smtClean="0">
                <a:cs typeface="Arial"/>
              </a:rPr>
              <a:t> </a:t>
            </a:r>
            <a:r>
              <a:rPr lang="tr-TR" dirty="0">
                <a:cs typeface="Arial"/>
              </a:rPr>
              <a:t>yanlış </a:t>
            </a:r>
            <a:r>
              <a:rPr lang="tr-TR" dirty="0">
                <a:cs typeface="Arial"/>
                <a:sym typeface="Wingdings" pitchFamily="2" charset="2"/>
              </a:rPr>
              <a:t></a:t>
            </a:r>
            <a:r>
              <a:rPr lang="tr-TR" dirty="0">
                <a:cs typeface="Arial"/>
              </a:rPr>
              <a:t> </a:t>
            </a:r>
            <a:r>
              <a:rPr lang="tr-TR" dirty="0" smtClean="0">
                <a:cs typeface="Arial"/>
              </a:rPr>
              <a:t>yanlış </a:t>
            </a:r>
            <a:r>
              <a:rPr lang="tr-TR" dirty="0">
                <a:cs typeface="Arial"/>
                <a:sym typeface="Wingdings" pitchFamily="2" charset="2"/>
              </a:rPr>
              <a:t></a:t>
            </a:r>
            <a:r>
              <a:rPr lang="tr-TR" dirty="0">
                <a:cs typeface="Arial"/>
              </a:rPr>
              <a:t> </a:t>
            </a:r>
            <a:r>
              <a:rPr lang="tr-TR" dirty="0" smtClean="0">
                <a:cs typeface="Arial"/>
              </a:rPr>
              <a:t>doğru</a:t>
            </a:r>
            <a:r>
              <a:rPr lang="tr-TR" dirty="0" smtClean="0">
                <a:cs typeface="Arial"/>
                <a:sym typeface="Wingdings" pitchFamily="2" charset="2"/>
              </a:rPr>
              <a:t>  yanlış  </a:t>
            </a:r>
            <a:r>
              <a:rPr lang="tr-TR" dirty="0" smtClean="0">
                <a:cs typeface="Arial"/>
              </a:rPr>
              <a:t>… </a:t>
            </a:r>
            <a:r>
              <a:rPr lang="tr-TR" i="1" dirty="0" smtClean="0">
                <a:cs typeface="Arial"/>
              </a:rPr>
              <a:t>[anti-</a:t>
            </a:r>
            <a:r>
              <a:rPr lang="tr-TR" i="1" dirty="0" err="1" smtClean="0">
                <a:cs typeface="Arial"/>
              </a:rPr>
              <a:t>Popperian</a:t>
            </a:r>
            <a:r>
              <a:rPr lang="tr-TR" i="1" dirty="0" smtClean="0">
                <a:cs typeface="Arial"/>
              </a:rPr>
              <a:t>]</a:t>
            </a:r>
            <a:endParaRPr lang="tr-TR" i="1" dirty="0"/>
          </a:p>
          <a:p>
            <a:pPr>
              <a:buNone/>
            </a:pPr>
            <a:endParaRPr lang="tr-TR" dirty="0" smtClean="0">
              <a:cs typeface="Arial"/>
            </a:endParaRPr>
          </a:p>
          <a:p>
            <a:pPr>
              <a:buNone/>
            </a:pPr>
            <a:r>
              <a:rPr lang="tr-TR" dirty="0" smtClean="0"/>
              <a:t>Tez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tez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/>
              <a:t>sentez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anti-tez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</a:t>
            </a:r>
            <a:r>
              <a:rPr lang="tr-TR" dirty="0" smtClean="0"/>
              <a:t>anti-tez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tez 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</a:t>
            </a:r>
            <a:r>
              <a:rPr lang="tr-TR" dirty="0" smtClean="0"/>
              <a:t>… </a:t>
            </a:r>
            <a:r>
              <a:rPr lang="tr-TR" i="1" dirty="0" smtClean="0"/>
              <a:t>[anti-</a:t>
            </a:r>
            <a:r>
              <a:rPr lang="tr-TR" i="1" dirty="0" err="1" smtClean="0"/>
              <a:t>Hegelian</a:t>
            </a:r>
            <a:r>
              <a:rPr lang="tr-TR" i="1" dirty="0" smtClean="0"/>
              <a:t>]</a:t>
            </a:r>
          </a:p>
          <a:p>
            <a:pPr>
              <a:buNone/>
            </a:pPr>
            <a:endParaRPr lang="tr-TR" i="1" dirty="0"/>
          </a:p>
          <a:p>
            <a:pPr>
              <a:buNone/>
            </a:pPr>
            <a:r>
              <a:rPr lang="tr-TR" b="1" i="1" dirty="0" smtClean="0"/>
              <a:t>Araştırmalarda </a:t>
            </a:r>
            <a:r>
              <a:rPr lang="tr-TR" b="1" i="1" dirty="0" err="1" smtClean="0"/>
              <a:t>suist</a:t>
            </a:r>
            <a:r>
              <a:rPr lang="en-GB" b="1" i="1" dirty="0" err="1" smtClean="0"/>
              <a:t>i</a:t>
            </a:r>
            <a:r>
              <a:rPr lang="tr-TR" b="1" i="1" dirty="0" err="1" smtClean="0"/>
              <a:t>maller</a:t>
            </a:r>
            <a:r>
              <a:rPr lang="tr-TR" i="1" dirty="0" smtClean="0"/>
              <a:t>: </a:t>
            </a:r>
            <a:r>
              <a:rPr lang="tr-TR" i="1" dirty="0" smtClean="0"/>
              <a:t>Olan veriyi ve sonuçları çarpıtmalar, olmayan veriyi üretme, çıkar çatışması vs.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353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cs typeface="Arial"/>
              </a:rPr>
              <a:t>(2) Peki </a:t>
            </a:r>
            <a:r>
              <a:rPr lang="tr-TR" dirty="0">
                <a:cs typeface="Arial"/>
              </a:rPr>
              <a:t>ya iktisat tarihi şöyle </a:t>
            </a:r>
            <a:endParaRPr lang="tr-TR" dirty="0" smtClean="0">
              <a:cs typeface="Arial"/>
            </a:endParaRPr>
          </a:p>
          <a:p>
            <a:pPr marL="0" indent="0">
              <a:buNone/>
            </a:pPr>
            <a:r>
              <a:rPr lang="tr-TR" dirty="0" err="1" smtClean="0">
                <a:cs typeface="Arial"/>
              </a:rPr>
              <a:t>paternler</a:t>
            </a:r>
            <a:r>
              <a:rPr lang="tr-TR" dirty="0" smtClean="0">
                <a:cs typeface="Arial"/>
              </a:rPr>
              <a:t> </a:t>
            </a:r>
            <a:r>
              <a:rPr lang="tr-TR" dirty="0">
                <a:cs typeface="Arial"/>
              </a:rPr>
              <a:t>takip ediyorsa?</a:t>
            </a:r>
          </a:p>
        </p:txBody>
      </p:sp>
      <p:cxnSp>
        <p:nvCxnSpPr>
          <p:cNvPr id="4" name="10 Düz Bağlayıcı"/>
          <p:cNvCxnSpPr/>
          <p:nvPr/>
        </p:nvCxnSpPr>
        <p:spPr>
          <a:xfrm>
            <a:off x="6730752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6730752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6726072" y="3173618"/>
            <a:ext cx="3439235" cy="2811439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20 Metin kutusu"/>
          <p:cNvSpPr txBox="1"/>
          <p:nvPr/>
        </p:nvSpPr>
        <p:spPr>
          <a:xfrm>
            <a:off x="10835208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6536958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924800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Mutlak bilgi ya da </a:t>
            </a:r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3" name="Düz Ok Bağlayıcısı 12"/>
          <p:cNvCxnSpPr/>
          <p:nvPr/>
        </p:nvCxnSpPr>
        <p:spPr>
          <a:xfrm flipH="1" flipV="1">
            <a:off x="10359101" y="1973674"/>
            <a:ext cx="404099" cy="1550807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9182100" y="44831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Bilimsel bilgi</a:t>
            </a:r>
            <a:endParaRPr lang="tr-TR" i="1" dirty="0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7391400" y="4648200"/>
            <a:ext cx="1732936" cy="127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2"/>
          <p:cNvCxnSpPr/>
          <p:nvPr/>
        </p:nvCxnSpPr>
        <p:spPr>
          <a:xfrm flipH="1">
            <a:off x="5713432" y="3394972"/>
            <a:ext cx="2820183" cy="1295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3"/>
          <p:cNvSpPr txBox="1"/>
          <p:nvPr/>
        </p:nvSpPr>
        <p:spPr>
          <a:xfrm>
            <a:off x="4205695" y="3201315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en-GB" i="1" dirty="0" err="1" smtClean="0"/>
              <a:t>ötesi</a:t>
            </a:r>
            <a:r>
              <a:rPr lang="en-GB" i="1" dirty="0" smtClean="0"/>
              <a:t> (post-truth)</a:t>
            </a:r>
            <a:endParaRPr lang="tr-TR" i="1" dirty="0"/>
          </a:p>
        </p:txBody>
      </p:sp>
      <p:cxnSp>
        <p:nvCxnSpPr>
          <p:cNvPr id="17" name="18 Düz Bağlayıcı"/>
          <p:cNvCxnSpPr/>
          <p:nvPr/>
        </p:nvCxnSpPr>
        <p:spPr>
          <a:xfrm>
            <a:off x="6726072" y="3745468"/>
            <a:ext cx="42484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cs typeface="Arial"/>
              </a:rPr>
              <a:t>(</a:t>
            </a:r>
            <a:r>
              <a:rPr lang="en-GB" dirty="0" smtClean="0">
                <a:cs typeface="Arial"/>
              </a:rPr>
              <a:t>3</a:t>
            </a:r>
            <a:r>
              <a:rPr lang="tr-TR" dirty="0" smtClean="0">
                <a:cs typeface="Arial"/>
              </a:rPr>
              <a:t>) Peki </a:t>
            </a:r>
            <a:r>
              <a:rPr lang="tr-TR" dirty="0">
                <a:cs typeface="Arial"/>
              </a:rPr>
              <a:t>ya iktisat tarihi şöyle </a:t>
            </a:r>
            <a:endParaRPr lang="tr-TR" dirty="0" smtClean="0">
              <a:cs typeface="Arial"/>
            </a:endParaRPr>
          </a:p>
          <a:p>
            <a:pPr marL="0" indent="0">
              <a:buNone/>
            </a:pPr>
            <a:r>
              <a:rPr lang="tr-TR" dirty="0" err="1" smtClean="0">
                <a:cs typeface="Arial"/>
              </a:rPr>
              <a:t>paternler</a:t>
            </a:r>
            <a:r>
              <a:rPr lang="tr-TR" dirty="0" smtClean="0">
                <a:cs typeface="Arial"/>
              </a:rPr>
              <a:t> </a:t>
            </a:r>
            <a:r>
              <a:rPr lang="tr-TR" dirty="0">
                <a:cs typeface="Arial"/>
              </a:rPr>
              <a:t>takip ediyorsa?</a:t>
            </a:r>
          </a:p>
        </p:txBody>
      </p:sp>
      <p:cxnSp>
        <p:nvCxnSpPr>
          <p:cNvPr id="4" name="10 Düz Bağlayıcı"/>
          <p:cNvCxnSpPr/>
          <p:nvPr/>
        </p:nvCxnSpPr>
        <p:spPr>
          <a:xfrm>
            <a:off x="6730752" y="2195696"/>
            <a:ext cx="0" cy="3816424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Düz Bağlayıcı"/>
          <p:cNvCxnSpPr/>
          <p:nvPr/>
        </p:nvCxnSpPr>
        <p:spPr>
          <a:xfrm>
            <a:off x="6730752" y="6012120"/>
            <a:ext cx="4032448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6 Serbest Form"/>
          <p:cNvSpPr/>
          <p:nvPr/>
        </p:nvSpPr>
        <p:spPr>
          <a:xfrm>
            <a:off x="6726072" y="3173618"/>
            <a:ext cx="3439235" cy="2811439"/>
          </a:xfrm>
          <a:custGeom>
            <a:avLst/>
            <a:gdLst>
              <a:gd name="connsiteX0" fmla="*/ 0 w 3439235"/>
              <a:gd name="connsiteY0" fmla="*/ 2811439 h 2811439"/>
              <a:gd name="connsiteX1" fmla="*/ 382137 w 3439235"/>
              <a:gd name="connsiteY1" fmla="*/ 1624084 h 2811439"/>
              <a:gd name="connsiteX2" fmla="*/ 1501253 w 3439235"/>
              <a:gd name="connsiteY2" fmla="*/ 423081 h 2811439"/>
              <a:gd name="connsiteX3" fmla="*/ 3439235 w 3439235"/>
              <a:gd name="connsiteY3" fmla="*/ 0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235" h="2811439">
                <a:moveTo>
                  <a:pt x="0" y="2811439"/>
                </a:moveTo>
                <a:cubicBezTo>
                  <a:pt x="65964" y="2416791"/>
                  <a:pt x="131928" y="2022144"/>
                  <a:pt x="382137" y="1624084"/>
                </a:cubicBezTo>
                <a:cubicBezTo>
                  <a:pt x="632346" y="1226024"/>
                  <a:pt x="991737" y="693762"/>
                  <a:pt x="1501253" y="423081"/>
                </a:cubicBezTo>
                <a:cubicBezTo>
                  <a:pt x="2010769" y="152400"/>
                  <a:pt x="3077569" y="75063"/>
                  <a:pt x="3439235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20 Metin kutusu"/>
          <p:cNvSpPr txBox="1"/>
          <p:nvPr/>
        </p:nvSpPr>
        <p:spPr>
          <a:xfrm>
            <a:off x="10835208" y="573272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</a:t>
            </a:r>
            <a:endParaRPr lang="tr-TR" sz="2800" b="1" dirty="0"/>
          </a:p>
        </p:txBody>
      </p:sp>
      <p:sp>
        <p:nvSpPr>
          <p:cNvPr id="9" name="21 Metin kutusu"/>
          <p:cNvSpPr txBox="1"/>
          <p:nvPr/>
        </p:nvSpPr>
        <p:spPr>
          <a:xfrm>
            <a:off x="6536958" y="1712064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/>
                <a:cs typeface="Arial"/>
              </a:rPr>
              <a:t>∑</a:t>
            </a:r>
            <a:endParaRPr lang="tr-TR" sz="2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924800" y="15367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Mutlak bilgi ya da </a:t>
            </a:r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truth</a:t>
            </a:r>
            <a:r>
              <a:rPr lang="tr-TR" i="1" dirty="0" smtClean="0"/>
              <a:t>)</a:t>
            </a:r>
            <a:endParaRPr lang="tr-TR" i="1" dirty="0"/>
          </a:p>
        </p:txBody>
      </p:sp>
      <p:cxnSp>
        <p:nvCxnSpPr>
          <p:cNvPr id="13" name="Düz Ok Bağlayıcısı 12"/>
          <p:cNvCxnSpPr>
            <a:stCxn id="23" idx="1"/>
          </p:cNvCxnSpPr>
          <p:nvPr/>
        </p:nvCxnSpPr>
        <p:spPr>
          <a:xfrm flipV="1">
            <a:off x="7885131" y="1906032"/>
            <a:ext cx="1296969" cy="981772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9182100" y="44831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Bilimsel bilgi</a:t>
            </a:r>
            <a:endParaRPr lang="tr-TR" i="1" dirty="0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7391400" y="4648200"/>
            <a:ext cx="1732936" cy="127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rbest Form 22"/>
          <p:cNvSpPr/>
          <p:nvPr/>
        </p:nvSpPr>
        <p:spPr>
          <a:xfrm>
            <a:off x="6757530" y="2870663"/>
            <a:ext cx="4005669" cy="1584661"/>
          </a:xfrm>
          <a:custGeom>
            <a:avLst/>
            <a:gdLst>
              <a:gd name="connsiteX0" fmla="*/ 0 w 4737100"/>
              <a:gd name="connsiteY0" fmla="*/ 1168338 h 1168338"/>
              <a:gd name="connsiteX1" fmla="*/ 1333500 w 4737100"/>
              <a:gd name="connsiteY1" fmla="*/ 12638 h 1168338"/>
              <a:gd name="connsiteX2" fmla="*/ 2387600 w 4737100"/>
              <a:gd name="connsiteY2" fmla="*/ 533338 h 1168338"/>
              <a:gd name="connsiteX3" fmla="*/ 3162300 w 4737100"/>
              <a:gd name="connsiteY3" fmla="*/ 215838 h 1168338"/>
              <a:gd name="connsiteX4" fmla="*/ 4737100 w 4737100"/>
              <a:gd name="connsiteY4" fmla="*/ 977838 h 116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7100" h="1168338">
                <a:moveTo>
                  <a:pt x="0" y="1168338"/>
                </a:moveTo>
                <a:cubicBezTo>
                  <a:pt x="467783" y="643404"/>
                  <a:pt x="935567" y="118471"/>
                  <a:pt x="1333500" y="12638"/>
                </a:cubicBezTo>
                <a:cubicBezTo>
                  <a:pt x="1731433" y="-93195"/>
                  <a:pt x="2082800" y="499471"/>
                  <a:pt x="2387600" y="533338"/>
                </a:cubicBezTo>
                <a:cubicBezTo>
                  <a:pt x="2692400" y="567205"/>
                  <a:pt x="2770717" y="141755"/>
                  <a:pt x="3162300" y="215838"/>
                </a:cubicBezTo>
                <a:cubicBezTo>
                  <a:pt x="3553883" y="289921"/>
                  <a:pt x="4145491" y="633879"/>
                  <a:pt x="4737100" y="977838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Düz Ok Bağlayıcısı 12"/>
          <p:cNvCxnSpPr>
            <a:stCxn id="23" idx="2"/>
          </p:cNvCxnSpPr>
          <p:nvPr/>
        </p:nvCxnSpPr>
        <p:spPr>
          <a:xfrm flipH="1">
            <a:off x="5698436" y="3594049"/>
            <a:ext cx="3078037" cy="500873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3"/>
          <p:cNvSpPr txBox="1"/>
          <p:nvPr/>
        </p:nvSpPr>
        <p:spPr>
          <a:xfrm>
            <a:off x="4272170" y="3972891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Hakikat</a:t>
            </a:r>
            <a:r>
              <a:rPr lang="en-GB" i="1" dirty="0" smtClean="0"/>
              <a:t> </a:t>
            </a:r>
            <a:r>
              <a:rPr lang="en-GB" i="1" dirty="0" err="1" smtClean="0"/>
              <a:t>ötesi</a:t>
            </a:r>
            <a:r>
              <a:rPr lang="en-GB" i="1" dirty="0" smtClean="0"/>
              <a:t> (post-truth)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5585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Post-truth </a:t>
            </a:r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 smtClean="0"/>
              <a:t>kadar</a:t>
            </a:r>
            <a:r>
              <a:rPr lang="en-GB" dirty="0" smtClean="0"/>
              <a:t> </a:t>
            </a:r>
            <a:r>
              <a:rPr lang="en-GB" dirty="0" err="1" smtClean="0"/>
              <a:t>yaygın</a:t>
            </a:r>
            <a:r>
              <a:rPr lang="en-GB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Sosyal</a:t>
            </a:r>
            <a:r>
              <a:rPr lang="en-GB" dirty="0" smtClean="0"/>
              <a:t> </a:t>
            </a:r>
            <a:r>
              <a:rPr lang="en-GB" dirty="0" err="1" smtClean="0"/>
              <a:t>olmayan</a:t>
            </a:r>
            <a:r>
              <a:rPr lang="en-GB" dirty="0" smtClean="0"/>
              <a:t>” </a:t>
            </a:r>
            <a:r>
              <a:rPr lang="en-GB" dirty="0" err="1"/>
              <a:t>medya</a:t>
            </a:r>
            <a:r>
              <a:rPr lang="en-GB" dirty="0"/>
              <a:t>: </a:t>
            </a:r>
            <a:r>
              <a:rPr lang="en-GB" dirty="0" err="1"/>
              <a:t>başta</a:t>
            </a:r>
            <a:r>
              <a:rPr lang="en-GB" dirty="0"/>
              <a:t> </a:t>
            </a:r>
            <a:r>
              <a:rPr lang="en-GB" dirty="0" err="1"/>
              <a:t>TV’ler</a:t>
            </a:r>
            <a:r>
              <a:rPr lang="en-GB" dirty="0"/>
              <a:t> </a:t>
            </a:r>
            <a:r>
              <a:rPr lang="en-GB" dirty="0" err="1"/>
              <a:t>olmak</a:t>
            </a:r>
            <a:r>
              <a:rPr lang="en-GB" dirty="0"/>
              <a:t> </a:t>
            </a:r>
            <a:r>
              <a:rPr lang="en-GB" dirty="0" err="1"/>
              <a:t>üzere</a:t>
            </a:r>
            <a:r>
              <a:rPr lang="en-GB" dirty="0"/>
              <a:t> </a:t>
            </a:r>
            <a:r>
              <a:rPr lang="en-GB" dirty="0" err="1"/>
              <a:t>basılı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görsel</a:t>
            </a:r>
            <a:r>
              <a:rPr lang="en-GB" dirty="0"/>
              <a:t> her </a:t>
            </a:r>
            <a:r>
              <a:rPr lang="en-GB" dirty="0" err="1"/>
              <a:t>türlü</a:t>
            </a:r>
            <a:r>
              <a:rPr lang="en-GB" dirty="0"/>
              <a:t> </a:t>
            </a:r>
            <a:r>
              <a:rPr lang="en-GB" dirty="0" err="1"/>
              <a:t>haber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entertainment </a:t>
            </a:r>
            <a:r>
              <a:rPr lang="en-GB" dirty="0" err="1"/>
              <a:t>aracı</a:t>
            </a:r>
            <a:r>
              <a:rPr lang="en-GB" dirty="0"/>
              <a:t>.</a:t>
            </a:r>
            <a:endParaRPr lang="tr-TR" dirty="0"/>
          </a:p>
          <a:p>
            <a:r>
              <a:rPr lang="en-GB" dirty="0" smtClean="0"/>
              <a:t>“</a:t>
            </a:r>
            <a:r>
              <a:rPr lang="en-GB" dirty="0" err="1" smtClean="0"/>
              <a:t>Sosyal</a:t>
            </a:r>
            <a:r>
              <a:rPr lang="en-GB" dirty="0" smtClean="0"/>
              <a:t>” </a:t>
            </a:r>
            <a:r>
              <a:rPr lang="en-GB" dirty="0" err="1" smtClean="0"/>
              <a:t>medya</a:t>
            </a:r>
            <a:r>
              <a:rPr lang="en-GB" dirty="0" smtClean="0"/>
              <a:t>: </a:t>
            </a:r>
            <a:r>
              <a:rPr lang="en-GB" dirty="0" err="1" smtClean="0"/>
              <a:t>Dijital</a:t>
            </a:r>
            <a:r>
              <a:rPr lang="en-GB" dirty="0" smtClean="0"/>
              <a:t> </a:t>
            </a:r>
            <a:r>
              <a:rPr lang="en-GB" dirty="0" err="1" smtClean="0"/>
              <a:t>teknolojiler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internet (</a:t>
            </a:r>
            <a:r>
              <a:rPr lang="en-GB" dirty="0" err="1" smtClean="0"/>
              <a:t>özellikle</a:t>
            </a:r>
            <a:r>
              <a:rPr lang="en-GB" dirty="0" smtClean="0"/>
              <a:t> de Web 2.0 </a:t>
            </a:r>
            <a:r>
              <a:rPr lang="en-GB" dirty="0" err="1" smtClean="0"/>
              <a:t>platformları</a:t>
            </a:r>
            <a:r>
              <a:rPr lang="en-GB" dirty="0" smtClean="0"/>
              <a:t>, Twitter, Facebook, Instagram, YouTube </a:t>
            </a:r>
            <a:r>
              <a:rPr lang="en-GB" dirty="0" err="1" smtClean="0"/>
              <a:t>gibi</a:t>
            </a:r>
            <a:r>
              <a:rPr lang="en-GB" dirty="0" smtClean="0"/>
              <a:t>.)</a:t>
            </a:r>
          </a:p>
          <a:p>
            <a:endParaRPr lang="en-GB" dirty="0"/>
          </a:p>
          <a:p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kavram</a:t>
            </a:r>
            <a:r>
              <a:rPr lang="en-GB" dirty="0" smtClean="0"/>
              <a:t>: augmented reality (</a:t>
            </a:r>
            <a:r>
              <a:rPr lang="en-GB" dirty="0" err="1" smtClean="0"/>
              <a:t>arttırılmış</a:t>
            </a:r>
            <a:r>
              <a:rPr lang="en-GB" dirty="0" smtClean="0"/>
              <a:t> </a:t>
            </a:r>
            <a:r>
              <a:rPr lang="en-GB" dirty="0" err="1" smtClean="0"/>
              <a:t>gerçeklik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sanat</a:t>
            </a:r>
            <a:r>
              <a:rPr lang="en-GB" dirty="0" smtClean="0"/>
              <a:t> </a:t>
            </a:r>
            <a:r>
              <a:rPr lang="en-GB" dirty="0" err="1" smtClean="0"/>
              <a:t>akımı</a:t>
            </a:r>
            <a:r>
              <a:rPr lang="en-GB" dirty="0" smtClean="0"/>
              <a:t>: </a:t>
            </a:r>
            <a:r>
              <a:rPr lang="en-GB" dirty="0" err="1" smtClean="0"/>
              <a:t>hiperrealism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Film </a:t>
            </a:r>
            <a:r>
              <a:rPr lang="en-GB" dirty="0" err="1" smtClean="0"/>
              <a:t>önerisi</a:t>
            </a:r>
            <a:r>
              <a:rPr lang="en-GB" dirty="0" smtClean="0"/>
              <a:t>: </a:t>
            </a:r>
            <a:r>
              <a:rPr lang="en-GB" dirty="0" err="1" smtClean="0"/>
              <a:t>Hipernormalisation</a:t>
            </a:r>
            <a:r>
              <a:rPr lang="en-GB" dirty="0" smtClean="0"/>
              <a:t>, Alan Curtis, 2016</a:t>
            </a:r>
          </a:p>
        </p:txBody>
      </p:sp>
    </p:spTree>
    <p:extLst>
      <p:ext uri="{BB962C8B-B14F-4D97-AF65-F5344CB8AC3E}">
        <p14:creationId xmlns:p14="http://schemas.microsoft.com/office/powerpoint/2010/main" val="31185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Augmented reality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Olgusal</a:t>
            </a:r>
            <a:r>
              <a:rPr lang="en-GB" dirty="0" smtClean="0"/>
              <a:t> </a:t>
            </a:r>
            <a:r>
              <a:rPr lang="en-GB" dirty="0" err="1" smtClean="0"/>
              <a:t>gerçeklerin</a:t>
            </a:r>
            <a:r>
              <a:rPr lang="en-GB" dirty="0" smtClean="0"/>
              <a:t> </a:t>
            </a:r>
            <a:r>
              <a:rPr lang="en-GB" dirty="0" err="1" smtClean="0"/>
              <a:t>bilgisayar</a:t>
            </a:r>
            <a:r>
              <a:rPr lang="en-GB" dirty="0" smtClean="0"/>
              <a:t> </a:t>
            </a:r>
            <a:r>
              <a:rPr lang="en-GB" dirty="0" err="1" smtClean="0"/>
              <a:t>ortamında</a:t>
            </a:r>
            <a:r>
              <a:rPr lang="en-GB" dirty="0" smtClean="0"/>
              <a:t> </a:t>
            </a:r>
            <a:r>
              <a:rPr lang="en-GB" dirty="0" err="1" smtClean="0"/>
              <a:t>dijital</a:t>
            </a:r>
            <a:r>
              <a:rPr lang="en-GB" dirty="0" smtClean="0"/>
              <a:t> hale </a:t>
            </a:r>
            <a:r>
              <a:rPr lang="en-GB" dirty="0" err="1" smtClean="0"/>
              <a:t>getirilmesi</a:t>
            </a:r>
            <a:endParaRPr lang="en-GB" dirty="0" smtClean="0"/>
          </a:p>
          <a:p>
            <a:r>
              <a:rPr lang="en-GB" dirty="0" err="1" smtClean="0"/>
              <a:t>Dijital</a:t>
            </a:r>
            <a:r>
              <a:rPr lang="en-GB" dirty="0" smtClean="0"/>
              <a:t> </a:t>
            </a:r>
            <a:r>
              <a:rPr lang="en-GB" dirty="0" err="1" smtClean="0"/>
              <a:t>simülasyonlar</a:t>
            </a:r>
            <a:endParaRPr lang="en-GB" dirty="0" smtClean="0"/>
          </a:p>
          <a:p>
            <a:r>
              <a:rPr lang="en-GB" dirty="0" err="1" smtClean="0"/>
              <a:t>Değişen</a:t>
            </a:r>
            <a:r>
              <a:rPr lang="en-GB" dirty="0" smtClean="0"/>
              <a:t> </a:t>
            </a:r>
            <a:r>
              <a:rPr lang="en-GB" dirty="0" err="1" smtClean="0"/>
              <a:t>gerçeklik</a:t>
            </a:r>
            <a:r>
              <a:rPr lang="en-GB" dirty="0" smtClean="0"/>
              <a:t> </a:t>
            </a:r>
            <a:r>
              <a:rPr lang="en-GB" dirty="0" err="1" smtClean="0"/>
              <a:t>algısı</a:t>
            </a:r>
            <a:endParaRPr lang="en-GB" dirty="0" smtClean="0"/>
          </a:p>
          <a:p>
            <a:pPr lvl="1"/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ayrıntıların</a:t>
            </a:r>
            <a:r>
              <a:rPr lang="en-GB" dirty="0" smtClean="0"/>
              <a:t> </a:t>
            </a:r>
            <a:r>
              <a:rPr lang="en-GB" dirty="0" err="1" smtClean="0"/>
              <a:t>eklenmesi</a:t>
            </a:r>
            <a:endParaRPr lang="en-GB" dirty="0" smtClean="0"/>
          </a:p>
          <a:p>
            <a:pPr lvl="1"/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ayrıntıların</a:t>
            </a:r>
            <a:r>
              <a:rPr lang="en-GB" dirty="0" smtClean="0"/>
              <a:t> </a:t>
            </a:r>
            <a:r>
              <a:rPr lang="en-GB" dirty="0" err="1" smtClean="0"/>
              <a:t>gizlenmesi</a:t>
            </a:r>
            <a:r>
              <a:rPr lang="en-GB" dirty="0" smtClean="0"/>
              <a:t> (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izole</a:t>
            </a:r>
            <a:r>
              <a:rPr lang="en-GB" dirty="0" smtClean="0"/>
              <a:t> </a:t>
            </a:r>
            <a:r>
              <a:rPr lang="en-GB" dirty="0" err="1" smtClean="0"/>
              <a:t>edilmesi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çok</a:t>
            </a:r>
            <a:r>
              <a:rPr lang="en-GB" dirty="0" smtClean="0"/>
              <a:t> </a:t>
            </a:r>
            <a:r>
              <a:rPr lang="en-GB" dirty="0" err="1" smtClean="0"/>
              <a:t>kullanımı</a:t>
            </a:r>
            <a:r>
              <a:rPr lang="en-GB" dirty="0" smtClean="0"/>
              <a:t> </a:t>
            </a:r>
            <a:r>
              <a:rPr lang="en-GB" dirty="0" err="1" smtClean="0"/>
              <a:t>oyun</a:t>
            </a:r>
            <a:r>
              <a:rPr lang="en-GB" dirty="0" smtClean="0"/>
              <a:t> </a:t>
            </a:r>
            <a:r>
              <a:rPr lang="en-GB" dirty="0" err="1" smtClean="0"/>
              <a:t>sektörü</a:t>
            </a:r>
            <a:r>
              <a:rPr lang="en-GB" dirty="0" smtClean="0"/>
              <a:t>, </a:t>
            </a:r>
            <a:r>
              <a:rPr lang="en-GB" dirty="0" err="1" smtClean="0"/>
              <a:t>eğitim</a:t>
            </a:r>
            <a:r>
              <a:rPr lang="en-GB" dirty="0" smtClean="0"/>
              <a:t>, </a:t>
            </a:r>
            <a:r>
              <a:rPr lang="en-GB" dirty="0" err="1" smtClean="0"/>
              <a:t>sanat</a:t>
            </a:r>
            <a:r>
              <a:rPr lang="en-GB" dirty="0" smtClean="0"/>
              <a:t>, </a:t>
            </a:r>
            <a:r>
              <a:rPr lang="en-GB" dirty="0" err="1" smtClean="0"/>
              <a:t>askeriye</a:t>
            </a:r>
            <a:r>
              <a:rPr lang="en-GB" dirty="0" smtClean="0"/>
              <a:t>, 1990’lardan </a:t>
            </a:r>
            <a:r>
              <a:rPr lang="en-GB" dirty="0" err="1" smtClean="0"/>
              <a:t>beri</a:t>
            </a:r>
            <a:r>
              <a:rPr lang="en-GB" dirty="0" smtClean="0"/>
              <a:t> </a:t>
            </a:r>
            <a:r>
              <a:rPr lang="en-GB" dirty="0" err="1" smtClean="0"/>
              <a:t>hayatımızda</a:t>
            </a:r>
            <a:endParaRPr lang="en-GB" dirty="0" smtClean="0"/>
          </a:p>
          <a:p>
            <a:r>
              <a:rPr lang="en-GB" dirty="0" smtClean="0"/>
              <a:t>Google Maps, </a:t>
            </a:r>
            <a:r>
              <a:rPr lang="en-GB" dirty="0" err="1" smtClean="0"/>
              <a:t>Pokemon</a:t>
            </a:r>
            <a:r>
              <a:rPr lang="en-GB" dirty="0" smtClean="0"/>
              <a:t> Go, Survivor,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363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plannerwire.net/wp-content/uploads/2017/10/Explore-Augmented-Reality-Features-To-Perk-Up-Your-Ev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7" y="365125"/>
            <a:ext cx="5139924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in Navi für den Flughafen mit Augmented Reality. App und Funksender zeigen Ihnen auf dem Smartphone den Weg zum Check-In (Quelle: Gatwick Airpor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810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bile device showing augmented rea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7" y="3234531"/>
            <a:ext cx="5139924" cy="35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gmented reality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83" y="3703692"/>
            <a:ext cx="4586768" cy="30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 smtClean="0"/>
          </a:p>
          <a:p>
            <a:pPr marL="0" indent="0" algn="ctr">
              <a:buNone/>
            </a:pPr>
            <a:r>
              <a:rPr lang="en-GB" sz="4000" b="1" dirty="0" err="1" smtClean="0"/>
              <a:t>Müsademe-i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efkârdan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barika-i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hakikat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doğar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9956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Hiperrealizm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1960’larda </a:t>
            </a:r>
            <a:r>
              <a:rPr lang="en-GB" dirty="0" err="1" smtClean="0"/>
              <a:t>ortaya</a:t>
            </a:r>
            <a:r>
              <a:rPr lang="en-GB" dirty="0" smtClean="0"/>
              <a:t> </a:t>
            </a:r>
            <a:r>
              <a:rPr lang="en-GB" dirty="0" err="1" smtClean="0"/>
              <a:t>çıkan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özellikle</a:t>
            </a:r>
            <a:r>
              <a:rPr lang="en-GB" dirty="0" smtClean="0"/>
              <a:t> </a:t>
            </a:r>
            <a:r>
              <a:rPr lang="en-GB" dirty="0" err="1" smtClean="0"/>
              <a:t>resim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heykel</a:t>
            </a:r>
            <a:r>
              <a:rPr lang="en-GB" dirty="0" smtClean="0"/>
              <a:t> </a:t>
            </a:r>
            <a:r>
              <a:rPr lang="en-GB" dirty="0" err="1" smtClean="0"/>
              <a:t>alanında</a:t>
            </a:r>
            <a:r>
              <a:rPr lang="en-GB" dirty="0" smtClean="0"/>
              <a:t> </a:t>
            </a:r>
            <a:r>
              <a:rPr lang="en-GB" dirty="0" err="1" smtClean="0"/>
              <a:t>yaygınlaşan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sanat</a:t>
            </a:r>
            <a:r>
              <a:rPr lang="en-GB" dirty="0" smtClean="0"/>
              <a:t> </a:t>
            </a:r>
            <a:r>
              <a:rPr lang="en-GB" dirty="0" err="1" smtClean="0"/>
              <a:t>akımı</a:t>
            </a:r>
            <a:endParaRPr lang="en-GB" dirty="0"/>
          </a:p>
          <a:p>
            <a:r>
              <a:rPr lang="en-GB" dirty="0" err="1" smtClean="0"/>
              <a:t>Nesne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görsel</a:t>
            </a:r>
            <a:r>
              <a:rPr lang="en-GB" dirty="0" smtClean="0"/>
              <a:t> </a:t>
            </a:r>
            <a:r>
              <a:rPr lang="en-GB" dirty="0" err="1" smtClean="0"/>
              <a:t>olanın</a:t>
            </a:r>
            <a:r>
              <a:rPr lang="en-GB" dirty="0" smtClean="0"/>
              <a:t> </a:t>
            </a:r>
            <a:r>
              <a:rPr lang="en-GB" dirty="0" err="1" smtClean="0"/>
              <a:t>içiçeliği</a:t>
            </a:r>
            <a:endParaRPr lang="en-GB" dirty="0" smtClean="0"/>
          </a:p>
          <a:p>
            <a:r>
              <a:rPr lang="en-GB" dirty="0" err="1" smtClean="0"/>
              <a:t>Gerçek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gerçek</a:t>
            </a:r>
            <a:r>
              <a:rPr lang="en-GB" dirty="0" smtClean="0"/>
              <a:t> </a:t>
            </a:r>
            <a:r>
              <a:rPr lang="en-GB" dirty="0" err="1" smtClean="0"/>
              <a:t>olmayanın</a:t>
            </a:r>
            <a:r>
              <a:rPr lang="en-GB" dirty="0" smtClean="0"/>
              <a:t> </a:t>
            </a:r>
            <a:r>
              <a:rPr lang="en-GB" dirty="0" err="1" smtClean="0"/>
              <a:t>içiçeliği</a:t>
            </a:r>
            <a:endParaRPr lang="en-GB" dirty="0" smtClean="0"/>
          </a:p>
          <a:p>
            <a:r>
              <a:rPr lang="en-GB" dirty="0" err="1" smtClean="0"/>
              <a:t>Hakiki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hakiki</a:t>
            </a:r>
            <a:r>
              <a:rPr lang="en-GB" dirty="0" smtClean="0"/>
              <a:t> </a:t>
            </a:r>
            <a:r>
              <a:rPr lang="en-GB" dirty="0" err="1" smtClean="0"/>
              <a:t>olmayanın</a:t>
            </a:r>
            <a:r>
              <a:rPr lang="en-GB" dirty="0" smtClean="0"/>
              <a:t> </a:t>
            </a:r>
            <a:r>
              <a:rPr lang="en-GB" dirty="0" err="1" smtClean="0"/>
              <a:t>içeçiliği</a:t>
            </a:r>
            <a:endParaRPr lang="en-GB" dirty="0" smtClean="0"/>
          </a:p>
          <a:p>
            <a:r>
              <a:rPr lang="en-GB" dirty="0" err="1" smtClean="0"/>
              <a:t>Doğru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yanlışın</a:t>
            </a:r>
            <a:r>
              <a:rPr lang="en-GB" dirty="0" smtClean="0"/>
              <a:t> </a:t>
            </a:r>
            <a:r>
              <a:rPr lang="en-GB" dirty="0" err="1" smtClean="0"/>
              <a:t>içiçeliği</a:t>
            </a:r>
            <a:endParaRPr lang="en-GB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3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alexa-meade (18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6" y="136525"/>
            <a:ext cx="3312684" cy="33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perrealizm nedi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80459"/>
            <a:ext cx="4441825" cy="33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784850" y="3111403"/>
            <a:ext cx="14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Jamie</a:t>
            </a:r>
            <a:r>
              <a:rPr lang="tr-TR" dirty="0"/>
              <a:t> </a:t>
            </a:r>
            <a:r>
              <a:rPr lang="tr-TR" dirty="0" err="1"/>
              <a:t>Salmon</a:t>
            </a:r>
            <a:endParaRPr lang="tr-TR" dirty="0"/>
          </a:p>
        </p:txBody>
      </p:sp>
      <p:pic>
        <p:nvPicPr>
          <p:cNvPr id="2054" name="Picture 6" descr="File:Ron Mueck h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480735"/>
            <a:ext cx="4328613" cy="32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4512763" y="6373088"/>
            <a:ext cx="14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Ron </a:t>
            </a:r>
            <a:r>
              <a:rPr lang="en-GB" dirty="0" err="1" smtClean="0"/>
              <a:t>Meuck</a:t>
            </a:r>
            <a:endParaRPr lang="tr-TR" dirty="0"/>
          </a:p>
        </p:txBody>
      </p:sp>
      <p:pic>
        <p:nvPicPr>
          <p:cNvPr id="2056" name="Picture 8" descr="''Spiritual 2008'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604669"/>
            <a:ext cx="4441825" cy="31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5883819" y="4583041"/>
            <a:ext cx="14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Taner</a:t>
            </a:r>
            <a:r>
              <a:rPr lang="en-GB" dirty="0" smtClean="0"/>
              <a:t> </a:t>
            </a:r>
            <a:r>
              <a:rPr lang="en-GB" dirty="0" err="1" smtClean="0"/>
              <a:t>Ceylan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505200" y="2031713"/>
            <a:ext cx="14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Alexa Meade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74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İktisatta</a:t>
            </a:r>
            <a:r>
              <a:rPr lang="en-GB" dirty="0" smtClean="0"/>
              <a:t> </a:t>
            </a:r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Yöntemleri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Etiği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3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Hakikat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 / </a:t>
            </a:r>
            <a:r>
              <a:rPr lang="en-GB" dirty="0" err="1" smtClean="0"/>
              <a:t>nerede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16024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 smtClean="0"/>
          </a:p>
          <a:p>
            <a:pPr marL="0" indent="0" algn="ctr">
              <a:buNone/>
            </a:pPr>
            <a:r>
              <a:rPr lang="en-GB" sz="4000" b="1" dirty="0" err="1" smtClean="0"/>
              <a:t>Müsademe-i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efkârdan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barika-i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hakikat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doğar</a:t>
            </a:r>
            <a:endParaRPr lang="en-GB" sz="4000" b="1" dirty="0" smtClean="0"/>
          </a:p>
          <a:p>
            <a:pPr marL="0" indent="0" algn="ctr">
              <a:buNone/>
            </a:pPr>
            <a:r>
              <a:rPr lang="en-GB" sz="4000" b="1" dirty="0" err="1" smtClean="0"/>
              <a:t>mı</a:t>
            </a:r>
            <a:r>
              <a:rPr lang="en-GB" sz="4000" b="1" dirty="0" smtClean="0"/>
              <a:t>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4310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825625"/>
            <a:ext cx="6477000" cy="4351338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La </a:t>
            </a:r>
            <a:r>
              <a:rPr lang="en-GB" i="1" dirty="0" err="1" smtClean="0"/>
              <a:t>Trahison</a:t>
            </a:r>
            <a:r>
              <a:rPr lang="en-GB" i="1" dirty="0" smtClean="0"/>
              <a:t> des </a:t>
            </a:r>
            <a:r>
              <a:rPr lang="en-GB" i="1" dirty="0" err="1" smtClean="0"/>
              <a:t>Clercs</a:t>
            </a:r>
            <a:r>
              <a:rPr lang="en-GB" dirty="0" smtClean="0"/>
              <a:t> (1927)</a:t>
            </a:r>
          </a:p>
          <a:p>
            <a:pPr marL="0" indent="0">
              <a:buNone/>
            </a:pPr>
            <a:r>
              <a:rPr lang="en-GB" i="1" dirty="0" smtClean="0"/>
              <a:t>The Treason of the Intellectuals </a:t>
            </a:r>
            <a:r>
              <a:rPr lang="en-GB" dirty="0" smtClean="0"/>
              <a:t>(1955)</a:t>
            </a:r>
          </a:p>
          <a:p>
            <a:pPr marL="0" indent="0">
              <a:buNone/>
            </a:pPr>
            <a:r>
              <a:rPr lang="en-GB" i="1" dirty="0" err="1" smtClean="0"/>
              <a:t>Clerc</a:t>
            </a:r>
            <a:r>
              <a:rPr lang="en-GB" dirty="0" smtClean="0"/>
              <a:t> (FR), </a:t>
            </a:r>
            <a:r>
              <a:rPr lang="en-GB" i="1" dirty="0" smtClean="0"/>
              <a:t>clergy </a:t>
            </a:r>
            <a:r>
              <a:rPr lang="en-GB" dirty="0" smtClean="0"/>
              <a:t>(EN), </a:t>
            </a:r>
            <a:r>
              <a:rPr lang="en-GB" i="1" dirty="0" smtClean="0"/>
              <a:t>cleric </a:t>
            </a:r>
            <a:r>
              <a:rPr lang="en-GB" dirty="0" smtClean="0"/>
              <a:t>(EN), </a:t>
            </a:r>
            <a:r>
              <a:rPr lang="en-GB" i="1" dirty="0" smtClean="0"/>
              <a:t>clergyman</a:t>
            </a:r>
            <a:r>
              <a:rPr lang="en-GB" dirty="0" smtClean="0"/>
              <a:t> (EN)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Türkçede</a:t>
            </a:r>
            <a:r>
              <a:rPr lang="en-GB" dirty="0" smtClean="0"/>
              <a:t>: Aydın, </a:t>
            </a:r>
            <a:r>
              <a:rPr lang="en-GB" dirty="0" err="1"/>
              <a:t>münevver</a:t>
            </a:r>
            <a:r>
              <a:rPr lang="en-GB" dirty="0"/>
              <a:t>, </a:t>
            </a:r>
            <a:r>
              <a:rPr lang="en-GB" dirty="0" err="1" smtClean="0"/>
              <a:t>entelektüel</a:t>
            </a:r>
            <a:r>
              <a:rPr lang="en-GB" dirty="0" smtClean="0"/>
              <a:t> (intellectual), </a:t>
            </a:r>
            <a:r>
              <a:rPr lang="en-GB" dirty="0" err="1" smtClean="0"/>
              <a:t>sofu</a:t>
            </a:r>
            <a:r>
              <a:rPr lang="en-GB" dirty="0" smtClean="0"/>
              <a:t>, </a:t>
            </a:r>
            <a:r>
              <a:rPr lang="en-GB" dirty="0" err="1" smtClean="0"/>
              <a:t>ulema</a:t>
            </a:r>
            <a:r>
              <a:rPr lang="en-GB" dirty="0" smtClean="0"/>
              <a:t> (scientist), </a:t>
            </a:r>
            <a:r>
              <a:rPr lang="en-GB" dirty="0" err="1" smtClean="0"/>
              <a:t>müellif</a:t>
            </a:r>
            <a:r>
              <a:rPr lang="en-GB" dirty="0" smtClean="0"/>
              <a:t> (author), </a:t>
            </a:r>
            <a:r>
              <a:rPr lang="en-GB" dirty="0" err="1" smtClean="0"/>
              <a:t>mütefekkir</a:t>
            </a:r>
            <a:r>
              <a:rPr lang="en-GB" dirty="0" smtClean="0"/>
              <a:t>, </a:t>
            </a:r>
            <a:r>
              <a:rPr lang="en-GB" dirty="0" err="1" smtClean="0"/>
              <a:t>hoca</a:t>
            </a:r>
            <a:r>
              <a:rPr lang="en-GB" dirty="0" smtClean="0"/>
              <a:t> (scholar)</a:t>
            </a:r>
            <a:endParaRPr lang="en-GB" dirty="0"/>
          </a:p>
        </p:txBody>
      </p:sp>
      <p:pic>
        <p:nvPicPr>
          <p:cNvPr id="1026" name="Picture 2" descr="http://i.idefix.com/cache/600x600-0/originals/000000021078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1" y="349732"/>
            <a:ext cx="4151106" cy="62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“Masa </a:t>
            </a:r>
            <a:r>
              <a:rPr lang="en-GB" dirty="0" err="1" smtClean="0"/>
              <a:t>başındaki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avuç</a:t>
            </a:r>
            <a:r>
              <a:rPr lang="en-GB" dirty="0" smtClean="0"/>
              <a:t> </a:t>
            </a:r>
            <a:r>
              <a:rPr lang="en-GB" dirty="0" err="1" smtClean="0"/>
              <a:t>adamın</a:t>
            </a:r>
            <a:r>
              <a:rPr lang="en-GB" dirty="0" smtClean="0"/>
              <a:t> </a:t>
            </a:r>
            <a:r>
              <a:rPr lang="en-GB" dirty="0" err="1" smtClean="0"/>
              <a:t>insanlığı</a:t>
            </a:r>
            <a:r>
              <a:rPr lang="en-GB" dirty="0" smtClean="0"/>
              <a:t>, </a:t>
            </a:r>
            <a:r>
              <a:rPr lang="en-GB" dirty="0" err="1" smtClean="0"/>
              <a:t>yüce</a:t>
            </a:r>
            <a:r>
              <a:rPr lang="en-GB" dirty="0" smtClean="0"/>
              <a:t> </a:t>
            </a:r>
            <a:r>
              <a:rPr lang="en-GB" dirty="0" err="1" smtClean="0"/>
              <a:t>değerlerin</a:t>
            </a:r>
            <a:r>
              <a:rPr lang="en-GB" dirty="0" smtClean="0"/>
              <a:t> </a:t>
            </a:r>
            <a:r>
              <a:rPr lang="en-GB" dirty="0" err="1" smtClean="0"/>
              <a:t>ruhun</a:t>
            </a:r>
            <a:r>
              <a:rPr lang="en-GB" dirty="0" smtClean="0"/>
              <a:t> </a:t>
            </a:r>
            <a:r>
              <a:rPr lang="en-GB" dirty="0" err="1" smtClean="0"/>
              <a:t>iyi</a:t>
            </a:r>
            <a:r>
              <a:rPr lang="en-GB" dirty="0" smtClean="0"/>
              <a:t> </a:t>
            </a:r>
            <a:r>
              <a:rPr lang="en-GB" dirty="0" err="1" smtClean="0"/>
              <a:t>olguları</a:t>
            </a:r>
            <a:r>
              <a:rPr lang="en-GB" dirty="0" smtClean="0"/>
              <a:t> </a:t>
            </a:r>
            <a:r>
              <a:rPr lang="en-GB" dirty="0" err="1" smtClean="0"/>
              <a:t>olduğuna</a:t>
            </a:r>
            <a:r>
              <a:rPr lang="en-GB" dirty="0" smtClean="0"/>
              <a:t> </a:t>
            </a:r>
            <a:r>
              <a:rPr lang="en-GB" dirty="0" err="1" smtClean="0"/>
              <a:t>inandırmaları</a:t>
            </a:r>
            <a:r>
              <a:rPr lang="en-GB" dirty="0" smtClean="0"/>
              <a:t> </a:t>
            </a:r>
            <a:r>
              <a:rPr lang="en-GB" dirty="0" err="1" smtClean="0"/>
              <a:t>sadece</a:t>
            </a:r>
            <a:r>
              <a:rPr lang="en-GB" dirty="0" smtClean="0"/>
              <a:t> </a:t>
            </a:r>
            <a:r>
              <a:rPr lang="en-GB" dirty="0" err="1" smtClean="0"/>
              <a:t>hayret</a:t>
            </a:r>
            <a:r>
              <a:rPr lang="en-GB" dirty="0" smtClean="0"/>
              <a:t> </a:t>
            </a:r>
            <a:r>
              <a:rPr lang="en-GB" dirty="0" err="1" smtClean="0"/>
              <a:t>verici</a:t>
            </a:r>
            <a:r>
              <a:rPr lang="en-GB" dirty="0" smtClean="0"/>
              <a:t> suistimaller </a:t>
            </a:r>
            <a:r>
              <a:rPr lang="en-GB" dirty="0" err="1" smtClean="0"/>
              <a:t>sayesinde</a:t>
            </a:r>
            <a:r>
              <a:rPr lang="en-GB" dirty="0" smtClean="0"/>
              <a:t> </a:t>
            </a:r>
            <a:r>
              <a:rPr lang="en-GB" dirty="0" err="1" smtClean="0"/>
              <a:t>mümkün</a:t>
            </a:r>
            <a:r>
              <a:rPr lang="en-GB" dirty="0" smtClean="0"/>
              <a:t> </a:t>
            </a:r>
            <a:r>
              <a:rPr lang="en-GB" dirty="0" err="1" smtClean="0"/>
              <a:t>olabilmiştir</a:t>
            </a:r>
            <a:r>
              <a:rPr lang="en-GB" dirty="0" smtClean="0"/>
              <a:t>.”</a:t>
            </a:r>
          </a:p>
          <a:p>
            <a:pPr marL="0" indent="0">
              <a:buNone/>
            </a:pPr>
            <a:r>
              <a:rPr lang="en-GB" dirty="0" smtClean="0"/>
              <a:t>Julien Benda. 1927 [2006]. </a:t>
            </a:r>
            <a:r>
              <a:rPr lang="en-GB" i="1" dirty="0" err="1" smtClean="0"/>
              <a:t>Aydınların</a:t>
            </a:r>
            <a:r>
              <a:rPr lang="en-GB" i="1" dirty="0" smtClean="0"/>
              <a:t> </a:t>
            </a:r>
            <a:r>
              <a:rPr lang="en-GB" i="1" dirty="0" err="1" smtClean="0"/>
              <a:t>İhaneti</a:t>
            </a:r>
            <a:r>
              <a:rPr lang="en-GB" dirty="0" smtClean="0"/>
              <a:t>. </a:t>
            </a:r>
            <a:r>
              <a:rPr lang="en-GB" dirty="0" err="1" smtClean="0"/>
              <a:t>Çev</a:t>
            </a:r>
            <a:r>
              <a:rPr lang="en-GB" dirty="0" smtClean="0"/>
              <a:t>.: </a:t>
            </a:r>
            <a:r>
              <a:rPr lang="en-GB" dirty="0" err="1" smtClean="0"/>
              <a:t>Cem</a:t>
            </a:r>
            <a:r>
              <a:rPr lang="en-GB" dirty="0" smtClean="0"/>
              <a:t> </a:t>
            </a:r>
            <a:r>
              <a:rPr lang="en-GB" dirty="0" err="1" smtClean="0"/>
              <a:t>Soydemir</a:t>
            </a:r>
            <a:r>
              <a:rPr lang="en-GB" dirty="0" smtClean="0"/>
              <a:t>. </a:t>
            </a:r>
            <a:r>
              <a:rPr lang="en-GB" dirty="0" err="1" smtClean="0"/>
              <a:t>Doğu</a:t>
            </a:r>
            <a:r>
              <a:rPr lang="en-GB" dirty="0" smtClean="0"/>
              <a:t> </a:t>
            </a:r>
            <a:r>
              <a:rPr lang="en-GB" dirty="0" err="1" smtClean="0"/>
              <a:t>Batı</a:t>
            </a:r>
            <a:r>
              <a:rPr lang="en-GB" dirty="0" smtClean="0"/>
              <a:t> Yay.: 155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2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500" dirty="0" err="1" smtClean="0"/>
              <a:t>Kopya</a:t>
            </a:r>
            <a:r>
              <a:rPr lang="en-GB" sz="11500" dirty="0" smtClean="0"/>
              <a:t> </a:t>
            </a:r>
            <a:r>
              <a:rPr lang="en-GB" sz="11500" dirty="0" err="1" smtClean="0"/>
              <a:t>çekmeyin</a:t>
            </a:r>
            <a:r>
              <a:rPr lang="en-GB" sz="11500" dirty="0" smtClean="0"/>
              <a:t>!</a:t>
            </a:r>
          </a:p>
          <a:p>
            <a:pPr marL="0" indent="0" algn="ctr">
              <a:buNone/>
            </a:pPr>
            <a:r>
              <a:rPr lang="en-GB" sz="11500" dirty="0" err="1" smtClean="0"/>
              <a:t>İntihal</a:t>
            </a:r>
            <a:r>
              <a:rPr lang="en-GB" sz="11500" dirty="0" smtClean="0"/>
              <a:t> </a:t>
            </a:r>
            <a:r>
              <a:rPr lang="en-GB" sz="11500" dirty="0" err="1" smtClean="0"/>
              <a:t>yapmayın</a:t>
            </a:r>
            <a:r>
              <a:rPr lang="en-GB" sz="11500" dirty="0" smtClean="0"/>
              <a:t>!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20046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Türkçe’de</a:t>
            </a:r>
            <a:r>
              <a:rPr lang="en-GB" dirty="0"/>
              <a:t> </a:t>
            </a:r>
            <a:r>
              <a:rPr lang="en-GB" dirty="0" err="1"/>
              <a:t>yaygın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kullanılan</a:t>
            </a:r>
            <a:r>
              <a:rPr lang="en-GB" dirty="0"/>
              <a:t> </a:t>
            </a:r>
            <a:r>
              <a:rPr lang="en-GB" dirty="0" err="1"/>
              <a:t>bazı</a:t>
            </a:r>
            <a:r>
              <a:rPr lang="en-GB" dirty="0"/>
              <a:t> </a:t>
            </a:r>
            <a:r>
              <a:rPr lang="en-GB" dirty="0" err="1"/>
              <a:t>deyim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atasözleri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tr-TR" dirty="0" smtClean="0"/>
              <a:t>“</a:t>
            </a:r>
            <a:r>
              <a:rPr lang="tr-TR" dirty="0"/>
              <a:t>Gerçeklerin er ya da geç ortaya çıkmak gibi bir huyu vardır.”</a:t>
            </a:r>
            <a:endParaRPr lang="en-GB" dirty="0"/>
          </a:p>
          <a:p>
            <a:r>
              <a:rPr lang="tr-TR" dirty="0"/>
              <a:t>“Zaman </a:t>
            </a:r>
            <a:r>
              <a:rPr lang="tr-TR" dirty="0" smtClean="0"/>
              <a:t>her</a:t>
            </a:r>
            <a:r>
              <a:rPr lang="en-GB" dirty="0" smtClean="0"/>
              <a:t> </a:t>
            </a:r>
            <a:r>
              <a:rPr lang="tr-TR" dirty="0" smtClean="0"/>
              <a:t>şeyin </a:t>
            </a:r>
            <a:r>
              <a:rPr lang="tr-TR" dirty="0"/>
              <a:t>ilacıdır</a:t>
            </a:r>
            <a:r>
              <a:rPr lang="tr-TR" dirty="0" smtClean="0"/>
              <a:t>.”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 err="1" smtClean="0"/>
              <a:t>Sabrın</a:t>
            </a:r>
            <a:r>
              <a:rPr lang="en-GB" dirty="0" smtClean="0"/>
              <a:t> </a:t>
            </a:r>
            <a:r>
              <a:rPr lang="en-GB" dirty="0" err="1" smtClean="0"/>
              <a:t>sonu</a:t>
            </a:r>
            <a:r>
              <a:rPr lang="en-GB" dirty="0" smtClean="0"/>
              <a:t> </a:t>
            </a:r>
            <a:r>
              <a:rPr lang="en-GB" dirty="0" err="1" smtClean="0"/>
              <a:t>selamettir</a:t>
            </a:r>
            <a:r>
              <a:rPr lang="en-GB" dirty="0" smtClean="0"/>
              <a:t>.”</a:t>
            </a:r>
            <a:endParaRPr lang="en-GB" dirty="0"/>
          </a:p>
          <a:p>
            <a:r>
              <a:rPr lang="tr-TR" dirty="0" smtClean="0"/>
              <a:t>“Adalet er ya da geç tecelli eder.”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 err="1" smtClean="0"/>
              <a:t>İyiler</a:t>
            </a:r>
            <a:r>
              <a:rPr lang="en-GB" dirty="0" smtClean="0"/>
              <a:t> her zaman </a:t>
            </a:r>
            <a:r>
              <a:rPr lang="en-GB" dirty="0" err="1" smtClean="0"/>
              <a:t>kazanır</a:t>
            </a:r>
            <a:r>
              <a:rPr lang="en-GB" dirty="0" smtClean="0"/>
              <a:t>.”</a:t>
            </a:r>
          </a:p>
          <a:p>
            <a:r>
              <a:rPr lang="en-GB" dirty="0" smtClean="0"/>
              <a:t>“</a:t>
            </a:r>
            <a:r>
              <a:rPr lang="en-GB" b="1" dirty="0" err="1" smtClean="0"/>
              <a:t>Müsademe-i</a:t>
            </a:r>
            <a:r>
              <a:rPr lang="en-GB" b="1" dirty="0" smtClean="0"/>
              <a:t> </a:t>
            </a:r>
            <a:r>
              <a:rPr lang="en-GB" b="1" dirty="0" err="1" smtClean="0"/>
              <a:t>efkârdan</a:t>
            </a:r>
            <a:r>
              <a:rPr lang="en-GB" b="1" dirty="0" smtClean="0"/>
              <a:t> </a:t>
            </a:r>
            <a:r>
              <a:rPr lang="en-GB" b="1" dirty="0" err="1" smtClean="0"/>
              <a:t>barika-i</a:t>
            </a:r>
            <a:r>
              <a:rPr lang="en-GB" b="1" dirty="0" smtClean="0"/>
              <a:t> </a:t>
            </a:r>
            <a:r>
              <a:rPr lang="en-GB" b="1" dirty="0" err="1" smtClean="0"/>
              <a:t>hakikat</a:t>
            </a:r>
            <a:r>
              <a:rPr lang="en-GB" b="1" dirty="0" smtClean="0"/>
              <a:t> </a:t>
            </a:r>
            <a:r>
              <a:rPr lang="en-GB" b="1" dirty="0" err="1" smtClean="0"/>
              <a:t>doğar</a:t>
            </a:r>
            <a:r>
              <a:rPr lang="en-GB" dirty="0" smtClean="0"/>
              <a:t>”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“</a:t>
            </a:r>
            <a:r>
              <a:rPr lang="en-GB" dirty="0" err="1" smtClean="0"/>
              <a:t>hakikatin</a:t>
            </a:r>
            <a:r>
              <a:rPr lang="en-GB" dirty="0" smtClean="0"/>
              <a:t> </a:t>
            </a:r>
            <a:r>
              <a:rPr lang="en-GB" dirty="0" err="1" smtClean="0"/>
              <a:t>ışığı</a:t>
            </a:r>
            <a:r>
              <a:rPr lang="en-GB" dirty="0" smtClean="0"/>
              <a:t> </a:t>
            </a:r>
            <a:r>
              <a:rPr lang="en-GB" dirty="0" err="1" smtClean="0"/>
              <a:t>fikirlerin</a:t>
            </a:r>
            <a:r>
              <a:rPr lang="en-GB" dirty="0" smtClean="0"/>
              <a:t> </a:t>
            </a:r>
            <a:r>
              <a:rPr lang="en-GB" dirty="0" err="1" smtClean="0"/>
              <a:t>çarpışmasından</a:t>
            </a:r>
            <a:r>
              <a:rPr lang="en-GB" dirty="0" smtClean="0"/>
              <a:t> </a:t>
            </a:r>
            <a:r>
              <a:rPr lang="en-GB" dirty="0" err="1" smtClean="0"/>
              <a:t>çıkar</a:t>
            </a:r>
            <a:r>
              <a:rPr lang="en-GB" dirty="0" smtClean="0"/>
              <a:t>” (</a:t>
            </a:r>
            <a:r>
              <a:rPr lang="en-GB" dirty="0" err="1" smtClean="0"/>
              <a:t>Namık</a:t>
            </a:r>
            <a:r>
              <a:rPr lang="en-GB" dirty="0" smtClean="0"/>
              <a:t> Kemal, </a:t>
            </a:r>
            <a:r>
              <a:rPr lang="en-GB" dirty="0" err="1" smtClean="0"/>
              <a:t>Ziya</a:t>
            </a:r>
            <a:r>
              <a:rPr lang="en-GB" dirty="0" smtClean="0"/>
              <a:t> </a:t>
            </a:r>
            <a:r>
              <a:rPr lang="en-GB" dirty="0" err="1" smtClean="0"/>
              <a:t>Paşa</a:t>
            </a:r>
            <a:r>
              <a:rPr lang="en-GB" dirty="0" smtClean="0"/>
              <a:t>, </a:t>
            </a:r>
            <a:r>
              <a:rPr lang="en-GB" dirty="0" err="1" smtClean="0"/>
              <a:t>Tevfik</a:t>
            </a:r>
            <a:r>
              <a:rPr lang="en-GB" dirty="0" smtClean="0"/>
              <a:t> </a:t>
            </a:r>
            <a:r>
              <a:rPr lang="en-GB" dirty="0" err="1" smtClean="0"/>
              <a:t>Fikret</a:t>
            </a:r>
            <a:r>
              <a:rPr lang="en-GB" dirty="0" smtClean="0"/>
              <a:t>, </a:t>
            </a:r>
            <a:r>
              <a:rPr lang="en-GB" dirty="0" err="1" smtClean="0"/>
              <a:t>Cenap</a:t>
            </a:r>
            <a:r>
              <a:rPr lang="en-GB" dirty="0" smtClean="0"/>
              <a:t> </a:t>
            </a:r>
            <a:r>
              <a:rPr lang="en-GB" dirty="0" err="1" smtClean="0"/>
              <a:t>Şahabettin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Recep</a:t>
            </a:r>
            <a:r>
              <a:rPr lang="en-GB" dirty="0" smtClean="0"/>
              <a:t> </a:t>
            </a:r>
            <a:r>
              <a:rPr lang="en-GB" dirty="0" err="1" smtClean="0"/>
              <a:t>Tayyip</a:t>
            </a:r>
            <a:r>
              <a:rPr lang="en-GB" dirty="0" smtClean="0"/>
              <a:t> </a:t>
            </a:r>
            <a:r>
              <a:rPr lang="en-GB" dirty="0" err="1" smtClean="0"/>
              <a:t>Erdoğan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7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“The truth will be out” (Originator: W. Shakespeare, 1596)</a:t>
            </a:r>
          </a:p>
          <a:p>
            <a:pPr lvl="0"/>
            <a:r>
              <a:rPr lang="en-GB" dirty="0"/>
              <a:t>“All’s well, that ends well” (Originator: W. Shakespeare, 1604)</a:t>
            </a:r>
          </a:p>
          <a:p>
            <a:pPr lvl="0"/>
            <a:r>
              <a:rPr lang="en-GB" dirty="0"/>
              <a:t>“Justice will be served”</a:t>
            </a:r>
          </a:p>
          <a:p>
            <a:pPr lvl="0"/>
            <a:r>
              <a:rPr lang="en-GB" dirty="0"/>
              <a:t>“Time will tell”</a:t>
            </a:r>
          </a:p>
          <a:p>
            <a:pPr lvl="0"/>
            <a:r>
              <a:rPr lang="en-GB" dirty="0"/>
              <a:t>“The patience of Job” (Or: “the patience of a saint”)</a:t>
            </a:r>
          </a:p>
          <a:p>
            <a:pPr lvl="0"/>
            <a:r>
              <a:rPr lang="en-GB" dirty="0"/>
              <a:t>“The moment of truth”</a:t>
            </a:r>
          </a:p>
          <a:p>
            <a:pPr lvl="0"/>
            <a:r>
              <a:rPr lang="en-GB" dirty="0"/>
              <a:t>“Matter of time”</a:t>
            </a:r>
          </a:p>
          <a:p>
            <a:pPr lvl="0"/>
            <a:r>
              <a:rPr lang="en-GB" dirty="0"/>
              <a:t>“Happily ever after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2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235" cy="1325563"/>
          </a:xfrm>
        </p:spPr>
        <p:txBody>
          <a:bodyPr/>
          <a:lstStyle/>
          <a:p>
            <a:r>
              <a:rPr lang="en-GB" dirty="0" smtClean="0"/>
              <a:t>What is Economic Growth?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0" y="1783454"/>
            <a:ext cx="5314122" cy="5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706</Words>
  <Application>Microsoft Office PowerPoint</Application>
  <PresentationFormat>Geniş ekran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Teması</vt:lpstr>
      <vt:lpstr>Ee N’olmuş? </vt:lpstr>
      <vt:lpstr>PowerPoint Sunusu</vt:lpstr>
      <vt:lpstr>PowerPoint Sunusu</vt:lpstr>
      <vt:lpstr>PowerPoint Sunusu</vt:lpstr>
      <vt:lpstr>PowerPoint Sunusu</vt:lpstr>
      <vt:lpstr>PowerPoint Sunusu</vt:lpstr>
      <vt:lpstr>Türkçe’de yaygın olarak kullanılan bazı deyim ve atasözleri:</vt:lpstr>
      <vt:lpstr>So what?</vt:lpstr>
      <vt:lpstr>What is Economic Growth?</vt:lpstr>
      <vt:lpstr>What is Economic Growth?</vt:lpstr>
      <vt:lpstr>An interpretation</vt:lpstr>
      <vt:lpstr>Karl Popper (1902-1994)</vt:lpstr>
      <vt:lpstr>Karl Popper (1902-1994)</vt:lpstr>
      <vt:lpstr>PowerPoint Sunusu</vt:lpstr>
      <vt:lpstr>PowerPoint Sunusu</vt:lpstr>
      <vt:lpstr>PowerPoint Sunusu</vt:lpstr>
      <vt:lpstr>Post-truth neden bu kadar yaygın?</vt:lpstr>
      <vt:lpstr>Augmented reality</vt:lpstr>
      <vt:lpstr>PowerPoint Sunusu</vt:lpstr>
      <vt:lpstr>Hiperrealizm</vt:lpstr>
      <vt:lpstr>PowerPoint Sunusu</vt:lpstr>
      <vt:lpstr>İktisatta Araştırma Yöntemleri ve Etiği</vt:lpstr>
      <vt:lpstr>Hakikat nedir / nerede?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N’olmuş?</dc:title>
  <dc:creator>Altug Yalcintas</dc:creator>
  <cp:lastModifiedBy>Altug Yalcintas</cp:lastModifiedBy>
  <cp:revision>13</cp:revision>
  <dcterms:created xsi:type="dcterms:W3CDTF">2018-12-27T11:32:19Z</dcterms:created>
  <dcterms:modified xsi:type="dcterms:W3CDTF">2018-12-27T14:21:47Z</dcterms:modified>
</cp:coreProperties>
</file>