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01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87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18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1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24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17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1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35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43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81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44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AF94-9107-47B6-9A92-C898E889DF0E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6CDC-B06F-4FDF-A905-5D7236775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02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Old English Text MT" pitchFamily="66" charset="0"/>
              </a:rPr>
              <a:t>İngilizce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46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rgbClr val="C00000"/>
                </a:solidFill>
              </a:rPr>
              <a:t>Yaşayan</a:t>
            </a:r>
            <a:r>
              <a:rPr lang="en-GB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tr-TR" dirty="0" smtClean="0"/>
              <a:t>İngilizce</a:t>
            </a:r>
            <a:endParaRPr lang="en-US" dirty="0" smtClean="0"/>
          </a:p>
          <a:p>
            <a:r>
              <a:rPr lang="tr-TR" dirty="0" err="1" smtClean="0"/>
              <a:t>Gallice</a:t>
            </a:r>
            <a:r>
              <a:rPr lang="en-US" dirty="0" smtClean="0"/>
              <a:t>	</a:t>
            </a:r>
          </a:p>
          <a:p>
            <a:r>
              <a:rPr lang="tr-TR" dirty="0" err="1" smtClean="0"/>
              <a:t>İskoçça</a:t>
            </a:r>
            <a:endParaRPr lang="en-US" dirty="0" smtClean="0"/>
          </a:p>
          <a:p>
            <a:r>
              <a:rPr lang="tr-TR" dirty="0" smtClean="0"/>
              <a:t>İrlandaca</a:t>
            </a:r>
            <a:endParaRPr lang="en-US" dirty="0" smtClean="0"/>
          </a:p>
          <a:p>
            <a:r>
              <a:rPr lang="en-US" dirty="0" smtClean="0"/>
              <a:t>Angloromani	</a:t>
            </a:r>
          </a:p>
          <a:p>
            <a:r>
              <a:rPr lang="tr-TR" dirty="0" smtClean="0"/>
              <a:t>İskoç Keltçesi</a:t>
            </a:r>
            <a:r>
              <a:rPr lang="en-US" dirty="0" smtClean="0"/>
              <a:t>	</a:t>
            </a:r>
          </a:p>
          <a:p>
            <a:r>
              <a:rPr lang="tr-TR" dirty="0" smtClean="0"/>
              <a:t>Korniş</a:t>
            </a:r>
            <a:endParaRPr lang="en-US" dirty="0" smtClean="0"/>
          </a:p>
          <a:p>
            <a:r>
              <a:rPr lang="en-GB" dirty="0" err="1" smtClean="0"/>
              <a:t>Angli</a:t>
            </a:r>
            <a:r>
              <a:rPr lang="tr-TR" dirty="0" smtClean="0"/>
              <a:t>ce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tr-TR" dirty="0" smtClean="0">
                <a:solidFill>
                  <a:srgbClr val="C00000"/>
                </a:solidFill>
              </a:rPr>
              <a:t>Karışık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Angloromani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Shelta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rgbClr val="C00000"/>
                </a:solidFill>
              </a:rPr>
              <a:t>Yok olmuş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</a:p>
          <a:p>
            <a:r>
              <a:rPr lang="tr-TR" dirty="0" smtClean="0"/>
              <a:t>Unutulmuş Keltçe</a:t>
            </a:r>
            <a:endParaRPr lang="en-GB" dirty="0" smtClean="0"/>
          </a:p>
          <a:p>
            <a:r>
              <a:rPr lang="tr-TR" dirty="0" err="1" smtClean="0"/>
              <a:t>Britonca</a:t>
            </a:r>
            <a:endParaRPr lang="en-GB" dirty="0" smtClean="0"/>
          </a:p>
          <a:p>
            <a:r>
              <a:rPr lang="en-GB" dirty="0" err="1" smtClean="0"/>
              <a:t>Cumbri</a:t>
            </a:r>
            <a:r>
              <a:rPr lang="tr-TR" dirty="0" smtClean="0"/>
              <a:t>ce</a:t>
            </a:r>
            <a:endParaRPr lang="en-GB" dirty="0" smtClean="0"/>
          </a:p>
          <a:p>
            <a:r>
              <a:rPr lang="tr-TR" dirty="0" err="1" smtClean="0"/>
              <a:t>Piktçe</a:t>
            </a:r>
            <a:endParaRPr lang="en-GB" dirty="0" smtClean="0"/>
          </a:p>
          <a:p>
            <a:r>
              <a:rPr lang="tr-TR" dirty="0" smtClean="0"/>
              <a:t>Eski İngilizce</a:t>
            </a:r>
            <a:endParaRPr lang="en-GB" dirty="0" smtClean="0"/>
          </a:p>
          <a:p>
            <a:r>
              <a:rPr lang="tr-TR" dirty="0" smtClean="0"/>
              <a:t>Orta Dönem İngilizcesi</a:t>
            </a:r>
            <a:endParaRPr lang="en-GB" dirty="0" smtClean="0"/>
          </a:p>
          <a:p>
            <a:r>
              <a:rPr lang="en-GB" dirty="0" smtClean="0"/>
              <a:t>Yola</a:t>
            </a:r>
          </a:p>
          <a:p>
            <a:r>
              <a:rPr lang="tr-TR" dirty="0" smtClean="0"/>
              <a:t>Erken </a:t>
            </a:r>
            <a:r>
              <a:rPr lang="tr-TR" dirty="0" err="1" smtClean="0"/>
              <a:t>İskoçça</a:t>
            </a:r>
            <a:endParaRPr lang="en-GB" dirty="0" smtClean="0"/>
          </a:p>
          <a:p>
            <a:r>
              <a:rPr lang="tr-TR" dirty="0" smtClean="0"/>
              <a:t>Orta </a:t>
            </a:r>
            <a:r>
              <a:rPr lang="tr-TR" dirty="0" err="1" smtClean="0"/>
              <a:t>İskoçça</a:t>
            </a:r>
            <a:endParaRPr lang="en-GB" dirty="0" smtClean="0"/>
          </a:p>
          <a:p>
            <a:r>
              <a:rPr lang="tr-TR" dirty="0" smtClean="0"/>
              <a:t>Eski Kuzey </a:t>
            </a:r>
            <a:r>
              <a:rPr lang="tr-TR" dirty="0" err="1" smtClean="0"/>
              <a:t>Dİli</a:t>
            </a:r>
            <a:endParaRPr lang="en-GB" dirty="0" smtClean="0"/>
          </a:p>
          <a:p>
            <a:r>
              <a:rPr lang="en-GB" dirty="0" smtClean="0"/>
              <a:t>Norn</a:t>
            </a:r>
          </a:p>
          <a:p>
            <a:r>
              <a:rPr lang="en-GB" dirty="0" smtClean="0"/>
              <a:t>Roman</a:t>
            </a:r>
            <a:endParaRPr lang="tr-TR" dirty="0" smtClean="0"/>
          </a:p>
          <a:p>
            <a:r>
              <a:rPr lang="tr-TR" dirty="0" err="1" smtClean="0"/>
              <a:t>Galli</a:t>
            </a:r>
            <a:r>
              <a:rPr lang="tr-TR" dirty="0" smtClean="0"/>
              <a:t>-Roman </a:t>
            </a:r>
            <a:r>
              <a:rPr lang="tr-TR" dirty="0" err="1" smtClean="0"/>
              <a:t>Dİli</a:t>
            </a:r>
            <a:endParaRPr lang="en-GB" dirty="0" smtClean="0"/>
          </a:p>
          <a:p>
            <a:r>
              <a:rPr lang="en-GB" dirty="0" smtClean="0"/>
              <a:t>Anglo-Norman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74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İlk </a:t>
            </a:r>
            <a:r>
              <a:rPr lang="en-US" dirty="0" err="1"/>
              <a:t>doğrudan</a:t>
            </a:r>
            <a:r>
              <a:rPr lang="en-US" dirty="0"/>
              <a:t> Roma </a:t>
            </a:r>
            <a:r>
              <a:rPr lang="en-US" dirty="0" err="1"/>
              <a:t>teması</a:t>
            </a:r>
            <a:r>
              <a:rPr lang="en-US" dirty="0"/>
              <a:t>, Roma </a:t>
            </a:r>
            <a:r>
              <a:rPr lang="en-US" dirty="0" err="1"/>
              <a:t>generali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gelecekteki</a:t>
            </a:r>
            <a:r>
              <a:rPr lang="en-US" dirty="0"/>
              <a:t> </a:t>
            </a:r>
            <a:r>
              <a:rPr lang="en-US" dirty="0" err="1"/>
              <a:t>diktatör</a:t>
            </a:r>
            <a:r>
              <a:rPr lang="en-US" dirty="0"/>
              <a:t> Julius </a:t>
            </a:r>
            <a:r>
              <a:rPr lang="en-US" dirty="0" err="1"/>
              <a:t>Caesar'ın</a:t>
            </a:r>
            <a:r>
              <a:rPr lang="en-US" dirty="0"/>
              <a:t> </a:t>
            </a:r>
            <a:r>
              <a:rPr lang="tr-TR" dirty="0"/>
              <a:t>M.Ö. </a:t>
            </a:r>
            <a:r>
              <a:rPr lang="en-US" dirty="0"/>
              <a:t>55 </a:t>
            </a:r>
            <a:r>
              <a:rPr lang="en-US" dirty="0" err="1"/>
              <a:t>ve</a:t>
            </a:r>
            <a:r>
              <a:rPr lang="en-US" dirty="0"/>
              <a:t> 54’de </a:t>
            </a:r>
            <a:r>
              <a:rPr lang="en-US" dirty="0" err="1"/>
              <a:t>İngiltere’ye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sefer</a:t>
            </a:r>
            <a:r>
              <a:rPr lang="en-US" dirty="0"/>
              <a:t> </a:t>
            </a:r>
            <a:r>
              <a:rPr lang="en-US" dirty="0" err="1"/>
              <a:t>yapmasıyla</a:t>
            </a:r>
            <a:r>
              <a:rPr lang="en-US" dirty="0"/>
              <a:t> </a:t>
            </a:r>
            <a:r>
              <a:rPr lang="en-US" dirty="0" err="1"/>
              <a:t>geldi</a:t>
            </a:r>
            <a:r>
              <a:rPr lang="en-US" dirty="0"/>
              <a:t>..</a:t>
            </a:r>
          </a:p>
          <a:p>
            <a:endParaRPr lang="en-US" dirty="0"/>
          </a:p>
          <a:p>
            <a:r>
              <a:rPr lang="en-US" dirty="0"/>
              <a:t>İlk </a:t>
            </a:r>
            <a:r>
              <a:rPr lang="en-US" dirty="0" err="1"/>
              <a:t>sefer</a:t>
            </a:r>
            <a:r>
              <a:rPr lang="en-US" dirty="0"/>
              <a:t>,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istiladan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keşif</a:t>
            </a:r>
            <a:r>
              <a:rPr lang="en-US" dirty="0"/>
              <a:t>, Kent </a:t>
            </a:r>
            <a:r>
              <a:rPr lang="en-US" dirty="0" err="1"/>
              <a:t>kıyısında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tr-TR" dirty="0"/>
              <a:t>ayak basma noktası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tr-TR" dirty="0"/>
              <a:t>il</a:t>
            </a:r>
            <a:r>
              <a:rPr lang="en-US" dirty="0"/>
              <a:t>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0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Romalılar adayı 43 yılından 410 yılına kadar kontrol etmiştir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tr-TR" dirty="0" smtClean="0"/>
              <a:t>Roma İmparatorluğu iki temel direk üzerinde durmuştur. Bunlardan ilki İmparatora sözde bağlılık ikincisi ise askerlerinin iaşelerinin ödenmesi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tr-TR" dirty="0" smtClean="0"/>
              <a:t>Adanın işgalinde buraya yerleşen ve sonrasında kalan Latinler neredeyse bir görüntüden ibaretti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  '-Chester'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biten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İngilizce</a:t>
            </a:r>
            <a:r>
              <a:rPr lang="en-US" dirty="0" smtClean="0"/>
              <a:t> </a:t>
            </a:r>
            <a:r>
              <a:rPr lang="en-US" dirty="0" err="1" smtClean="0"/>
              <a:t>yerler</a:t>
            </a:r>
            <a:r>
              <a:rPr lang="en-US" dirty="0" smtClean="0"/>
              <a:t> </a:t>
            </a:r>
            <a:r>
              <a:rPr lang="en-US" dirty="0" err="1" smtClean="0"/>
              <a:t>Latince</a:t>
            </a:r>
            <a:r>
              <a:rPr lang="en-US" dirty="0" smtClean="0"/>
              <a:t> '</a:t>
            </a:r>
            <a:r>
              <a:rPr lang="en-US" dirty="0" err="1" smtClean="0"/>
              <a:t>castra</a:t>
            </a:r>
            <a:r>
              <a:rPr lang="en-US" dirty="0" smtClean="0"/>
              <a:t>'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geldi</a:t>
            </a:r>
            <a:r>
              <a:rPr lang="en-US" dirty="0" smtClean="0"/>
              <a:t> - </a:t>
            </a:r>
            <a:r>
              <a:rPr lang="en-US" dirty="0" err="1" smtClean="0"/>
              <a:t>Romalılar</a:t>
            </a:r>
            <a:r>
              <a:rPr lang="en-US" dirty="0" smtClean="0"/>
              <a:t> </a:t>
            </a:r>
            <a:r>
              <a:rPr lang="en-US" dirty="0" err="1" smtClean="0"/>
              <a:t>Latince</a:t>
            </a:r>
            <a:r>
              <a:rPr lang="en-US" dirty="0" smtClean="0"/>
              <a:t> '</a:t>
            </a:r>
            <a:r>
              <a:rPr lang="en-US" dirty="0" err="1" smtClean="0"/>
              <a:t>castra</a:t>
            </a:r>
            <a:r>
              <a:rPr lang="en-US" dirty="0" smtClean="0"/>
              <a:t>' </a:t>
            </a:r>
            <a:r>
              <a:rPr lang="en-US" dirty="0" err="1" smtClean="0"/>
              <a:t>denilen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kamp</a:t>
            </a:r>
            <a:r>
              <a:rPr lang="en-US" dirty="0" smtClean="0"/>
              <a:t> </a:t>
            </a:r>
            <a:r>
              <a:rPr lang="en-US" dirty="0" err="1" smtClean="0"/>
              <a:t>kurdukları</a:t>
            </a:r>
            <a:r>
              <a:rPr lang="en-US" dirty="0" smtClean="0"/>
              <a:t> </a:t>
            </a:r>
            <a:r>
              <a:rPr lang="en-US" dirty="0" err="1" smtClean="0"/>
              <a:t>yerlerdi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65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Germen </a:t>
            </a:r>
            <a:r>
              <a:rPr lang="en-US" dirty="0" err="1" smtClean="0"/>
              <a:t>halkları</a:t>
            </a:r>
            <a:r>
              <a:rPr lang="en-US" dirty="0" smtClean="0"/>
              <a:t> (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edebiyatta</a:t>
            </a:r>
            <a:r>
              <a:rPr lang="en-US" dirty="0" smtClean="0"/>
              <a:t> </a:t>
            </a:r>
            <a:r>
              <a:rPr lang="en-US" dirty="0" err="1" smtClean="0"/>
              <a:t>Teutonik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Gotik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da </a:t>
            </a:r>
            <a:r>
              <a:rPr lang="en-US" dirty="0" err="1" smtClean="0"/>
              <a:t>bilinir</a:t>
            </a:r>
            <a:r>
              <a:rPr lang="en-US" dirty="0" smtClean="0"/>
              <a:t>)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kökenli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Hint-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etno-dilbilimsel</a:t>
            </a:r>
            <a:r>
              <a:rPr lang="en-US" dirty="0" smtClean="0"/>
              <a:t> </a:t>
            </a:r>
            <a:r>
              <a:rPr lang="en-US" dirty="0" err="1" smtClean="0"/>
              <a:t>grubudur</a:t>
            </a:r>
            <a:r>
              <a:rPr lang="en-US" dirty="0" smtClean="0"/>
              <a:t>..</a:t>
            </a:r>
          </a:p>
          <a:p>
            <a:endParaRPr lang="en-GB" dirty="0" smtClean="0"/>
          </a:p>
          <a:p>
            <a:r>
              <a:rPr lang="en-US" dirty="0" smtClean="0"/>
              <a:t>Anglo-Saxon </a:t>
            </a:r>
            <a:r>
              <a:rPr lang="en-US" dirty="0" err="1" smtClean="0"/>
              <a:t>terimi</a:t>
            </a:r>
            <a:r>
              <a:rPr lang="en-US" dirty="0" smtClean="0"/>
              <a:t>,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tarihçiler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, 5. </a:t>
            </a:r>
            <a:r>
              <a:rPr lang="en-US" dirty="0" err="1" smtClean="0"/>
              <a:t>yüzyılın</a:t>
            </a:r>
            <a:r>
              <a:rPr lang="en-US" dirty="0" smtClean="0"/>
              <a:t> </a:t>
            </a:r>
            <a:r>
              <a:rPr lang="en-US" dirty="0" err="1" smtClean="0"/>
              <a:t>başlarından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Britanya'nın</a:t>
            </a:r>
            <a:r>
              <a:rPr lang="en-US" dirty="0" smtClean="0"/>
              <a:t> </a:t>
            </a:r>
            <a:r>
              <a:rPr lang="en-US" dirty="0" err="1" smtClean="0"/>
              <a:t>güneyini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doğusunu</a:t>
            </a:r>
            <a:r>
              <a:rPr lang="en-US" dirty="0" smtClean="0"/>
              <a:t> </a:t>
            </a:r>
            <a:r>
              <a:rPr lang="en-US" dirty="0" err="1" smtClean="0"/>
              <a:t>istila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yerleşen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aşiretlerini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ulusunu</a:t>
            </a:r>
            <a:r>
              <a:rPr lang="en-US" dirty="0" smtClean="0"/>
              <a:t> </a:t>
            </a:r>
            <a:r>
              <a:rPr lang="en-US" dirty="0" err="1" smtClean="0"/>
              <a:t>yaratmalarından</a:t>
            </a:r>
            <a:r>
              <a:rPr lang="en-US" dirty="0" smtClean="0"/>
              <a:t> Norman </a:t>
            </a:r>
            <a:r>
              <a:rPr lang="en-US" dirty="0" err="1" smtClean="0"/>
              <a:t>fetihlerine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Germen </a:t>
            </a:r>
            <a:r>
              <a:rPr lang="en-US" dirty="0" err="1" smtClean="0"/>
              <a:t>kabilelerini</a:t>
            </a:r>
            <a:r>
              <a:rPr lang="en-US" dirty="0" smtClean="0"/>
              <a:t> </a:t>
            </a:r>
            <a:r>
              <a:rPr lang="en-US" dirty="0" err="1" smtClean="0"/>
              <a:t>tanımlamak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0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Angles, </a:t>
            </a:r>
            <a:r>
              <a:rPr lang="en-US" dirty="0" err="1" smtClean="0"/>
              <a:t>Angeln'dan</a:t>
            </a:r>
            <a:r>
              <a:rPr lang="en-US" dirty="0" smtClean="0"/>
              <a:t> </a:t>
            </a:r>
            <a:r>
              <a:rPr lang="en-US" dirty="0" err="1" smtClean="0"/>
              <a:t>gelmiş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(modern </a:t>
            </a:r>
            <a:r>
              <a:rPr lang="en-US" dirty="0" err="1" smtClean="0"/>
              <a:t>Almanya'da</a:t>
            </a:r>
            <a:r>
              <a:rPr lang="en-US" dirty="0" smtClean="0"/>
              <a:t>): Bede (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keşiş</a:t>
            </a:r>
            <a:r>
              <a:rPr lang="en-US" dirty="0" smtClean="0"/>
              <a:t>),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milletlerinin</a:t>
            </a: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topraklarını</a:t>
            </a:r>
            <a:r>
              <a:rPr lang="en-US" dirty="0" smtClean="0"/>
              <a:t> </a:t>
            </a:r>
            <a:r>
              <a:rPr lang="en-US" dirty="0" err="1" smtClean="0"/>
              <a:t>boş</a:t>
            </a:r>
            <a:r>
              <a:rPr lang="en-US" dirty="0" smtClean="0"/>
              <a:t> </a:t>
            </a:r>
            <a:r>
              <a:rPr lang="en-US" dirty="0" err="1" smtClean="0"/>
              <a:t>bırakarak</a:t>
            </a:r>
            <a:r>
              <a:rPr lang="en-US" dirty="0" smtClean="0"/>
              <a:t> </a:t>
            </a:r>
            <a:r>
              <a:rPr lang="en-US" dirty="0" err="1" smtClean="0"/>
              <a:t>İngiltere'ye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yazdı</a:t>
            </a:r>
            <a:r>
              <a:rPr lang="en-US" dirty="0" smtClean="0"/>
              <a:t>..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İngiltere</a:t>
            </a:r>
            <a:r>
              <a:rPr lang="en-US" dirty="0" smtClean="0"/>
              <a:t> </a:t>
            </a:r>
            <a:r>
              <a:rPr lang="en-US" dirty="0" err="1" smtClean="0"/>
              <a:t>ismi</a:t>
            </a:r>
            <a:r>
              <a:rPr lang="en-US" dirty="0" smtClean="0"/>
              <a:t> (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İngilizcesi</a:t>
            </a:r>
            <a:r>
              <a:rPr lang="en-US" dirty="0" smtClean="0"/>
              <a:t>: </a:t>
            </a:r>
            <a:r>
              <a:rPr lang="en-US" dirty="0" err="1" smtClean="0"/>
              <a:t>Engla</a:t>
            </a:r>
            <a:r>
              <a:rPr lang="en-US" dirty="0" smtClean="0"/>
              <a:t> </a:t>
            </a:r>
            <a:r>
              <a:rPr lang="en-US" dirty="0" err="1" smtClean="0"/>
              <a:t>ülkesi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Ængla</a:t>
            </a:r>
            <a:r>
              <a:rPr lang="en-US" dirty="0" smtClean="0"/>
              <a:t> </a:t>
            </a:r>
            <a:r>
              <a:rPr lang="en-US" dirty="0" err="1" smtClean="0"/>
              <a:t>ülkesi</a:t>
            </a:r>
            <a:r>
              <a:rPr lang="en-US" dirty="0" smtClean="0"/>
              <a:t>)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kabileden</a:t>
            </a:r>
            <a:r>
              <a:rPr lang="en-US" dirty="0" smtClean="0"/>
              <a:t> </a:t>
            </a:r>
            <a:r>
              <a:rPr lang="en-US" dirty="0" err="1" smtClean="0"/>
              <a:t>gelmektedir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Aşağı</a:t>
            </a:r>
            <a:r>
              <a:rPr lang="en-US" dirty="0" smtClean="0"/>
              <a:t> </a:t>
            </a:r>
            <a:r>
              <a:rPr lang="en-US" dirty="0" err="1" smtClean="0"/>
              <a:t>Saksonya'dan</a:t>
            </a:r>
            <a:r>
              <a:rPr lang="en-US" dirty="0" smtClean="0"/>
              <a:t> </a:t>
            </a:r>
            <a:r>
              <a:rPr lang="en-US" dirty="0" err="1" smtClean="0"/>
              <a:t>Saksonlar</a:t>
            </a:r>
            <a:r>
              <a:rPr lang="en-US" dirty="0" smtClean="0"/>
              <a:t> (modern </a:t>
            </a:r>
            <a:r>
              <a:rPr lang="en-US" dirty="0" err="1" smtClean="0"/>
              <a:t>Almanya'da</a:t>
            </a:r>
            <a:r>
              <a:rPr lang="en-US" dirty="0" smtClean="0"/>
              <a:t>; </a:t>
            </a:r>
            <a:r>
              <a:rPr lang="en-US" dirty="0" err="1" smtClean="0"/>
              <a:t>Almanca</a:t>
            </a:r>
            <a:r>
              <a:rPr lang="en-US" dirty="0" smtClean="0"/>
              <a:t>: Niedersachsen)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J</a:t>
            </a:r>
            <a:r>
              <a:rPr lang="tr-TR" dirty="0" err="1" smtClean="0"/>
              <a:t>ütler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olasılıkla</a:t>
            </a:r>
            <a:r>
              <a:rPr lang="en-US" dirty="0" smtClean="0"/>
              <a:t> Jutland </a:t>
            </a:r>
            <a:r>
              <a:rPr lang="en-US" dirty="0" err="1" smtClean="0"/>
              <a:t>yarımadasından</a:t>
            </a:r>
            <a:r>
              <a:rPr lang="en-US" dirty="0" smtClean="0"/>
              <a:t> (modern </a:t>
            </a:r>
            <a:r>
              <a:rPr lang="en-US" dirty="0" err="1" smtClean="0"/>
              <a:t>Danimarka'da</a:t>
            </a:r>
            <a:r>
              <a:rPr lang="en-US" dirty="0" smtClean="0"/>
              <a:t>).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6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Anglo-Saxon </a:t>
            </a:r>
            <a:r>
              <a:rPr lang="en-US" dirty="0" err="1" smtClean="0"/>
              <a:t>terimi</a:t>
            </a:r>
            <a:r>
              <a:rPr lang="en-US" dirty="0" smtClean="0"/>
              <a:t>, </a:t>
            </a:r>
            <a:r>
              <a:rPr lang="en-US" dirty="0" err="1" smtClean="0"/>
              <a:t>Büyük</a:t>
            </a:r>
            <a:r>
              <a:rPr lang="en-US" dirty="0" smtClean="0"/>
              <a:t> Alfred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tr-TR" dirty="0" smtClean="0"/>
              <a:t>yazılan</a:t>
            </a:r>
            <a:r>
              <a:rPr lang="en-US" dirty="0" smtClean="0"/>
              <a:t> </a:t>
            </a:r>
            <a:r>
              <a:rPr lang="en-US" dirty="0" err="1" smtClean="0"/>
              <a:t>belgelerde</a:t>
            </a:r>
            <a:r>
              <a:rPr lang="en-US" dirty="0" smtClean="0"/>
              <a:t> </a:t>
            </a:r>
            <a:r>
              <a:rPr lang="en-US" dirty="0" err="1" smtClean="0"/>
              <a:t>bulunabilir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anla</a:t>
            </a:r>
            <a:r>
              <a:rPr lang="tr-TR" dirty="0" err="1" smtClean="0"/>
              <a:t>tım</a:t>
            </a:r>
            <a:r>
              <a:rPr lang="en-US" dirty="0" err="1" smtClean="0"/>
              <a:t>larında</a:t>
            </a:r>
            <a:r>
              <a:rPr lang="en-US" dirty="0" smtClean="0"/>
              <a:t>, 5. </a:t>
            </a:r>
            <a:r>
              <a:rPr lang="en-US" dirty="0" err="1" smtClean="0"/>
              <a:t>yüzyıldan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İngiltere’ye</a:t>
            </a:r>
            <a:r>
              <a:rPr lang="en-US" dirty="0" smtClean="0"/>
              <a:t> </a:t>
            </a:r>
            <a:r>
              <a:rPr lang="en-US" dirty="0" err="1" smtClean="0"/>
              <a:t>yerleşen</a:t>
            </a:r>
            <a:r>
              <a:rPr lang="en-US" dirty="0" smtClean="0"/>
              <a:t> Germen </a:t>
            </a:r>
            <a:r>
              <a:rPr lang="en-US" dirty="0" err="1" smtClean="0"/>
              <a:t>halklarının</a:t>
            </a:r>
            <a:r>
              <a:rPr lang="en-US" dirty="0" smtClean="0"/>
              <a:t> </a:t>
            </a:r>
            <a:r>
              <a:rPr lang="en-US" dirty="0" err="1" smtClean="0"/>
              <a:t>milletine</a:t>
            </a:r>
            <a:r>
              <a:rPr lang="en-US" dirty="0" smtClean="0"/>
              <a:t> </a:t>
            </a:r>
            <a:r>
              <a:rPr lang="en-US" dirty="0" err="1" smtClean="0"/>
              <a:t>atıfta</a:t>
            </a:r>
            <a:r>
              <a:rPr lang="en-US" dirty="0" smtClean="0"/>
              <a:t> </a:t>
            </a:r>
            <a:r>
              <a:rPr lang="en-US" dirty="0" err="1" smtClean="0"/>
              <a:t>bulundular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Anglo-Saxon </a:t>
            </a:r>
            <a:r>
              <a:rPr lang="en-US" dirty="0" err="1" smtClean="0"/>
              <a:t>İngiltere'nin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, Roma </a:t>
            </a:r>
            <a:r>
              <a:rPr lang="en-US" dirty="0" err="1" smtClean="0"/>
              <a:t>egemenliğinin</a:t>
            </a:r>
            <a:r>
              <a:rPr lang="en-US" dirty="0" smtClean="0"/>
              <a:t> </a:t>
            </a:r>
            <a:r>
              <a:rPr lang="en-US" dirty="0" err="1" smtClean="0"/>
              <a:t>sonundan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5.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sayısız</a:t>
            </a:r>
            <a:r>
              <a:rPr lang="en-US" dirty="0" smtClean="0"/>
              <a:t> Anglo-</a:t>
            </a:r>
            <a:r>
              <a:rPr lang="en-US" dirty="0" err="1" smtClean="0"/>
              <a:t>Sakson</a:t>
            </a:r>
            <a:r>
              <a:rPr lang="en-US" dirty="0" smtClean="0"/>
              <a:t> </a:t>
            </a:r>
            <a:r>
              <a:rPr lang="en-US" dirty="0" err="1" smtClean="0"/>
              <a:t>krallığının</a:t>
            </a:r>
            <a:r>
              <a:rPr lang="en-US" dirty="0" smtClean="0"/>
              <a:t> </a:t>
            </a:r>
            <a:r>
              <a:rPr lang="en-US" dirty="0" err="1" smtClean="0"/>
              <a:t>kurulmasından</a:t>
            </a:r>
            <a:r>
              <a:rPr lang="en-US" dirty="0" smtClean="0"/>
              <a:t> 1066'da </a:t>
            </a:r>
            <a:r>
              <a:rPr lang="en-US" dirty="0" err="1" smtClean="0"/>
              <a:t>Normanlar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İngiltere'nin</a:t>
            </a:r>
            <a:r>
              <a:rPr lang="en-US" dirty="0" smtClean="0"/>
              <a:t> Norman </a:t>
            </a:r>
            <a:r>
              <a:rPr lang="en-US" dirty="0" err="1" smtClean="0"/>
              <a:t>fethine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, 5.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başlarında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çağdaki</a:t>
            </a:r>
            <a:r>
              <a:rPr lang="en-US" dirty="0" smtClean="0"/>
              <a:t> </a:t>
            </a:r>
            <a:r>
              <a:rPr lang="en-US" dirty="0" err="1" smtClean="0"/>
              <a:t>İngiltere'yi</a:t>
            </a:r>
            <a:r>
              <a:rPr lang="en-US" dirty="0" smtClean="0"/>
              <a:t> </a:t>
            </a:r>
            <a:r>
              <a:rPr lang="en-US" dirty="0" err="1" smtClean="0"/>
              <a:t>kapsar</a:t>
            </a:r>
            <a:r>
              <a:rPr lang="en-US" dirty="0" smtClean="0"/>
              <a:t>.</a:t>
            </a:r>
            <a:endParaRPr lang="en-GB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27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Geniş ekran</PresentationFormat>
  <Paragraphs>56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Old English Text MT</vt:lpstr>
      <vt:lpstr>Office Teması</vt:lpstr>
      <vt:lpstr>İngilizce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İngilizce </dc:title>
  <dc:creator>Mert kozan</dc:creator>
  <cp:lastModifiedBy>Mert kozan</cp:lastModifiedBy>
  <cp:revision>1</cp:revision>
  <dcterms:created xsi:type="dcterms:W3CDTF">2019-03-22T10:09:25Z</dcterms:created>
  <dcterms:modified xsi:type="dcterms:W3CDTF">2019-03-22T10:11:03Z</dcterms:modified>
</cp:coreProperties>
</file>