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57" r:id="rId2"/>
    <p:sldId id="383" r:id="rId3"/>
    <p:sldId id="384" r:id="rId4"/>
    <p:sldId id="261" r:id="rId5"/>
    <p:sldId id="263" r:id="rId6"/>
    <p:sldId id="405" r:id="rId7"/>
    <p:sldId id="410" r:id="rId8"/>
    <p:sldId id="287" r:id="rId9"/>
    <p:sldId id="288" r:id="rId10"/>
    <p:sldId id="289" r:id="rId11"/>
    <p:sldId id="290" r:id="rId12"/>
    <p:sldId id="291" r:id="rId13"/>
    <p:sldId id="292" r:id="rId14"/>
    <p:sldId id="304" r:id="rId15"/>
    <p:sldId id="305" r:id="rId16"/>
    <p:sldId id="314" r:id="rId17"/>
    <p:sldId id="315" r:id="rId18"/>
    <p:sldId id="317" r:id="rId19"/>
    <p:sldId id="318" r:id="rId20"/>
    <p:sldId id="323" r:id="rId21"/>
    <p:sldId id="329" r:id="rId22"/>
    <p:sldId id="330" r:id="rId23"/>
    <p:sldId id="336" r:id="rId24"/>
    <p:sldId id="337" r:id="rId25"/>
    <p:sldId id="343" r:id="rId26"/>
    <p:sldId id="350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5EE1D-3060-4F99-8D93-1E94BA435095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F8A85-16D6-413F-BC83-4ECFBB5B92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0580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7412E-2350-42F2-BAD2-E0884729508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1399D-93BB-4614-A80C-EECE3C7E13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9724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E14E-1E49-4209-96F3-661726DD346D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85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DDA7-883F-4E89-9EDF-D8D4C1BADA8B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37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CC02-F9EF-46C3-B5EF-917D8E715F8D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856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807C-4055-480D-B550-62E8354D38F6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568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9A29-F500-4220-A61F-265D3FA05BD4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9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6446-3C26-4915-AE8B-6F2381F37303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194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4CCA-5A72-4E99-AAEF-46663389355B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207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DF7-ABD1-4C28-BC55-E3652F0B9FC9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87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678CA-A96C-4CC7-8A7B-FB1B0DD23151}" type="datetime1">
              <a:rPr lang="tr-TR" smtClean="0"/>
              <a:t>12.11.2019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1E475-DB84-4DAC-A4DF-8A515C86FD7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6633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839E-D1C6-4D33-9EC1-71127C90FB17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99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9651-8E1A-4498-A0F5-34AB32EFFAEC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70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2F20-D6BF-48F1-9C64-A922B33EC8B9}" type="datetime1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845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ACCC-FDE7-4DCC-AC7E-0C4F7606B526}" type="datetime1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96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1EF-B5CD-4558-99C0-63D42BADD449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92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C64C-7F8C-46A8-8FEA-A2CF4E260525}" type="datetime1">
              <a:rPr lang="tr-TR" smtClean="0"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05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4EF5-4D5B-4584-8EE0-A8FFA2694206}" type="datetime1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78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8703-C425-4B68-AF29-745454B0200D}" type="datetime1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89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B65B-B4E0-4584-ABF6-3F68488ECFD5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0BAF97-BE18-4576-98FD-AB24F7D6E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89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27607" y="1036140"/>
            <a:ext cx="8229600" cy="968375"/>
          </a:xfrm>
        </p:spPr>
        <p:txBody>
          <a:bodyPr/>
          <a:lstStyle/>
          <a:p>
            <a:pPr eaLnBrk="1" hangingPunct="1"/>
            <a:r>
              <a:rPr lang="tr-TR" altLang="tr-TR" b="0" dirty="0" smtClean="0"/>
              <a:t>DUYU ORGANLARI</a:t>
            </a:r>
          </a:p>
        </p:txBody>
      </p:sp>
      <p:pic>
        <p:nvPicPr>
          <p:cNvPr id="1031" name="Picture 4" descr="rleye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19" y="4285456"/>
            <a:ext cx="828675" cy="628650"/>
          </a:xfrm>
          <a:noFill/>
        </p:spPr>
      </p:pic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181277"/>
              </p:ext>
            </p:extLst>
          </p:nvPr>
        </p:nvGraphicFramePr>
        <p:xfrm>
          <a:off x="1959043" y="2478087"/>
          <a:ext cx="5040312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Klip" r:id="rId4" imgW="2171429" imgH="1238095" progId="MS_ClipArt_Gallery.2">
                  <p:embed/>
                </p:oleObj>
              </mc:Choice>
              <mc:Fallback>
                <p:oleObj name="Klip" r:id="rId4" imgW="2171429" imgH="1238095" progId="MS_ClipArt_Gallery.2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9043" y="2478087"/>
                        <a:ext cx="5040312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222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b="1">
                <a:solidFill>
                  <a:srgbClr val="FF0000"/>
                </a:solidFill>
              </a:rPr>
              <a:t>HİPERMETROP (yakını net görememe)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3326" y="1600201"/>
            <a:ext cx="9213124" cy="2405063"/>
          </a:xfrm>
        </p:spPr>
        <p:txBody>
          <a:bodyPr/>
          <a:lstStyle/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Göz küresinin optik eksene dik olarak </a:t>
            </a:r>
            <a:r>
              <a:rPr lang="tr-TR" altLang="tr-TR" sz="2400" dirty="0" err="1">
                <a:solidFill>
                  <a:schemeClr val="tx1"/>
                </a:solidFill>
              </a:rPr>
              <a:t>şişkinleşmesiyle</a:t>
            </a:r>
            <a:r>
              <a:rPr lang="tr-TR" altLang="tr-TR" sz="2400" dirty="0">
                <a:solidFill>
                  <a:schemeClr val="tx1"/>
                </a:solidFill>
              </a:rPr>
              <a:t> veya merceğin az kırıcı olmasıyla oluşan göz kusurudur.  </a:t>
            </a: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Görüntü sarı lekenin arkasında oluşur. </a:t>
            </a: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İnce kenarlı mercekle düzeltilir.</a:t>
            </a:r>
          </a:p>
        </p:txBody>
      </p:sp>
      <p:graphicFrame>
        <p:nvGraphicFramePr>
          <p:cNvPr id="1741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2208213" y="3789363"/>
          <a:ext cx="3455987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Klip" r:id="rId3" imgW="2276190" imgH="1638095" progId="MS_ClipArt_Gallery.2">
                  <p:embed/>
                </p:oleObj>
              </mc:Choice>
              <mc:Fallback>
                <p:oleObj name="Klip" r:id="rId3" imgW="2276190" imgH="1638095" progId="MS_ClipArt_Gallery.2">
                  <p:embed/>
                  <p:pic>
                    <p:nvPicPr>
                      <p:cNvPr id="174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789363"/>
                        <a:ext cx="3455987" cy="248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6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rgbClr val="FF0000"/>
                </a:solidFill>
              </a:rPr>
              <a:t>Astigmat (Bulanık görme)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9838266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400" dirty="0" smtClean="0">
                <a:latin typeface="Comic Sans MS" panose="030F0702030302020204" pitchFamily="66" charset="0"/>
              </a:rPr>
              <a:t>Saydam tabaka veya mercek yüzeyinin kavislenmesi ile oluşan göz kusurudur. Retina üzerinde bir kaç noktada birden görüntü oluşur. Cisimler bulanık görülür.</a:t>
            </a:r>
          </a:p>
          <a:p>
            <a:pPr eaLnBrk="1" hangingPunct="1"/>
            <a:r>
              <a:rPr lang="tr-TR" altLang="tr-TR" sz="2400" dirty="0" smtClean="0">
                <a:latin typeface="Comic Sans MS" panose="030F0702030302020204" pitchFamily="66" charset="0"/>
              </a:rPr>
              <a:t>Görüntüyü netleştirmek için özel yapılmış silindirik mercek kullanılır.</a:t>
            </a:r>
            <a:endParaRPr lang="tr-TR" altLang="tr-TR" sz="24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rgbClr val="FF0000"/>
                </a:solidFill>
              </a:rPr>
              <a:t>PRESBİTLİK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9381066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800" dirty="0" smtClean="0">
                <a:latin typeface="Comic Sans MS" panose="030F0702030302020204" pitchFamily="66" charset="0"/>
              </a:rPr>
              <a:t>Yaşlılarda yakını görememe hastalığıdır.</a:t>
            </a:r>
          </a:p>
          <a:p>
            <a:pPr eaLnBrk="1" hangingPunct="1"/>
            <a:r>
              <a:rPr lang="tr-TR" altLang="tr-TR" sz="2800" dirty="0" smtClean="0">
                <a:latin typeface="Comic Sans MS" panose="030F0702030302020204" pitchFamily="66" charset="0"/>
              </a:rPr>
              <a:t>Saydam tabakanın küreselliğinin bozulması ile oluşur.</a:t>
            </a:r>
          </a:p>
          <a:p>
            <a:pPr eaLnBrk="1" hangingPunct="1"/>
            <a:r>
              <a:rPr lang="tr-TR" altLang="tr-TR" sz="2800" dirty="0" smtClean="0">
                <a:latin typeface="Comic Sans MS" panose="030F0702030302020204" pitchFamily="66" charset="0"/>
              </a:rPr>
              <a:t>Silindirik mercekle düzeltilir.</a:t>
            </a:r>
          </a:p>
        </p:txBody>
      </p:sp>
    </p:spTree>
    <p:extLst>
      <p:ext uri="{BB962C8B-B14F-4D97-AF65-F5344CB8AC3E}">
        <p14:creationId xmlns:p14="http://schemas.microsoft.com/office/powerpoint/2010/main" val="4189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RENK KÖRLÜĞÜ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idx="1"/>
          </p:nvPr>
        </p:nvSpPr>
        <p:spPr>
          <a:xfrm>
            <a:off x="429139" y="1270000"/>
            <a:ext cx="9276563" cy="3880773"/>
          </a:xfrm>
        </p:spPr>
        <p:txBody>
          <a:bodyPr/>
          <a:lstStyle/>
          <a:p>
            <a:pPr eaLnBrk="1" hangingPunct="1"/>
            <a:endParaRPr lang="tr-TR" altLang="tr-TR" dirty="0" smtClean="0"/>
          </a:p>
          <a:p>
            <a:pPr eaLnBrk="1" hangingPunct="1"/>
            <a:r>
              <a:rPr lang="tr-TR" altLang="tr-TR" sz="2400" dirty="0" smtClean="0">
                <a:latin typeface="Comic Sans MS" panose="030F0702030302020204" pitchFamily="66" charset="0"/>
              </a:rPr>
              <a:t>Bazı renkleri ayırt edememe durumudur. Kalıtsal bir hastalıktır. Genelde renk körleri kırmızı ve yeşil rengi ayırt edemez.</a:t>
            </a:r>
          </a:p>
        </p:txBody>
      </p:sp>
    </p:spTree>
    <p:extLst>
      <p:ext uri="{BB962C8B-B14F-4D97-AF65-F5344CB8AC3E}">
        <p14:creationId xmlns:p14="http://schemas.microsoft.com/office/powerpoint/2010/main" val="4328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KULAK ve İŞİTME DUYUSU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2160589"/>
            <a:ext cx="10204027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Kulak, işitme organıdır. Başın iki yanında yer almaları sesin yönünü bulmamızı sağlar. Kulağın görünen kısmı, kulak kepçesi adını alır.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Kulağın çok önemli iki görevi vardır.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1. İşitmeyi sağlamak.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2. Yarım daire kanalları ile vücut hareketlerinde dengeyi sağlamak.</a:t>
            </a:r>
          </a:p>
        </p:txBody>
      </p:sp>
    </p:spTree>
    <p:extLst>
      <p:ext uri="{BB962C8B-B14F-4D97-AF65-F5344CB8AC3E}">
        <p14:creationId xmlns:p14="http://schemas.microsoft.com/office/powerpoint/2010/main" val="2989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54225" y="922338"/>
          <a:ext cx="7651750" cy="538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Bit Eşlem Resmi" r:id="rId3" imgW="3924848" imgH="2762636" progId="Paint.Picture">
                  <p:embed/>
                </p:oleObj>
              </mc:Choice>
              <mc:Fallback>
                <p:oleObj name="Bit Eşlem Resmi" r:id="rId3" imgW="3924848" imgH="2762636" progId="Paint.Picture">
                  <p:embed/>
                  <p:pic>
                    <p:nvPicPr>
                      <p:cNvPr id="184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922338"/>
                        <a:ext cx="7651750" cy="538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1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İŞİTME OLAYI: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idx="1"/>
          </p:nvPr>
        </p:nvSpPr>
        <p:spPr>
          <a:xfrm>
            <a:off x="259322" y="1611949"/>
            <a:ext cx="9786015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Kulak kepçesiyle toplanan ses dalgaları kulak yolundan kulak zarına gelir ve kulak zarını titreştirir. Zarın titreşimleri kulak kemikçikleri tarafından kuvvetlendirilip oval pencereye iletilir.</a:t>
            </a: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Oval penceredeki ses titreşimleri dalız içindeki sıvı ile salyangozdaki sıvıya geçer.</a:t>
            </a: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Ses titreşimleri salyangozdaki sıvıdan işitme duyu hücrelerine oradan da sinirlere aktarılırlar.</a:t>
            </a: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Sinirler tarafından alınan ses beyne iletilir ve işitme sağlanmış olur.</a:t>
            </a:r>
          </a:p>
        </p:txBody>
      </p:sp>
    </p:spTree>
    <p:extLst>
      <p:ext uri="{BB962C8B-B14F-4D97-AF65-F5344CB8AC3E}">
        <p14:creationId xmlns:p14="http://schemas.microsoft.com/office/powerpoint/2010/main" val="32887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rgbClr val="FF0000"/>
                </a:solidFill>
              </a:rPr>
              <a:t>İŞİTME OLAYI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idx="1"/>
          </p:nvPr>
        </p:nvSpPr>
        <p:spPr>
          <a:xfrm>
            <a:off x="350762" y="1376817"/>
            <a:ext cx="9511695" cy="388077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2800" dirty="0" smtClean="0"/>
              <a:t>İşitme Yolu: Kulak kepçesi </a:t>
            </a:r>
            <a:r>
              <a:rPr lang="tr-TR" altLang="tr-TR" sz="28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</a:t>
            </a:r>
            <a:r>
              <a:rPr lang="tr-TR" altLang="tr-TR" sz="2800" dirty="0" smtClean="0"/>
              <a:t>Kulak yolu </a:t>
            </a:r>
            <a:r>
              <a:rPr lang="tr-TR" altLang="tr-TR" sz="28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</a:t>
            </a:r>
            <a:r>
              <a:rPr lang="tr-TR" altLang="tr-TR" sz="2800" dirty="0" smtClean="0"/>
              <a:t>Kulak </a:t>
            </a:r>
            <a:r>
              <a:rPr lang="tr-TR" altLang="tr-TR" sz="2800" dirty="0" err="1" smtClean="0"/>
              <a:t>zarı</a:t>
            </a:r>
            <a:r>
              <a:rPr lang="tr-TR" altLang="tr-TR" sz="2800" dirty="0" err="1" smtClean="0">
                <a:solidFill>
                  <a:srgbClr val="FF0000"/>
                </a:solidFill>
                <a:sym typeface="Wingdings 3" panose="05040102010807070707" pitchFamily="18" charset="2"/>
              </a:rPr>
              <a:t></a:t>
            </a:r>
            <a:r>
              <a:rPr lang="tr-TR" altLang="tr-TR" sz="2800" dirty="0" err="1" smtClean="0"/>
              <a:t>Örs</a:t>
            </a:r>
            <a:r>
              <a:rPr lang="tr-TR" altLang="tr-TR" sz="2800" dirty="0" smtClean="0"/>
              <a:t>, </a:t>
            </a:r>
            <a:r>
              <a:rPr lang="tr-TR" altLang="tr-TR" sz="2800" dirty="0" err="1" smtClean="0"/>
              <a:t>çekiç,Üzengi</a:t>
            </a:r>
            <a:r>
              <a:rPr lang="tr-TR" altLang="tr-TR" sz="2800" dirty="0" err="1" smtClean="0">
                <a:solidFill>
                  <a:srgbClr val="FF0000"/>
                </a:solidFill>
                <a:sym typeface="Wingdings 3" panose="05040102010807070707" pitchFamily="18" charset="2"/>
              </a:rPr>
              <a:t></a:t>
            </a:r>
            <a:r>
              <a:rPr lang="tr-TR" altLang="tr-TR" sz="2800" dirty="0" err="1" smtClean="0"/>
              <a:t>Oval</a:t>
            </a:r>
            <a:r>
              <a:rPr lang="tr-TR" altLang="tr-TR" sz="2800" dirty="0" smtClean="0"/>
              <a:t> pencere</a:t>
            </a:r>
            <a:r>
              <a:rPr lang="tr-TR" altLang="tr-TR" sz="28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</a:t>
            </a:r>
            <a:r>
              <a:rPr lang="tr-TR" altLang="tr-TR" sz="2800" dirty="0" smtClean="0">
                <a:sym typeface="Wingdings 3" panose="05040102010807070707" pitchFamily="18" charset="2"/>
              </a:rPr>
              <a:t> </a:t>
            </a:r>
            <a:r>
              <a:rPr lang="tr-TR" altLang="tr-TR" sz="2800" dirty="0" smtClean="0"/>
              <a:t>Dalız </a:t>
            </a:r>
            <a:r>
              <a:rPr lang="tr-TR" altLang="tr-TR" sz="28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</a:t>
            </a:r>
            <a:r>
              <a:rPr lang="tr-TR" altLang="tr-TR" sz="2800" dirty="0" err="1" smtClean="0"/>
              <a:t>Salyangoz</a:t>
            </a:r>
            <a:r>
              <a:rPr lang="tr-TR" altLang="tr-TR" sz="2800" dirty="0" err="1" smtClean="0">
                <a:solidFill>
                  <a:srgbClr val="FF0000"/>
                </a:solidFill>
                <a:sym typeface="Wingdings 3" panose="05040102010807070707" pitchFamily="18" charset="2"/>
              </a:rPr>
              <a:t></a:t>
            </a:r>
            <a:r>
              <a:rPr lang="tr-TR" altLang="tr-TR" sz="2800" dirty="0" err="1" smtClean="0"/>
              <a:t>İşitme</a:t>
            </a:r>
            <a:r>
              <a:rPr lang="tr-TR" altLang="tr-TR" sz="2800" dirty="0" smtClean="0"/>
              <a:t> </a:t>
            </a:r>
            <a:r>
              <a:rPr lang="tr-TR" altLang="tr-TR" sz="2800" dirty="0" err="1" smtClean="0"/>
              <a:t>sinirleri</a:t>
            </a:r>
            <a:r>
              <a:rPr lang="tr-TR" altLang="tr-TR" sz="2800" dirty="0" err="1" smtClean="0">
                <a:solidFill>
                  <a:srgbClr val="FF0000"/>
                </a:solidFill>
                <a:sym typeface="Wingdings 3" panose="05040102010807070707" pitchFamily="18" charset="2"/>
              </a:rPr>
              <a:t></a:t>
            </a:r>
            <a:r>
              <a:rPr lang="tr-TR" altLang="tr-TR" sz="2800" dirty="0" err="1" smtClean="0"/>
              <a:t>Beyindeki</a:t>
            </a:r>
            <a:r>
              <a:rPr lang="tr-TR" altLang="tr-TR" sz="2800" dirty="0" smtClean="0"/>
              <a:t> işitme merkezi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tr-TR" altLang="tr-TR" sz="2800" dirty="0" smtClean="0"/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 smtClean="0">
                <a:solidFill>
                  <a:srgbClr val="FF0000"/>
                </a:solidFill>
              </a:rPr>
              <a:t>Kulak Sağlığı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tr-TR" altLang="tr-TR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 smtClean="0"/>
              <a:t>Östaki borusu ile ağızdan ve burundan giren mikroplar</a:t>
            </a:r>
            <a:r>
              <a:rPr lang="tr-TR" altLang="tr-TR" sz="2800" b="1" dirty="0" smtClean="0"/>
              <a:t> orta kulak iltihabı</a:t>
            </a:r>
            <a:r>
              <a:rPr lang="tr-TR" altLang="tr-TR" sz="2800" dirty="0" smtClean="0"/>
              <a:t> denen tehlikeli bir hastalığa yol açar. Kulakta çınlama, uğultu ve ağrı oluşturur. Kulak zarının delinmesine yol açar.</a:t>
            </a:r>
          </a:p>
        </p:txBody>
      </p:sp>
    </p:spTree>
    <p:extLst>
      <p:ext uri="{BB962C8B-B14F-4D97-AF65-F5344CB8AC3E}">
        <p14:creationId xmlns:p14="http://schemas.microsoft.com/office/powerpoint/2010/main" val="38860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BURUN ve KOKU ALMA DUYUSU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2160589"/>
            <a:ext cx="9642323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400" dirty="0" smtClean="0"/>
              <a:t>Burun koku alma ve solunum organıdır. Burnun uç kısmı kıkırdaktan, arka kısmı ise kemikten yapılmıştır. Burun boşluğu bir kemikle ikiye ayrılır. Boşluklardan ortaya doğru üç kemik çıkıntı</a:t>
            </a:r>
            <a:r>
              <a:rPr lang="tr-TR" altLang="tr-TR" sz="2400" b="1" dirty="0" smtClean="0"/>
              <a:t>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(boynuzcuk kemikleri)</a:t>
            </a:r>
            <a:r>
              <a:rPr lang="tr-TR" altLang="tr-TR" sz="2400" b="1" dirty="0" smtClean="0"/>
              <a:t> </a:t>
            </a:r>
            <a:r>
              <a:rPr lang="tr-TR" altLang="tr-TR" sz="2400" dirty="0" smtClean="0"/>
              <a:t>uzanır. Bu kemiklerin arasındaki boşluklara</a:t>
            </a:r>
            <a:r>
              <a:rPr lang="tr-TR" altLang="tr-TR" sz="2400" b="1" dirty="0" smtClean="0"/>
              <a:t>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sinüs</a:t>
            </a:r>
            <a:r>
              <a:rPr lang="tr-TR" altLang="tr-TR" sz="2400" b="1" dirty="0" smtClean="0"/>
              <a:t> </a:t>
            </a:r>
            <a:r>
              <a:rPr lang="tr-TR" altLang="tr-TR" sz="2400" dirty="0" smtClean="0"/>
              <a:t>denir. </a:t>
            </a:r>
          </a:p>
        </p:txBody>
      </p:sp>
    </p:spTree>
    <p:extLst>
      <p:ext uri="{BB962C8B-B14F-4D97-AF65-F5344CB8AC3E}">
        <p14:creationId xmlns:p14="http://schemas.microsoft.com/office/powerpoint/2010/main" val="5128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387600" y="260350"/>
          <a:ext cx="7056438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Bit Eşlem Resmi" r:id="rId3" imgW="4800644" imgH="4115116" progId="Paint.Picture">
                  <p:embed/>
                </p:oleObj>
              </mc:Choice>
              <mc:Fallback>
                <p:oleObj name="Bit Eşlem Resmi" r:id="rId3" imgW="4800644" imgH="4115116" progId="Paint.Picture">
                  <p:embed/>
                  <p:pic>
                    <p:nvPicPr>
                      <p:cNvPr id="137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60350"/>
                        <a:ext cx="7056438" cy="604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95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Duyu Almaçları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36376" y="1988108"/>
            <a:ext cx="9144000" cy="1540767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tr-T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Dışarıdan gelen uyarılar duyu organlarında bulunan </a:t>
            </a:r>
            <a:r>
              <a:rPr lang="tr-TR" sz="2400" b="1" i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özel hücreler</a:t>
            </a:r>
            <a:r>
              <a:rPr lang="tr-T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tr-TR" sz="24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duyu almaçları</a:t>
            </a:r>
            <a:r>
              <a:rPr lang="tr-T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tarafından alınır.</a:t>
            </a:r>
          </a:p>
        </p:txBody>
      </p:sp>
      <p:pic>
        <p:nvPicPr>
          <p:cNvPr id="9" name="Picture 2" descr="http://www.medicalook.com/systems_images/Sensory_orga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3145676"/>
            <a:ext cx="6696744" cy="3712325"/>
          </a:xfrm>
          <a:prstGeom prst="rect">
            <a:avLst/>
          </a:prstGeom>
          <a:noFill/>
        </p:spPr>
      </p:pic>
      <p:sp>
        <p:nvSpPr>
          <p:cNvPr id="10" name="9 Dikdörtgen"/>
          <p:cNvSpPr/>
          <p:nvPr/>
        </p:nvSpPr>
        <p:spPr>
          <a:xfrm>
            <a:off x="2711624" y="3429000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Görme almacı 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3935760" y="357301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Duyma almacı 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5015880" y="2996952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Koku  almacı 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6168008" y="3429000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Tat almacı 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7392144" y="3356992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Hissetme almacı 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2639616" y="5949280"/>
            <a:ext cx="13681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6816080" y="5445224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8760296" y="4869160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DİL ve TAT ALMA DUYUSU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idx="1"/>
          </p:nvPr>
        </p:nvSpPr>
        <p:spPr>
          <a:xfrm>
            <a:off x="494453" y="1270000"/>
            <a:ext cx="10465284" cy="484341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Dil, üzerindeki tat alma cisimcikleri (tat alma memecikleri) ile tat almada, kaslı yapısı ile sindirim ve konuşmada rol oynayan bir organımızdır.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Tat alma cisimcikleri tat alma hücreleri ve sinirlerden oluşur.</a:t>
            </a:r>
          </a:p>
          <a:p>
            <a:r>
              <a:rPr lang="tr-TR" altLang="tr-TR" sz="2400" dirty="0"/>
              <a:t>Suda çözünen tat maddeleri tat alma cisimciklerindeki tat alma hücrelerini uyarır. Oluşan uyarı sinirler ile beynin tat alma merkezine iletilir.</a:t>
            </a:r>
          </a:p>
          <a:p>
            <a:r>
              <a:rPr lang="tr-TR" altLang="tr-TR" sz="2400" dirty="0">
                <a:solidFill>
                  <a:schemeClr val="tx1"/>
                </a:solidFill>
              </a:rPr>
              <a:t> Böylece tat almış oluruz</a:t>
            </a:r>
            <a:r>
              <a:rPr lang="tr-TR" altLang="tr-TR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altLang="tr-TR" sz="2400" dirty="0">
                <a:solidFill>
                  <a:schemeClr val="tx1"/>
                </a:solidFill>
              </a:rPr>
              <a:t>Dilimizin her bölgesi her tadı alır. Ama bazı tatları alan tat tomurcukları bazı bölgelerde daha fazladır. </a:t>
            </a:r>
          </a:p>
          <a:p>
            <a:r>
              <a:rPr lang="tr-TR" altLang="tr-TR" sz="2400" dirty="0">
                <a:solidFill>
                  <a:schemeClr val="tx1"/>
                </a:solidFill>
              </a:rPr>
              <a:t>Dilin ucu tatlı, orta kenarları tuzlu, arka kenarları ekşi ve arkası acı tatları algılamamızı sağlar.</a:t>
            </a:r>
          </a:p>
          <a:p>
            <a:endParaRPr lang="tr-TR" altLang="tr-TR" sz="2400" dirty="0">
              <a:solidFill>
                <a:schemeClr val="tx1"/>
              </a:solidFill>
            </a:endParaRPr>
          </a:p>
          <a:p>
            <a:pPr eaLnBrk="1" hangingPunct="1"/>
            <a:endParaRPr lang="tr-TR" altLang="tr-T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351088" y="333375"/>
          <a:ext cx="7129462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5" name="Bit Eşlem Resmi" r:id="rId3" imgW="4352499" imgH="3648518" progId="Paint.Picture">
                  <p:embed/>
                </p:oleObj>
              </mc:Choice>
              <mc:Fallback>
                <p:oleObj name="Bit Eşlem Resmi" r:id="rId3" imgW="4352499" imgH="3648518" progId="Paint.Picture">
                  <p:embed/>
                  <p:pic>
                    <p:nvPicPr>
                      <p:cNvPr id="1269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33375"/>
                        <a:ext cx="7129462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67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solidFill>
                  <a:srgbClr val="FF0000"/>
                </a:solidFill>
              </a:rPr>
              <a:t>DİLİN TAT ALMA BÖLGELERİ</a:t>
            </a:r>
          </a:p>
        </p:txBody>
      </p:sp>
      <p:pic>
        <p:nvPicPr>
          <p:cNvPr id="972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484314"/>
            <a:ext cx="45847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5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DERİ</a:t>
            </a:r>
            <a:r>
              <a:rPr lang="tr-TR" altLang="tr-TR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2160589"/>
            <a:ext cx="9276563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Deri vücudumuzu dıştan </a:t>
            </a:r>
            <a:r>
              <a:rPr lang="tr-TR" altLang="tr-TR" sz="2400" dirty="0" err="1" smtClean="0">
                <a:solidFill>
                  <a:schemeClr val="tx1"/>
                </a:solidFill>
              </a:rPr>
              <a:t>örter.Yapısında</a:t>
            </a:r>
            <a:r>
              <a:rPr lang="tr-TR" altLang="tr-TR" sz="2400" dirty="0" smtClean="0">
                <a:solidFill>
                  <a:schemeClr val="tx1"/>
                </a:solidFill>
              </a:rPr>
              <a:t> ter bezleri kıllar, kan damarları, sinir uçları, yağ bezleri vardır. 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Bu yapılar deride birçok değişik görevler yapılmasını sağlar.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Deri iki tabakadan oluşur.</a:t>
            </a:r>
          </a:p>
        </p:txBody>
      </p:sp>
    </p:spTree>
    <p:extLst>
      <p:ext uri="{BB962C8B-B14F-4D97-AF65-F5344CB8AC3E}">
        <p14:creationId xmlns:p14="http://schemas.microsoft.com/office/powerpoint/2010/main" val="6357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343150" y="404813"/>
          <a:ext cx="7072313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9" name="Bit Eşlem Resmi" r:id="rId3" imgW="4781325" imgH="3942949" progId="Paint.Picture">
                  <p:embed/>
                </p:oleObj>
              </mc:Choice>
              <mc:Fallback>
                <p:oleObj name="Bit Eşlem Resmi" r:id="rId3" imgW="4781325" imgH="3942949" progId="Paint.Picture">
                  <p:embed/>
                  <p:pic>
                    <p:nvPicPr>
                      <p:cNvPr id="141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404813"/>
                        <a:ext cx="7072313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14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614613" y="260350"/>
          <a:ext cx="6889750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7" name="Bit Eşlem Resmi" r:id="rId3" imgW="4839281" imgH="4248387" progId="Paint.Picture">
                  <p:embed/>
                </p:oleObj>
              </mc:Choice>
              <mc:Fallback>
                <p:oleObj name="Bit Eşlem Resmi" r:id="rId3" imgW="4839281" imgH="4248387" progId="Paint.Picture">
                  <p:embed/>
                  <p:pic>
                    <p:nvPicPr>
                      <p:cNvPr id="143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260350"/>
                        <a:ext cx="6889750" cy="604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74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solidFill>
                  <a:srgbClr val="FF0000"/>
                </a:solidFill>
              </a:rPr>
              <a:t>DERİNİN SAĞLIĞI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2160589"/>
            <a:ext cx="9368003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400" dirty="0" smtClean="0"/>
              <a:t>Deri sağlığını korumak için ezilme, kesilme ve yanmalardan korumak gerekir. </a:t>
            </a:r>
          </a:p>
          <a:p>
            <a:pPr eaLnBrk="1" hangingPunct="1"/>
            <a:r>
              <a:rPr lang="tr-TR" altLang="tr-TR" sz="2400" dirty="0" smtClean="0"/>
              <a:t>Derinin üstündeki kir ve ölü hücrelerin sık sık yıkanma ile uzaklaştırılması gerekir. Temiz deride mikroplar üreyemez.</a:t>
            </a:r>
          </a:p>
        </p:txBody>
      </p:sp>
    </p:spTree>
    <p:extLst>
      <p:ext uri="{BB962C8B-B14F-4D97-AF65-F5344CB8AC3E}">
        <p14:creationId xmlns:p14="http://schemas.microsoft.com/office/powerpoint/2010/main" val="5155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501008"/>
            <a:ext cx="9144000" cy="3356992"/>
          </a:xfrm>
          <a:noFill/>
        </p:spPr>
        <p:txBody>
          <a:bodyPr>
            <a:normAutofit fontScale="92500" lnSpcReduction="10000"/>
          </a:bodyPr>
          <a:lstStyle/>
          <a:p>
            <a:pPr algn="ctr" eaLnBrk="1" hangingPunct="1">
              <a:buNone/>
            </a:pPr>
            <a:r>
              <a:rPr lang="tr-TR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Alınan uyarı sinir hücrelerine verilir onlarda bu uyarıyı uyartıya çevirir ve beyinde bulunan özel duyu merkezlerine götürür. </a:t>
            </a:r>
          </a:p>
          <a:p>
            <a:pPr algn="ctr" eaLnBrk="1" hangingPunct="1">
              <a:buNone/>
            </a:pPr>
            <a:r>
              <a:rPr lang="tr-TR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 merkezlerde  gerekli cevabı oluşturur ve ilgili organa tepki vermesi için sinirler aracığıyla cevap uyartı şeklinde gönderir.</a:t>
            </a:r>
          </a:p>
          <a:p>
            <a:pPr algn="ctr" eaLnBrk="1" hangingPunct="1"/>
            <a:r>
              <a:rPr lang="tr-TR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 gönderdiği cevabın yerine getirilip getirilmediğini yine duyu merkezleri kontrol eder.</a:t>
            </a:r>
          </a:p>
          <a:p>
            <a:pPr algn="ctr" eaLnBrk="1" hangingPunct="1"/>
            <a:endParaRPr lang="de-DE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 b="6483"/>
          <a:stretch>
            <a:fillRect/>
          </a:stretch>
        </p:blipFill>
        <p:spPr bwMode="auto">
          <a:xfrm>
            <a:off x="4516439" y="1000126"/>
            <a:ext cx="2293937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"/>
            <a:ext cx="31432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http://www97.intel.com/NR/rdonlyres/6FDDC982-92F6-4D8B-9578-056410A2EB67/9853/Org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16081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8 Sağ Ok"/>
          <p:cNvSpPr>
            <a:spLocks noChangeArrowheads="1"/>
          </p:cNvSpPr>
          <p:nvPr/>
        </p:nvSpPr>
        <p:spPr bwMode="auto">
          <a:xfrm>
            <a:off x="3452813" y="1285876"/>
            <a:ext cx="1071562" cy="500063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2296" name="9 Sağ Ok"/>
          <p:cNvSpPr>
            <a:spLocks noChangeArrowheads="1"/>
          </p:cNvSpPr>
          <p:nvPr/>
        </p:nvSpPr>
        <p:spPr bwMode="auto">
          <a:xfrm>
            <a:off x="6816080" y="1340768"/>
            <a:ext cx="857250" cy="357188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2297" name="10 Sol Ok"/>
          <p:cNvSpPr>
            <a:spLocks noChangeArrowheads="1"/>
          </p:cNvSpPr>
          <p:nvPr/>
        </p:nvSpPr>
        <p:spPr bwMode="auto">
          <a:xfrm>
            <a:off x="6810375" y="2143125"/>
            <a:ext cx="857250" cy="357188"/>
          </a:xfrm>
          <a:prstGeom prst="lef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2298" name="11 Sol Ok"/>
          <p:cNvSpPr>
            <a:spLocks noChangeArrowheads="1"/>
          </p:cNvSpPr>
          <p:nvPr/>
        </p:nvSpPr>
        <p:spPr bwMode="auto">
          <a:xfrm>
            <a:off x="3452814" y="2071689"/>
            <a:ext cx="1000125" cy="357187"/>
          </a:xfrm>
          <a:prstGeom prst="leftArrow">
            <a:avLst>
              <a:gd name="adj1" fmla="val 50000"/>
              <a:gd name="adj2" fmla="val 49998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9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08213" y="836613"/>
          <a:ext cx="7920037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Bit Eşlem Resmi" r:id="rId3" imgW="4705314" imgH="2714402" progId="Paint.Picture">
                  <p:embed/>
                </p:oleObj>
              </mc:Choice>
              <mc:Fallback>
                <p:oleObj name="Bit Eşlem Resmi" r:id="rId3" imgW="4705314" imgH="2714402" progId="Paint.Picture">
                  <p:embed/>
                  <p:pic>
                    <p:nvPicPr>
                      <p:cNvPr id="10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836613"/>
                        <a:ext cx="7920037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5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GÖZ ve GÖRME DUYUSU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9655386" cy="3880773"/>
          </a:xfrm>
        </p:spPr>
        <p:txBody>
          <a:bodyPr/>
          <a:lstStyle/>
          <a:p>
            <a:pPr eaLnBrk="1" hangingPunct="1"/>
            <a:r>
              <a:rPr lang="tr-TR" altLang="tr-T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Göz; görme olayını gerçekleştiren özelleşmiş bir organdır.</a:t>
            </a: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Göz görmeyi sağlayan kısımlarla, bunları koruyan kaş, göz kapakları, kirpikler, göz yaşı bezleri, yağ bezleri ile göz yuvarlağını göz çukuruna bağlayan ve hareketini sağlayan kaslardan meydana gelmiştir.</a:t>
            </a: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Gözün görmeyi sağlayan kısımları; duyu hücreleri, mercek, ve uyarıları beyne ileten sinirlerdir.</a:t>
            </a:r>
          </a:p>
        </p:txBody>
      </p:sp>
    </p:spTree>
    <p:extLst>
      <p:ext uri="{BB962C8B-B14F-4D97-AF65-F5344CB8AC3E}">
        <p14:creationId xmlns:p14="http://schemas.microsoft.com/office/powerpoint/2010/main" val="12682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http://www.radiologyassistant.nl/data/bin/w440/a50979786d3454_TEK-sclera-sa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t="4119" r="15041" b="1362"/>
          <a:stretch/>
        </p:blipFill>
        <p:spPr bwMode="auto">
          <a:xfrm>
            <a:off x="6456040" y="3717032"/>
            <a:ext cx="338437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856"/>
            <a:ext cx="8229600" cy="1143000"/>
          </a:xfrm>
        </p:spPr>
        <p:txBody>
          <a:bodyPr/>
          <a:lstStyle/>
          <a:p>
            <a:pPr eaLnBrk="1" hangingPunct="1"/>
            <a:r>
              <a:rPr lang="de-DE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Gözün</a:t>
            </a:r>
            <a:r>
              <a:rPr lang="de-DE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DE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Yap</a:t>
            </a:r>
            <a:r>
              <a:rPr lang="tr-T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ı</a:t>
            </a:r>
            <a:r>
              <a:rPr lang="de-DE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tr-T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ı</a:t>
            </a:r>
            <a:endParaRPr lang="de-DE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92963" y="1320673"/>
            <a:ext cx="6118651" cy="3096344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de-DE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Göz</a:t>
            </a:r>
            <a:r>
              <a:rPr lang="de-DE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3 </a:t>
            </a:r>
            <a:r>
              <a:rPr lang="de-DE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bölümden</a:t>
            </a:r>
            <a:r>
              <a:rPr lang="de-DE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DE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meydana</a:t>
            </a:r>
            <a:r>
              <a:rPr lang="de-DE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DE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gelir</a:t>
            </a:r>
            <a:r>
              <a:rPr lang="tr-T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de-DE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de-DE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1-Sert </a:t>
            </a:r>
            <a:r>
              <a:rPr lang="de-DE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Tabaka</a:t>
            </a:r>
            <a:endParaRPr lang="de-DE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de-DE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2-Damar </a:t>
            </a:r>
            <a:r>
              <a:rPr lang="de-DE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Tabaka</a:t>
            </a:r>
            <a:endParaRPr lang="de-DE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de-DE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3-A</a:t>
            </a:r>
            <a:r>
              <a:rPr lang="tr-T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ğ</a:t>
            </a:r>
            <a:r>
              <a:rPr lang="de-DE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DE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Tabaka</a:t>
            </a:r>
            <a:endParaRPr lang="de-DE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10 Dikdörtgen"/>
          <p:cNvSpPr/>
          <p:nvPr/>
        </p:nvSpPr>
        <p:spPr>
          <a:xfrm>
            <a:off x="9480376" y="4299075"/>
            <a:ext cx="1187624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Damar Tabaka</a:t>
            </a:r>
          </a:p>
        </p:txBody>
      </p:sp>
      <p:sp>
        <p:nvSpPr>
          <p:cNvPr id="7" name="10 Dikdörtgen"/>
          <p:cNvSpPr/>
          <p:nvPr/>
        </p:nvSpPr>
        <p:spPr>
          <a:xfrm>
            <a:off x="9615391" y="4797152"/>
            <a:ext cx="108012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Ağ Tabaka</a:t>
            </a:r>
          </a:p>
        </p:txBody>
      </p:sp>
      <p:sp>
        <p:nvSpPr>
          <p:cNvPr id="8" name="10 Dikdörtgen"/>
          <p:cNvSpPr/>
          <p:nvPr/>
        </p:nvSpPr>
        <p:spPr>
          <a:xfrm>
            <a:off x="9369252" y="3757590"/>
            <a:ext cx="108012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Sert Tabaka</a:t>
            </a:r>
          </a:p>
        </p:txBody>
      </p:sp>
    </p:spTree>
    <p:extLst>
      <p:ext uri="{BB962C8B-B14F-4D97-AF65-F5344CB8AC3E}">
        <p14:creationId xmlns:p14="http://schemas.microsoft.com/office/powerpoint/2010/main" val="10347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994" y="217737"/>
            <a:ext cx="9144000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tr-TR" b="1" dirty="0" smtClean="0">
                <a:solidFill>
                  <a:schemeClr val="bg1"/>
                </a:solidFill>
              </a:rPr>
              <a:t>Gözyaşı Bezleri</a:t>
            </a:r>
            <a:endParaRPr lang="de-DE" b="1" dirty="0" smtClean="0">
              <a:solidFill>
                <a:schemeClr val="bg1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1008571" y="1342949"/>
            <a:ext cx="9144000" cy="1042987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tr-TR" sz="2400" dirty="0" smtClean="0"/>
              <a:t>Salgıladığı gözyaşı salgısı ile gözün temizlenmesini ve nemli olmasını sağlar.</a:t>
            </a:r>
            <a:endParaRPr lang="de-DE" sz="2400" dirty="0" smtClean="0"/>
          </a:p>
        </p:txBody>
      </p:sp>
      <p:pic>
        <p:nvPicPr>
          <p:cNvPr id="95234" name="Picture 2" descr="http://www.healthcentral.com/common/images/1/19671_13179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5" b="10227"/>
          <a:stretch/>
        </p:blipFill>
        <p:spPr bwMode="auto">
          <a:xfrm>
            <a:off x="1424893" y="2622174"/>
            <a:ext cx="494776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849923" y="3379198"/>
            <a:ext cx="1224136" cy="572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Göz yaşı bezi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580571" y="4908811"/>
            <a:ext cx="1584176" cy="367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Göz yaşı kesesi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997170" y="2304269"/>
            <a:ext cx="2110513" cy="48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Göz yaşı bezi</a:t>
            </a:r>
          </a:p>
        </p:txBody>
      </p:sp>
      <p:sp>
        <p:nvSpPr>
          <p:cNvPr id="3" name="Oval 2"/>
          <p:cNvSpPr/>
          <p:nvPr/>
        </p:nvSpPr>
        <p:spPr>
          <a:xfrm>
            <a:off x="4667524" y="5092366"/>
            <a:ext cx="692633" cy="424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73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rgbClr val="FF0000"/>
                </a:solidFill>
              </a:rPr>
              <a:t>GÖZ KUSURLARI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idx="1"/>
          </p:nvPr>
        </p:nvSpPr>
        <p:spPr>
          <a:xfrm>
            <a:off x="337700" y="1729514"/>
            <a:ext cx="9955832" cy="3880773"/>
          </a:xfrm>
        </p:spPr>
        <p:txBody>
          <a:bodyPr/>
          <a:lstStyle/>
          <a:p>
            <a:pPr eaLnBrk="1" hangingPunct="1"/>
            <a:endParaRPr lang="tr-TR" altLang="tr-TR" dirty="0" smtClean="0"/>
          </a:p>
          <a:p>
            <a:pPr eaLnBrk="1" hangingPunct="1"/>
            <a:r>
              <a:rPr lang="tr-TR" altLang="tr-TR" sz="2400" dirty="0" smtClean="0">
                <a:latin typeface="Comic Sans MS" panose="030F0702030302020204" pitchFamily="66" charset="0"/>
              </a:rPr>
              <a:t>Göz kusurları doğuştan olabileceği gibi sonradan da kazanılabilir. Doğuştan olan göz kusurları renk körlüğü ve şaşılıktır.</a:t>
            </a:r>
          </a:p>
          <a:p>
            <a:pPr eaLnBrk="1" hangingPunct="1"/>
            <a:r>
              <a:rPr lang="tr-TR" altLang="tr-TR" sz="2400" dirty="0" smtClean="0">
                <a:latin typeface="Comic Sans MS" panose="030F0702030302020204" pitchFamily="66" charset="0"/>
              </a:rPr>
              <a:t>Sonradan kazanılan göz kusurlarında görüntü sarı lekenin üzerine düşmez. Bu yüzden de görüntü net değildir.</a:t>
            </a:r>
          </a:p>
        </p:txBody>
      </p:sp>
    </p:spTree>
    <p:extLst>
      <p:ext uri="{BB962C8B-B14F-4D97-AF65-F5344CB8AC3E}">
        <p14:creationId xmlns:p14="http://schemas.microsoft.com/office/powerpoint/2010/main" val="22070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altLang="tr-TR" sz="3200" b="1">
                <a:solidFill>
                  <a:srgbClr val="FF0000"/>
                </a:solidFill>
              </a:rPr>
              <a:t>MİYOP (uzağı net görememe)</a:t>
            </a:r>
          </a:p>
        </p:txBody>
      </p:sp>
      <p:graphicFrame>
        <p:nvGraphicFramePr>
          <p:cNvPr id="1638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446338" y="3500438"/>
          <a:ext cx="3627437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Klip" r:id="rId3" imgW="2295238" imgH="1685714" progId="MS_ClipArt_Gallery.2">
                  <p:embed/>
                </p:oleObj>
              </mc:Choice>
              <mc:Fallback>
                <p:oleObj name="Klip" r:id="rId3" imgW="2295238" imgH="1685714" progId="MS_ClipArt_Gallery.2">
                  <p:embed/>
                  <p:pic>
                    <p:nvPicPr>
                      <p:cNvPr id="163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3500438"/>
                        <a:ext cx="3627437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677334" y="1196976"/>
            <a:ext cx="9998604" cy="2303462"/>
          </a:xfrm>
        </p:spPr>
        <p:txBody>
          <a:bodyPr/>
          <a:lstStyle/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Göz küresinin optik eksen doğrultusunda uzamasıyla veya göz merceğinin fazla kırıcı olmasıyla meydana gelen bir kusurdur.</a:t>
            </a: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Görüntü sarı lekenin önünde oluşur. </a:t>
            </a: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</a:rPr>
              <a:t>Kalın kenarlı mercekle düzeltilir.</a:t>
            </a:r>
          </a:p>
        </p:txBody>
      </p:sp>
    </p:spTree>
    <p:extLst>
      <p:ext uri="{BB962C8B-B14F-4D97-AF65-F5344CB8AC3E}">
        <p14:creationId xmlns:p14="http://schemas.microsoft.com/office/powerpoint/2010/main" val="18482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757</Words>
  <Application>Microsoft Office PowerPoint</Application>
  <PresentationFormat>Geniş ekran</PresentationFormat>
  <Paragraphs>83</Paragraphs>
  <Slides>26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Arial</vt:lpstr>
      <vt:lpstr>Calibri</vt:lpstr>
      <vt:lpstr>Comic Sans MS</vt:lpstr>
      <vt:lpstr>Trebuchet MS</vt:lpstr>
      <vt:lpstr>Wingdings 3</vt:lpstr>
      <vt:lpstr>Yüzeyler</vt:lpstr>
      <vt:lpstr>Klip</vt:lpstr>
      <vt:lpstr>Bit Eşlem Resmi</vt:lpstr>
      <vt:lpstr>DUYU ORGANLARI</vt:lpstr>
      <vt:lpstr>Duyu Almaçları</vt:lpstr>
      <vt:lpstr>PowerPoint Sunusu</vt:lpstr>
      <vt:lpstr>PowerPoint Sunusu</vt:lpstr>
      <vt:lpstr>GÖZ ve GÖRME DUYUSU</vt:lpstr>
      <vt:lpstr>Gözün Yapısı</vt:lpstr>
      <vt:lpstr>Gözyaşı Bezleri</vt:lpstr>
      <vt:lpstr>GÖZ KUSURLARI</vt:lpstr>
      <vt:lpstr>MİYOP (uzağı net görememe)</vt:lpstr>
      <vt:lpstr>HİPERMETROP (yakını net görememe)</vt:lpstr>
      <vt:lpstr>Astigmat (Bulanık görme)</vt:lpstr>
      <vt:lpstr>PRESBİTLİK</vt:lpstr>
      <vt:lpstr>RENK KÖRLÜĞÜ</vt:lpstr>
      <vt:lpstr>KULAK ve İŞİTME DUYUSU</vt:lpstr>
      <vt:lpstr>PowerPoint Sunusu</vt:lpstr>
      <vt:lpstr>İŞİTME OLAYI:</vt:lpstr>
      <vt:lpstr>İŞİTME OLAYI</vt:lpstr>
      <vt:lpstr>BURUN ve KOKU ALMA DUYUSU</vt:lpstr>
      <vt:lpstr>PowerPoint Sunusu</vt:lpstr>
      <vt:lpstr>DİL ve TAT ALMA DUYUSU</vt:lpstr>
      <vt:lpstr>PowerPoint Sunusu</vt:lpstr>
      <vt:lpstr>DİLİN TAT ALMA BÖLGELERİ</vt:lpstr>
      <vt:lpstr>DERİ </vt:lpstr>
      <vt:lpstr>PowerPoint Sunusu</vt:lpstr>
      <vt:lpstr>PowerPoint Sunusu</vt:lpstr>
      <vt:lpstr>DERİNİN SAĞLIĞI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ebfebfebf</dc:creator>
  <cp:lastModifiedBy>NİMET_AKBEN</cp:lastModifiedBy>
  <cp:revision>85</cp:revision>
  <dcterms:created xsi:type="dcterms:W3CDTF">2019-03-18T13:15:17Z</dcterms:created>
  <dcterms:modified xsi:type="dcterms:W3CDTF">2019-11-12T17:48:35Z</dcterms:modified>
</cp:coreProperties>
</file>