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386" r:id="rId2"/>
    <p:sldId id="387" r:id="rId3"/>
    <p:sldId id="388" r:id="rId4"/>
    <p:sldId id="389" r:id="rId5"/>
    <p:sldId id="390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14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F4197-B7B4-41F8-BFA0-7A4EE7BD1E20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5232F403-ECC9-4040-8D35-46857E6EE140}">
      <dgm:prSet/>
      <dgm:spPr/>
      <dgm:t>
        <a:bodyPr/>
        <a:lstStyle/>
        <a:p>
          <a:pPr algn="just" rtl="0"/>
          <a:r>
            <a:rPr lang="tr-TR" dirty="0" smtClean="0"/>
            <a:t>Dünya, Güneş etrafındaki dönüşünü elips şeklindeki bir yörünge üzerinde 365 gün 6 saatte tamamlar. Buna 1 yıl denir.</a:t>
          </a:r>
          <a:endParaRPr lang="tr-TR" dirty="0"/>
        </a:p>
      </dgm:t>
    </dgm:pt>
    <dgm:pt modelId="{E2374E7C-70A2-4CEE-AEFB-F2074C5B3560}" type="parTrans" cxnId="{F3EA5B28-A6E7-4E42-87FE-C1AFFD01829B}">
      <dgm:prSet/>
      <dgm:spPr/>
      <dgm:t>
        <a:bodyPr/>
        <a:lstStyle/>
        <a:p>
          <a:pPr algn="just"/>
          <a:endParaRPr lang="tr-TR"/>
        </a:p>
      </dgm:t>
    </dgm:pt>
    <dgm:pt modelId="{5DF1C9EA-1151-4D79-B6DE-D712A99AB3EF}" type="sibTrans" cxnId="{F3EA5B28-A6E7-4E42-87FE-C1AFFD01829B}">
      <dgm:prSet/>
      <dgm:spPr/>
      <dgm:t>
        <a:bodyPr/>
        <a:lstStyle/>
        <a:p>
          <a:pPr algn="just"/>
          <a:endParaRPr lang="tr-TR"/>
        </a:p>
      </dgm:t>
    </dgm:pt>
    <dgm:pt modelId="{C0725B84-9971-4DAE-B66D-F85DF89CF39F}" type="pres">
      <dgm:prSet presAssocID="{8D9F4197-B7B4-41F8-BFA0-7A4EE7BD1E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DE57241-BC70-4F07-9259-61F20F30AA75}" type="pres">
      <dgm:prSet presAssocID="{5232F403-ECC9-4040-8D35-46857E6EE140}" presName="parentText" presStyleLbl="node1" presStyleIdx="0" presStyleCnt="1" custScaleY="66918" custLinFactNeighborX="-17880" custLinFactNeighborY="-5850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3EA5B28-A6E7-4E42-87FE-C1AFFD01829B}" srcId="{8D9F4197-B7B4-41F8-BFA0-7A4EE7BD1E20}" destId="{5232F403-ECC9-4040-8D35-46857E6EE140}" srcOrd="0" destOrd="0" parTransId="{E2374E7C-70A2-4CEE-AEFB-F2074C5B3560}" sibTransId="{5DF1C9EA-1151-4D79-B6DE-D712A99AB3EF}"/>
    <dgm:cxn modelId="{318F2614-C6F7-4FED-B347-49B7E0C69F19}" type="presOf" srcId="{5232F403-ECC9-4040-8D35-46857E6EE140}" destId="{FDE57241-BC70-4F07-9259-61F20F30AA75}" srcOrd="0" destOrd="0" presId="urn:microsoft.com/office/officeart/2005/8/layout/vList2"/>
    <dgm:cxn modelId="{ABBEDC39-8051-4A9A-A3C9-704ED2E308C5}" type="presOf" srcId="{8D9F4197-B7B4-41F8-BFA0-7A4EE7BD1E20}" destId="{C0725B84-9971-4DAE-B66D-F85DF89CF39F}" srcOrd="0" destOrd="0" presId="urn:microsoft.com/office/officeart/2005/8/layout/vList2"/>
    <dgm:cxn modelId="{DBFD7690-5519-457F-89B0-163465D6808E}" type="presParOf" srcId="{C0725B84-9971-4DAE-B66D-F85DF89CF39F}" destId="{FDE57241-BC70-4F07-9259-61F20F30AA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73F781-6DEF-4569-BBF4-6891A89B9ECB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EA1F8862-8BE9-4556-A733-E260C189B1B6}">
      <dgm:prSet/>
      <dgm:spPr/>
      <dgm:t>
        <a:bodyPr/>
        <a:lstStyle/>
        <a:p>
          <a:pPr rtl="0"/>
          <a:r>
            <a:rPr lang="tr-TR" b="1" dirty="0" smtClean="0"/>
            <a:t>2. </a:t>
          </a:r>
          <a:r>
            <a:rPr lang="tr-TR" dirty="0" smtClean="0"/>
            <a:t>Mevsimler ve Yıllık sıcaklık farkları oluşur</a:t>
          </a:r>
          <a:endParaRPr lang="tr-TR" dirty="0"/>
        </a:p>
      </dgm:t>
    </dgm:pt>
    <dgm:pt modelId="{211CB2D0-2166-48DC-B4DF-6C29598C914F}" type="parTrans" cxnId="{A6F81B9F-A8C7-45E4-95E4-3928308B256D}">
      <dgm:prSet/>
      <dgm:spPr/>
      <dgm:t>
        <a:bodyPr/>
        <a:lstStyle/>
        <a:p>
          <a:endParaRPr lang="tr-TR"/>
        </a:p>
      </dgm:t>
    </dgm:pt>
    <dgm:pt modelId="{AA89202E-93F1-4175-A7ED-0437848F3F6D}" type="sibTrans" cxnId="{A6F81B9F-A8C7-45E4-95E4-3928308B256D}">
      <dgm:prSet/>
      <dgm:spPr/>
      <dgm:t>
        <a:bodyPr/>
        <a:lstStyle/>
        <a:p>
          <a:endParaRPr lang="tr-TR"/>
        </a:p>
      </dgm:t>
    </dgm:pt>
    <dgm:pt modelId="{972A83D3-7CC8-4094-BE63-A8A5E3026FB2}">
      <dgm:prSet/>
      <dgm:spPr/>
      <dgm:t>
        <a:bodyPr/>
        <a:lstStyle/>
        <a:p>
          <a:pPr rtl="0"/>
          <a:r>
            <a:rPr lang="tr-TR" b="1" dirty="0" smtClean="0"/>
            <a:t>3. </a:t>
          </a:r>
          <a:r>
            <a:rPr lang="tr-TR" dirty="0" smtClean="0"/>
            <a:t>Gece - gündüz uzunlukları değişir.</a:t>
          </a:r>
          <a:endParaRPr lang="tr-TR" dirty="0"/>
        </a:p>
      </dgm:t>
    </dgm:pt>
    <dgm:pt modelId="{FBEFF254-2F3D-441D-957B-469DFC3DED6A}" type="parTrans" cxnId="{ACF5822A-EF26-4BAC-8CA1-EBA244BC51B5}">
      <dgm:prSet/>
      <dgm:spPr/>
      <dgm:t>
        <a:bodyPr/>
        <a:lstStyle/>
        <a:p>
          <a:endParaRPr lang="tr-TR"/>
        </a:p>
      </dgm:t>
    </dgm:pt>
    <dgm:pt modelId="{A4422347-0B98-411D-9399-ACB440FA20FF}" type="sibTrans" cxnId="{ACF5822A-EF26-4BAC-8CA1-EBA244BC51B5}">
      <dgm:prSet/>
      <dgm:spPr/>
      <dgm:t>
        <a:bodyPr/>
        <a:lstStyle/>
        <a:p>
          <a:endParaRPr lang="tr-TR"/>
        </a:p>
      </dgm:t>
    </dgm:pt>
    <dgm:pt modelId="{E6A182CA-F5D4-432B-84EF-09422AF01A1D}" type="pres">
      <dgm:prSet presAssocID="{4E73F781-6DEF-4569-BBF4-6891A89B9E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17B73DE-B0ED-4764-AA9C-6DD56BC1519B}" type="pres">
      <dgm:prSet presAssocID="{EA1F8862-8BE9-4556-A733-E260C189B1B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6DB4C7-374E-4BD6-95C8-91EE447FC436}" type="pres">
      <dgm:prSet presAssocID="{AA89202E-93F1-4175-A7ED-0437848F3F6D}" presName="spacer" presStyleCnt="0"/>
      <dgm:spPr/>
    </dgm:pt>
    <dgm:pt modelId="{00C6BFEA-3FAD-471E-A28F-63C886E9A131}" type="pres">
      <dgm:prSet presAssocID="{972A83D3-7CC8-4094-BE63-A8A5E3026FB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0AAB1B5-A2EF-4C6F-ADF8-05448E9FF63A}" type="presOf" srcId="{972A83D3-7CC8-4094-BE63-A8A5E3026FB2}" destId="{00C6BFEA-3FAD-471E-A28F-63C886E9A131}" srcOrd="0" destOrd="0" presId="urn:microsoft.com/office/officeart/2005/8/layout/vList2"/>
    <dgm:cxn modelId="{AE350780-0FEB-471A-B65B-B66160DCDFCD}" type="presOf" srcId="{4E73F781-6DEF-4569-BBF4-6891A89B9ECB}" destId="{E6A182CA-F5D4-432B-84EF-09422AF01A1D}" srcOrd="0" destOrd="0" presId="urn:microsoft.com/office/officeart/2005/8/layout/vList2"/>
    <dgm:cxn modelId="{A6F81B9F-A8C7-45E4-95E4-3928308B256D}" srcId="{4E73F781-6DEF-4569-BBF4-6891A89B9ECB}" destId="{EA1F8862-8BE9-4556-A733-E260C189B1B6}" srcOrd="0" destOrd="0" parTransId="{211CB2D0-2166-48DC-B4DF-6C29598C914F}" sibTransId="{AA89202E-93F1-4175-A7ED-0437848F3F6D}"/>
    <dgm:cxn modelId="{44A793CE-9913-47D2-A27C-4C03CE06DE5B}" type="presOf" srcId="{EA1F8862-8BE9-4556-A733-E260C189B1B6}" destId="{517B73DE-B0ED-4764-AA9C-6DD56BC1519B}" srcOrd="0" destOrd="0" presId="urn:microsoft.com/office/officeart/2005/8/layout/vList2"/>
    <dgm:cxn modelId="{ACF5822A-EF26-4BAC-8CA1-EBA244BC51B5}" srcId="{4E73F781-6DEF-4569-BBF4-6891A89B9ECB}" destId="{972A83D3-7CC8-4094-BE63-A8A5E3026FB2}" srcOrd="1" destOrd="0" parTransId="{FBEFF254-2F3D-441D-957B-469DFC3DED6A}" sibTransId="{A4422347-0B98-411D-9399-ACB440FA20FF}"/>
    <dgm:cxn modelId="{21CF5178-2DA5-4B86-84F7-F6F52BD65C04}" type="presParOf" srcId="{E6A182CA-F5D4-432B-84EF-09422AF01A1D}" destId="{517B73DE-B0ED-4764-AA9C-6DD56BC1519B}" srcOrd="0" destOrd="0" presId="urn:microsoft.com/office/officeart/2005/8/layout/vList2"/>
    <dgm:cxn modelId="{E412E834-43C4-47B1-A880-C666D1AE0401}" type="presParOf" srcId="{E6A182CA-F5D4-432B-84EF-09422AF01A1D}" destId="{1A6DB4C7-374E-4BD6-95C8-91EE447FC436}" srcOrd="1" destOrd="0" presId="urn:microsoft.com/office/officeart/2005/8/layout/vList2"/>
    <dgm:cxn modelId="{9D93B542-A106-49EC-8BAE-30BCEC2BFCF8}" type="presParOf" srcId="{E6A182CA-F5D4-432B-84EF-09422AF01A1D}" destId="{00C6BFEA-3FAD-471E-A28F-63C886E9A13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F90332-F5D5-4199-8656-3079A506A923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6A648349-489A-4D48-B58B-610D2B051BD1}">
      <dgm:prSet/>
      <dgm:spPr/>
      <dgm:t>
        <a:bodyPr/>
        <a:lstStyle/>
        <a:p>
          <a:pPr rtl="0"/>
          <a:r>
            <a:rPr lang="tr-TR" b="1" dirty="0" smtClean="0"/>
            <a:t>4. </a:t>
          </a:r>
          <a:r>
            <a:rPr lang="tr-TR" dirty="0" smtClean="0"/>
            <a:t>Aydınlanma çemberi yıl boyunca yer değiştirir.</a:t>
          </a:r>
          <a:endParaRPr lang="tr-TR" dirty="0"/>
        </a:p>
      </dgm:t>
    </dgm:pt>
    <dgm:pt modelId="{BAB5D6C9-F95A-4775-B7C4-A80EC4969909}" type="parTrans" cxnId="{ADC9768D-657E-4D8B-8A4A-5097D6E4D5F7}">
      <dgm:prSet/>
      <dgm:spPr/>
      <dgm:t>
        <a:bodyPr/>
        <a:lstStyle/>
        <a:p>
          <a:endParaRPr lang="tr-TR"/>
        </a:p>
      </dgm:t>
    </dgm:pt>
    <dgm:pt modelId="{117A860E-27A3-4AB1-833A-81CB6C75A117}" type="sibTrans" cxnId="{ADC9768D-657E-4D8B-8A4A-5097D6E4D5F7}">
      <dgm:prSet/>
      <dgm:spPr/>
      <dgm:t>
        <a:bodyPr/>
        <a:lstStyle/>
        <a:p>
          <a:endParaRPr lang="tr-TR"/>
        </a:p>
      </dgm:t>
    </dgm:pt>
    <dgm:pt modelId="{41467E50-9F68-4151-A4F3-6BA2DD9B6BE0}" type="pres">
      <dgm:prSet presAssocID="{2BF90332-F5D5-4199-8656-3079A506A9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1D7DB06-2366-4163-B349-BFA7C5C02492}" type="pres">
      <dgm:prSet presAssocID="{6A648349-489A-4D48-B58B-610D2B051B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3BAF451-9650-4F85-A898-90C967F9BBCA}" type="presOf" srcId="{6A648349-489A-4D48-B58B-610D2B051BD1}" destId="{01D7DB06-2366-4163-B349-BFA7C5C02492}" srcOrd="0" destOrd="0" presId="urn:microsoft.com/office/officeart/2005/8/layout/vList2"/>
    <dgm:cxn modelId="{00AE0252-9D08-4A2E-B2A9-2478ADF7E22F}" type="presOf" srcId="{2BF90332-F5D5-4199-8656-3079A506A923}" destId="{41467E50-9F68-4151-A4F3-6BA2DD9B6BE0}" srcOrd="0" destOrd="0" presId="urn:microsoft.com/office/officeart/2005/8/layout/vList2"/>
    <dgm:cxn modelId="{ADC9768D-657E-4D8B-8A4A-5097D6E4D5F7}" srcId="{2BF90332-F5D5-4199-8656-3079A506A923}" destId="{6A648349-489A-4D48-B58B-610D2B051BD1}" srcOrd="0" destOrd="0" parTransId="{BAB5D6C9-F95A-4775-B7C4-A80EC4969909}" sibTransId="{117A860E-27A3-4AB1-833A-81CB6C75A117}"/>
    <dgm:cxn modelId="{70B98536-1455-4328-B414-167D87C7FF50}" type="presParOf" srcId="{41467E50-9F68-4151-A4F3-6BA2DD9B6BE0}" destId="{01D7DB06-2366-4163-B349-BFA7C5C024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456ADD-AD9B-43BA-90FB-E5D642BA02E1}" type="doc">
      <dgm:prSet loTypeId="urn:microsoft.com/office/officeart/2005/8/layout/vList2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tr-TR"/>
        </a:p>
      </dgm:t>
    </dgm:pt>
    <dgm:pt modelId="{D291CBE4-BA7D-4AFB-982E-678583BF550B}">
      <dgm:prSet/>
      <dgm:spPr/>
      <dgm:t>
        <a:bodyPr/>
        <a:lstStyle/>
        <a:p>
          <a:pPr rtl="0"/>
          <a:r>
            <a:rPr lang="tr-TR" b="1" dirty="0" smtClean="0"/>
            <a:t>5. </a:t>
          </a:r>
          <a:r>
            <a:rPr lang="tr-TR" dirty="0" smtClean="0"/>
            <a:t>Güneşin doğup battığı yer ile doğma-batma saatleri yıl boyunca değişir</a:t>
          </a:r>
          <a:endParaRPr lang="tr-TR" dirty="0"/>
        </a:p>
      </dgm:t>
    </dgm:pt>
    <dgm:pt modelId="{980B32D1-03BF-4139-9EB2-CF553A7A1D61}" type="parTrans" cxnId="{23BF7FF7-CB58-44C1-BD6D-3B89747D8992}">
      <dgm:prSet/>
      <dgm:spPr/>
      <dgm:t>
        <a:bodyPr/>
        <a:lstStyle/>
        <a:p>
          <a:endParaRPr lang="tr-TR"/>
        </a:p>
      </dgm:t>
    </dgm:pt>
    <dgm:pt modelId="{E17E0937-5139-461D-B61B-BB681A7C280D}" type="sibTrans" cxnId="{23BF7FF7-CB58-44C1-BD6D-3B89747D8992}">
      <dgm:prSet/>
      <dgm:spPr/>
      <dgm:t>
        <a:bodyPr/>
        <a:lstStyle/>
        <a:p>
          <a:endParaRPr lang="tr-TR"/>
        </a:p>
      </dgm:t>
    </dgm:pt>
    <dgm:pt modelId="{D6D7E506-FBA2-4BD3-884B-820B58113D90}">
      <dgm:prSet/>
      <dgm:spPr/>
      <dgm:t>
        <a:bodyPr/>
        <a:lstStyle/>
        <a:p>
          <a:pPr rtl="0"/>
          <a:r>
            <a:rPr lang="tr-TR" b="1" dirty="0" smtClean="0"/>
            <a:t>6. </a:t>
          </a:r>
          <a:r>
            <a:rPr lang="tr-TR" dirty="0" smtClean="0"/>
            <a:t>Cisimlerin gölge boyu değişir.</a:t>
          </a:r>
          <a:endParaRPr lang="tr-TR" dirty="0"/>
        </a:p>
      </dgm:t>
    </dgm:pt>
    <dgm:pt modelId="{2968840A-8B53-4722-9E09-0500F46F7D0B}" type="parTrans" cxnId="{0BEA8858-3363-4E0C-99CD-42BC4F146050}">
      <dgm:prSet/>
      <dgm:spPr/>
      <dgm:t>
        <a:bodyPr/>
        <a:lstStyle/>
        <a:p>
          <a:endParaRPr lang="tr-TR"/>
        </a:p>
      </dgm:t>
    </dgm:pt>
    <dgm:pt modelId="{3D9923BE-4394-4181-83A1-86208274C4FD}" type="sibTrans" cxnId="{0BEA8858-3363-4E0C-99CD-42BC4F146050}">
      <dgm:prSet/>
      <dgm:spPr/>
      <dgm:t>
        <a:bodyPr/>
        <a:lstStyle/>
        <a:p>
          <a:endParaRPr lang="tr-TR"/>
        </a:p>
      </dgm:t>
    </dgm:pt>
    <dgm:pt modelId="{3E9DC970-D8A8-4765-A48D-D2ABEFD0F963}" type="pres">
      <dgm:prSet presAssocID="{D5456ADD-AD9B-43BA-90FB-E5D642BA02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DECFE49-D795-4F61-9A75-08752D2A6342}" type="pres">
      <dgm:prSet presAssocID="{D291CBE4-BA7D-4AFB-982E-678583BF550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5251A4-422E-41E6-B450-4658AB01E4EF}" type="pres">
      <dgm:prSet presAssocID="{E17E0937-5139-461D-B61B-BB681A7C280D}" presName="spacer" presStyleCnt="0"/>
      <dgm:spPr/>
    </dgm:pt>
    <dgm:pt modelId="{CFD7EE9F-997B-4A24-A4AD-BA8725931228}" type="pres">
      <dgm:prSet presAssocID="{D6D7E506-FBA2-4BD3-884B-820B58113D9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684A5D0-E6FC-4B3C-A4F2-0DB960B141CD}" type="presOf" srcId="{D291CBE4-BA7D-4AFB-982E-678583BF550B}" destId="{6DECFE49-D795-4F61-9A75-08752D2A6342}" srcOrd="0" destOrd="0" presId="urn:microsoft.com/office/officeart/2005/8/layout/vList2"/>
    <dgm:cxn modelId="{23BF7FF7-CB58-44C1-BD6D-3B89747D8992}" srcId="{D5456ADD-AD9B-43BA-90FB-E5D642BA02E1}" destId="{D291CBE4-BA7D-4AFB-982E-678583BF550B}" srcOrd="0" destOrd="0" parTransId="{980B32D1-03BF-4139-9EB2-CF553A7A1D61}" sibTransId="{E17E0937-5139-461D-B61B-BB681A7C280D}"/>
    <dgm:cxn modelId="{0BEA8858-3363-4E0C-99CD-42BC4F146050}" srcId="{D5456ADD-AD9B-43BA-90FB-E5D642BA02E1}" destId="{D6D7E506-FBA2-4BD3-884B-820B58113D90}" srcOrd="1" destOrd="0" parTransId="{2968840A-8B53-4722-9E09-0500F46F7D0B}" sibTransId="{3D9923BE-4394-4181-83A1-86208274C4FD}"/>
    <dgm:cxn modelId="{3ABE1222-9526-4703-B0EB-1951C39275D1}" type="presOf" srcId="{D6D7E506-FBA2-4BD3-884B-820B58113D90}" destId="{CFD7EE9F-997B-4A24-A4AD-BA8725931228}" srcOrd="0" destOrd="0" presId="urn:microsoft.com/office/officeart/2005/8/layout/vList2"/>
    <dgm:cxn modelId="{BD0264EF-8D1E-4EF4-86D5-78AF0EC68860}" type="presOf" srcId="{D5456ADD-AD9B-43BA-90FB-E5D642BA02E1}" destId="{3E9DC970-D8A8-4765-A48D-D2ABEFD0F963}" srcOrd="0" destOrd="0" presId="urn:microsoft.com/office/officeart/2005/8/layout/vList2"/>
    <dgm:cxn modelId="{9D9123E2-8EAB-4F11-B018-52F9C647AA1F}" type="presParOf" srcId="{3E9DC970-D8A8-4765-A48D-D2ABEFD0F963}" destId="{6DECFE49-D795-4F61-9A75-08752D2A6342}" srcOrd="0" destOrd="0" presId="urn:microsoft.com/office/officeart/2005/8/layout/vList2"/>
    <dgm:cxn modelId="{B8F6E077-7435-41CB-A97C-696BCC55D461}" type="presParOf" srcId="{3E9DC970-D8A8-4765-A48D-D2ABEFD0F963}" destId="{155251A4-422E-41E6-B450-4658AB01E4EF}" srcOrd="1" destOrd="0" presId="urn:microsoft.com/office/officeart/2005/8/layout/vList2"/>
    <dgm:cxn modelId="{1BAC932C-5999-4509-A173-098B360D36B2}" type="presParOf" srcId="{3E9DC970-D8A8-4765-A48D-D2ABEFD0F963}" destId="{CFD7EE9F-997B-4A24-A4AD-BA872593122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4ED68E-ED87-4C84-A065-5DC7137DF890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4DDB42B2-D52A-425E-B904-938B02FF1064}">
      <dgm:prSet custT="1"/>
      <dgm:spPr/>
      <dgm:t>
        <a:bodyPr/>
        <a:lstStyle/>
        <a:p>
          <a:pPr algn="just" rtl="0"/>
          <a:r>
            <a:rPr lang="tr-TR" sz="2400" b="1" u="none" dirty="0" smtClean="0">
              <a:effectLst/>
              <a:latin typeface="Calibri" pitchFamily="34" charset="0"/>
            </a:rPr>
            <a:t>Yörünge:</a:t>
          </a:r>
          <a:r>
            <a:rPr lang="tr-TR" sz="2400" b="0" u="none" dirty="0" smtClean="0">
              <a:effectLst/>
              <a:latin typeface="Calibri" pitchFamily="34" charset="0"/>
            </a:rPr>
            <a:t> Dünya’nın Güneş çevresinde izlediği yoldur.</a:t>
          </a:r>
          <a:endParaRPr lang="tr-TR" sz="2400" b="0" u="none" dirty="0">
            <a:effectLst/>
            <a:latin typeface="Calibri" pitchFamily="34" charset="0"/>
          </a:endParaRPr>
        </a:p>
      </dgm:t>
    </dgm:pt>
    <dgm:pt modelId="{2558C72C-DE71-4171-AFB8-39A264613B7D}" type="parTrans" cxnId="{2DC13411-01C4-43E4-BCE6-2159C79F5419}">
      <dgm:prSet/>
      <dgm:spPr/>
      <dgm:t>
        <a:bodyPr/>
        <a:lstStyle/>
        <a:p>
          <a:pPr algn="just"/>
          <a:endParaRPr lang="tr-TR" sz="2400" b="0" u="none">
            <a:solidFill>
              <a:srgbClr val="FF0000"/>
            </a:solidFill>
            <a:effectLst/>
            <a:latin typeface="Calibri" pitchFamily="34" charset="0"/>
          </a:endParaRPr>
        </a:p>
      </dgm:t>
    </dgm:pt>
    <dgm:pt modelId="{A3C8D30F-2112-49ED-97EF-15B95BF33E55}" type="sibTrans" cxnId="{2DC13411-01C4-43E4-BCE6-2159C79F5419}">
      <dgm:prSet/>
      <dgm:spPr/>
      <dgm:t>
        <a:bodyPr/>
        <a:lstStyle/>
        <a:p>
          <a:pPr algn="just"/>
          <a:endParaRPr lang="tr-TR" sz="2400" b="0" u="none">
            <a:solidFill>
              <a:srgbClr val="FF0000"/>
            </a:solidFill>
            <a:effectLst/>
            <a:latin typeface="Calibri" pitchFamily="34" charset="0"/>
          </a:endParaRPr>
        </a:p>
      </dgm:t>
    </dgm:pt>
    <dgm:pt modelId="{16A82C68-4F6A-4567-8094-95314441C182}">
      <dgm:prSet custT="1"/>
      <dgm:spPr/>
      <dgm:t>
        <a:bodyPr/>
        <a:lstStyle/>
        <a:p>
          <a:pPr algn="just" rtl="0"/>
          <a:r>
            <a:rPr lang="tr-TR" sz="2400" b="1" u="none" dirty="0" err="1" smtClean="0">
              <a:effectLst/>
              <a:latin typeface="Calibri" pitchFamily="34" charset="0"/>
            </a:rPr>
            <a:t>Ekliptik</a:t>
          </a:r>
          <a:r>
            <a:rPr lang="tr-TR" sz="2400" b="1" u="none" dirty="0" smtClean="0">
              <a:effectLst/>
              <a:latin typeface="Calibri" pitchFamily="34" charset="0"/>
            </a:rPr>
            <a:t>: </a:t>
          </a:r>
          <a:r>
            <a:rPr lang="tr-TR" sz="2400" b="0" u="none" dirty="0" smtClean="0">
              <a:effectLst/>
              <a:latin typeface="Calibri" pitchFamily="34" charset="0"/>
            </a:rPr>
            <a:t>Dünya’nın Güneş çevresinde izlediği yörünge düzlemidir.</a:t>
          </a:r>
          <a:endParaRPr lang="tr-TR" sz="2400" b="0" u="none" dirty="0">
            <a:effectLst/>
            <a:latin typeface="Calibri" pitchFamily="34" charset="0"/>
          </a:endParaRPr>
        </a:p>
      </dgm:t>
    </dgm:pt>
    <dgm:pt modelId="{E742D87B-B4F3-4F56-8B4D-F39CE17F6CC5}" type="parTrans" cxnId="{43C9B2BB-B18C-47DE-81F3-F9C364AA0264}">
      <dgm:prSet/>
      <dgm:spPr/>
      <dgm:t>
        <a:bodyPr/>
        <a:lstStyle/>
        <a:p>
          <a:pPr algn="just"/>
          <a:endParaRPr lang="tr-TR" sz="2400" b="0" u="none">
            <a:solidFill>
              <a:srgbClr val="FF0000"/>
            </a:solidFill>
            <a:effectLst/>
            <a:latin typeface="Calibri" pitchFamily="34" charset="0"/>
          </a:endParaRPr>
        </a:p>
      </dgm:t>
    </dgm:pt>
    <dgm:pt modelId="{3811C678-7323-4C2C-A8F3-B2C20241F021}" type="sibTrans" cxnId="{43C9B2BB-B18C-47DE-81F3-F9C364AA0264}">
      <dgm:prSet/>
      <dgm:spPr/>
      <dgm:t>
        <a:bodyPr/>
        <a:lstStyle/>
        <a:p>
          <a:pPr algn="just"/>
          <a:endParaRPr lang="tr-TR" sz="2400" b="0" u="none">
            <a:solidFill>
              <a:srgbClr val="FF0000"/>
            </a:solidFill>
            <a:effectLst/>
            <a:latin typeface="Calibri" pitchFamily="34" charset="0"/>
          </a:endParaRPr>
        </a:p>
      </dgm:t>
    </dgm:pt>
    <dgm:pt modelId="{9D6A8179-F9C0-4BA3-A415-8C5D1BAC96B7}">
      <dgm:prSet custT="1"/>
      <dgm:spPr/>
      <dgm:t>
        <a:bodyPr/>
        <a:lstStyle/>
        <a:p>
          <a:pPr algn="just" rtl="0"/>
          <a:r>
            <a:rPr lang="tr-TR" sz="2400" b="1" u="none" dirty="0" smtClean="0">
              <a:effectLst/>
              <a:latin typeface="Calibri" pitchFamily="34" charset="0"/>
            </a:rPr>
            <a:t>Aydınlanma Çemberi: </a:t>
          </a:r>
          <a:r>
            <a:rPr lang="tr-TR" sz="2400" b="0" u="none" dirty="0" smtClean="0">
              <a:effectLst/>
              <a:latin typeface="Calibri" pitchFamily="34" charset="0"/>
            </a:rPr>
            <a:t>Gece-gündüzü ayıran sınır.</a:t>
          </a:r>
          <a:endParaRPr lang="tr-TR" sz="2400" b="0" u="none" dirty="0">
            <a:effectLst/>
            <a:latin typeface="Calibri" pitchFamily="34" charset="0"/>
          </a:endParaRPr>
        </a:p>
      </dgm:t>
    </dgm:pt>
    <dgm:pt modelId="{5F7DA6A3-8751-4D3D-BE50-4DC0A1730844}" type="parTrans" cxnId="{2870E6F3-66DC-4D8C-9248-7A75F8035339}">
      <dgm:prSet/>
      <dgm:spPr/>
      <dgm:t>
        <a:bodyPr/>
        <a:lstStyle/>
        <a:p>
          <a:endParaRPr lang="tr-TR"/>
        </a:p>
      </dgm:t>
    </dgm:pt>
    <dgm:pt modelId="{59B662B4-1FBB-4AB5-B2DF-21D66E2D1E9F}" type="sibTrans" cxnId="{2870E6F3-66DC-4D8C-9248-7A75F8035339}">
      <dgm:prSet/>
      <dgm:spPr/>
      <dgm:t>
        <a:bodyPr/>
        <a:lstStyle/>
        <a:p>
          <a:endParaRPr lang="tr-TR"/>
        </a:p>
      </dgm:t>
    </dgm:pt>
    <dgm:pt modelId="{EEBA7416-2C45-4A5B-9829-37AF79C93664}" type="pres">
      <dgm:prSet presAssocID="{2E4ED68E-ED87-4C84-A065-5DC7137DF8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432C792-FA02-439B-8753-4B1014C41545}" type="pres">
      <dgm:prSet presAssocID="{4DDB42B2-D52A-425E-B904-938B02FF1064}" presName="parentText" presStyleLbl="node1" presStyleIdx="0" presStyleCnt="3" custScaleY="5840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D90697-D609-454F-8915-B3E2CBB7D925}" type="pres">
      <dgm:prSet presAssocID="{A3C8D30F-2112-49ED-97EF-15B95BF33E55}" presName="spacer" presStyleCnt="0"/>
      <dgm:spPr/>
      <dgm:t>
        <a:bodyPr/>
        <a:lstStyle/>
        <a:p>
          <a:endParaRPr lang="tr-TR"/>
        </a:p>
      </dgm:t>
    </dgm:pt>
    <dgm:pt modelId="{A2B68897-51B8-4C3E-A4CB-85CAE04CDB54}" type="pres">
      <dgm:prSet presAssocID="{16A82C68-4F6A-4567-8094-95314441C18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9555D5-4F94-43C9-B273-02C56C194B1F}" type="pres">
      <dgm:prSet presAssocID="{3811C678-7323-4C2C-A8F3-B2C20241F021}" presName="spacer" presStyleCnt="0"/>
      <dgm:spPr/>
    </dgm:pt>
    <dgm:pt modelId="{793FAA96-7726-47D6-AA05-FE0361A1F8C1}" type="pres">
      <dgm:prSet presAssocID="{9D6A8179-F9C0-4BA3-A415-8C5D1BAC96B7}" presName="parentText" presStyleLbl="node1" presStyleIdx="2" presStyleCnt="3" custScaleY="5840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DC13411-01C4-43E4-BCE6-2159C79F5419}" srcId="{2E4ED68E-ED87-4C84-A065-5DC7137DF890}" destId="{4DDB42B2-D52A-425E-B904-938B02FF1064}" srcOrd="0" destOrd="0" parTransId="{2558C72C-DE71-4171-AFB8-39A264613B7D}" sibTransId="{A3C8D30F-2112-49ED-97EF-15B95BF33E55}"/>
    <dgm:cxn modelId="{F9A62F0E-2DAE-403C-9FCC-A64C3FBA746B}" type="presOf" srcId="{4DDB42B2-D52A-425E-B904-938B02FF1064}" destId="{F432C792-FA02-439B-8753-4B1014C41545}" srcOrd="0" destOrd="0" presId="urn:microsoft.com/office/officeart/2005/8/layout/vList2"/>
    <dgm:cxn modelId="{43C9B2BB-B18C-47DE-81F3-F9C364AA0264}" srcId="{2E4ED68E-ED87-4C84-A065-5DC7137DF890}" destId="{16A82C68-4F6A-4567-8094-95314441C182}" srcOrd="1" destOrd="0" parTransId="{E742D87B-B4F3-4F56-8B4D-F39CE17F6CC5}" sibTransId="{3811C678-7323-4C2C-A8F3-B2C20241F021}"/>
    <dgm:cxn modelId="{7E7EB48D-4CB9-455B-9F18-C9338176CB96}" type="presOf" srcId="{16A82C68-4F6A-4567-8094-95314441C182}" destId="{A2B68897-51B8-4C3E-A4CB-85CAE04CDB54}" srcOrd="0" destOrd="0" presId="urn:microsoft.com/office/officeart/2005/8/layout/vList2"/>
    <dgm:cxn modelId="{5832790C-1FDB-4C47-BAF2-E5DA8687150A}" type="presOf" srcId="{9D6A8179-F9C0-4BA3-A415-8C5D1BAC96B7}" destId="{793FAA96-7726-47D6-AA05-FE0361A1F8C1}" srcOrd="0" destOrd="0" presId="urn:microsoft.com/office/officeart/2005/8/layout/vList2"/>
    <dgm:cxn modelId="{3C4D89BB-8BE8-4D59-868A-D72A70BD40AE}" type="presOf" srcId="{2E4ED68E-ED87-4C84-A065-5DC7137DF890}" destId="{EEBA7416-2C45-4A5B-9829-37AF79C93664}" srcOrd="0" destOrd="0" presId="urn:microsoft.com/office/officeart/2005/8/layout/vList2"/>
    <dgm:cxn modelId="{2870E6F3-66DC-4D8C-9248-7A75F8035339}" srcId="{2E4ED68E-ED87-4C84-A065-5DC7137DF890}" destId="{9D6A8179-F9C0-4BA3-A415-8C5D1BAC96B7}" srcOrd="2" destOrd="0" parTransId="{5F7DA6A3-8751-4D3D-BE50-4DC0A1730844}" sibTransId="{59B662B4-1FBB-4AB5-B2DF-21D66E2D1E9F}"/>
    <dgm:cxn modelId="{1C014DB5-35F2-4566-955F-BDD9C751FFAE}" type="presParOf" srcId="{EEBA7416-2C45-4A5B-9829-37AF79C93664}" destId="{F432C792-FA02-439B-8753-4B1014C41545}" srcOrd="0" destOrd="0" presId="urn:microsoft.com/office/officeart/2005/8/layout/vList2"/>
    <dgm:cxn modelId="{EDE10BCE-E8CA-4F5E-BAE3-9923488F8207}" type="presParOf" srcId="{EEBA7416-2C45-4A5B-9829-37AF79C93664}" destId="{25D90697-D609-454F-8915-B3E2CBB7D925}" srcOrd="1" destOrd="0" presId="urn:microsoft.com/office/officeart/2005/8/layout/vList2"/>
    <dgm:cxn modelId="{7EBF60D9-5E8F-472A-A76E-F6DA6CA9C0D6}" type="presParOf" srcId="{EEBA7416-2C45-4A5B-9829-37AF79C93664}" destId="{A2B68897-51B8-4C3E-A4CB-85CAE04CDB54}" srcOrd="2" destOrd="0" presId="urn:microsoft.com/office/officeart/2005/8/layout/vList2"/>
    <dgm:cxn modelId="{2FB8D8D7-23CF-42FE-9B86-F735106AC420}" type="presParOf" srcId="{EEBA7416-2C45-4A5B-9829-37AF79C93664}" destId="{7E9555D5-4F94-43C9-B273-02C56C194B1F}" srcOrd="3" destOrd="0" presId="urn:microsoft.com/office/officeart/2005/8/layout/vList2"/>
    <dgm:cxn modelId="{4D9C7751-E2DA-4871-92D9-7B66662618A1}" type="presParOf" srcId="{EEBA7416-2C45-4A5B-9829-37AF79C93664}" destId="{793FAA96-7726-47D6-AA05-FE0361A1F8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B7C2F5-4BDC-4B42-9882-43C22FEB6BEB}" type="doc">
      <dgm:prSet loTypeId="urn:microsoft.com/office/officeart/2005/8/layout/vList2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tr-TR"/>
        </a:p>
      </dgm:t>
    </dgm:pt>
    <dgm:pt modelId="{70C9EB04-288B-4B42-A2BB-5BF003D03261}">
      <dgm:prSet/>
      <dgm:spPr/>
      <dgm:t>
        <a:bodyPr/>
        <a:lstStyle/>
        <a:p>
          <a:pPr rtl="0"/>
          <a:r>
            <a:rPr lang="tr-TR" b="1" dirty="0" smtClean="0"/>
            <a:t>1. </a:t>
          </a:r>
          <a:r>
            <a:rPr lang="tr-TR" dirty="0" smtClean="0"/>
            <a:t>Dünya’nın Güneş’e olan uzaklığı değişir.</a:t>
          </a:r>
          <a:endParaRPr lang="tr-TR" dirty="0"/>
        </a:p>
      </dgm:t>
    </dgm:pt>
    <dgm:pt modelId="{2B1AE9FE-8FEC-4257-B5D0-5A69EB4E6CC6}" type="parTrans" cxnId="{AFF94665-D582-42E2-A3FF-7369042DAC10}">
      <dgm:prSet/>
      <dgm:spPr/>
      <dgm:t>
        <a:bodyPr/>
        <a:lstStyle/>
        <a:p>
          <a:endParaRPr lang="tr-TR"/>
        </a:p>
      </dgm:t>
    </dgm:pt>
    <dgm:pt modelId="{E360319A-1486-46EF-AE62-D00897323601}" type="sibTrans" cxnId="{AFF94665-D582-42E2-A3FF-7369042DAC10}">
      <dgm:prSet/>
      <dgm:spPr/>
      <dgm:t>
        <a:bodyPr/>
        <a:lstStyle/>
        <a:p>
          <a:endParaRPr lang="tr-TR"/>
        </a:p>
      </dgm:t>
    </dgm:pt>
    <dgm:pt modelId="{3D2A83D8-E8B4-44FF-A8CF-3C221B3FA463}" type="pres">
      <dgm:prSet presAssocID="{F6B7C2F5-4BDC-4B42-9882-43C22FEB6B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A6EABD6-BE67-4768-8BCF-D86523590FA2}" type="pres">
      <dgm:prSet presAssocID="{70C9EB04-288B-4B42-A2BB-5BF003D03261}" presName="parentText" presStyleLbl="node1" presStyleIdx="0" presStyleCnt="1" custLinFactY="-95627" custLinFactNeighborX="-190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679B00D-C9F8-415A-9E34-D67A4C193EE2}" type="presOf" srcId="{F6B7C2F5-4BDC-4B42-9882-43C22FEB6BEB}" destId="{3D2A83D8-E8B4-44FF-A8CF-3C221B3FA463}" srcOrd="0" destOrd="0" presId="urn:microsoft.com/office/officeart/2005/8/layout/vList2"/>
    <dgm:cxn modelId="{474FBBCF-EAC1-45C5-B3CE-58CE21FF7D25}" type="presOf" srcId="{70C9EB04-288B-4B42-A2BB-5BF003D03261}" destId="{0A6EABD6-BE67-4768-8BCF-D86523590FA2}" srcOrd="0" destOrd="0" presId="urn:microsoft.com/office/officeart/2005/8/layout/vList2"/>
    <dgm:cxn modelId="{AFF94665-D582-42E2-A3FF-7369042DAC10}" srcId="{F6B7C2F5-4BDC-4B42-9882-43C22FEB6BEB}" destId="{70C9EB04-288B-4B42-A2BB-5BF003D03261}" srcOrd="0" destOrd="0" parTransId="{2B1AE9FE-8FEC-4257-B5D0-5A69EB4E6CC6}" sibTransId="{E360319A-1486-46EF-AE62-D00897323601}"/>
    <dgm:cxn modelId="{E447F303-E7EA-43EE-B2A8-CB3D70BC0373}" type="presParOf" srcId="{3D2A83D8-E8B4-44FF-A8CF-3C221B3FA463}" destId="{0A6EABD6-BE67-4768-8BCF-D86523590F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439492-2506-4C32-BC1B-88586190D74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7CE9F5B-85F1-4306-B405-35309E57D6D8}">
      <dgm:prSet/>
      <dgm:spPr/>
      <dgm:t>
        <a:bodyPr/>
        <a:lstStyle/>
        <a:p>
          <a:pPr algn="just" rtl="0"/>
          <a:r>
            <a:rPr lang="tr-TR" b="1" dirty="0" smtClean="0"/>
            <a:t>2. </a:t>
          </a:r>
          <a:r>
            <a:rPr lang="tr-TR" dirty="0" smtClean="0"/>
            <a:t>Dünya’nın Güneş’e en yakın olduğu 3 Ocak tarihine </a:t>
          </a:r>
          <a:r>
            <a:rPr lang="tr-TR" b="1" dirty="0" err="1" smtClean="0"/>
            <a:t>Perihel</a:t>
          </a:r>
          <a:r>
            <a:rPr lang="tr-TR" b="1" dirty="0" smtClean="0"/>
            <a:t> </a:t>
          </a:r>
          <a:r>
            <a:rPr lang="tr-TR" dirty="0" smtClean="0"/>
            <a:t>(Günberi) denir. </a:t>
          </a:r>
          <a:endParaRPr lang="tr-TR" dirty="0"/>
        </a:p>
      </dgm:t>
    </dgm:pt>
    <dgm:pt modelId="{B496871B-0963-4358-A2FD-E1F2BA9ACD92}" type="parTrans" cxnId="{204B1380-04C9-42A1-90E7-32C2F87C21EE}">
      <dgm:prSet/>
      <dgm:spPr/>
      <dgm:t>
        <a:bodyPr/>
        <a:lstStyle/>
        <a:p>
          <a:endParaRPr lang="tr-TR"/>
        </a:p>
      </dgm:t>
    </dgm:pt>
    <dgm:pt modelId="{EE9437EE-C560-429E-B007-4594E1D939DF}" type="sibTrans" cxnId="{204B1380-04C9-42A1-90E7-32C2F87C21EE}">
      <dgm:prSet/>
      <dgm:spPr/>
      <dgm:t>
        <a:bodyPr/>
        <a:lstStyle/>
        <a:p>
          <a:endParaRPr lang="tr-TR"/>
        </a:p>
      </dgm:t>
    </dgm:pt>
    <dgm:pt modelId="{AF42DCCA-BA47-4B69-9821-F52045261AFD}" type="pres">
      <dgm:prSet presAssocID="{26439492-2506-4C32-BC1B-88586190D7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F22AE43-AC39-4062-A895-231ADE682CE3}" type="pres">
      <dgm:prSet presAssocID="{B7CE9F5B-85F1-4306-B405-35309E57D6D8}" presName="parentText" presStyleLbl="node1" presStyleIdx="0" presStyleCnt="1" custLinFactNeighborX="-14123" custLinFactNeighborY="-943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4B1380-04C9-42A1-90E7-32C2F87C21EE}" srcId="{26439492-2506-4C32-BC1B-88586190D746}" destId="{B7CE9F5B-85F1-4306-B405-35309E57D6D8}" srcOrd="0" destOrd="0" parTransId="{B496871B-0963-4358-A2FD-E1F2BA9ACD92}" sibTransId="{EE9437EE-C560-429E-B007-4594E1D939DF}"/>
    <dgm:cxn modelId="{EB3E2728-C5D2-4173-9605-27670F3A3063}" type="presOf" srcId="{B7CE9F5B-85F1-4306-B405-35309E57D6D8}" destId="{6F22AE43-AC39-4062-A895-231ADE682CE3}" srcOrd="0" destOrd="0" presId="urn:microsoft.com/office/officeart/2005/8/layout/vList2"/>
    <dgm:cxn modelId="{0B9EE138-F5E7-40CD-A4AF-DA1D752AD397}" type="presOf" srcId="{26439492-2506-4C32-BC1B-88586190D746}" destId="{AF42DCCA-BA47-4B69-9821-F52045261AFD}" srcOrd="0" destOrd="0" presId="urn:microsoft.com/office/officeart/2005/8/layout/vList2"/>
    <dgm:cxn modelId="{A9847EE5-7D6C-4EEC-89E3-D93592332E9B}" type="presParOf" srcId="{AF42DCCA-BA47-4B69-9821-F52045261AFD}" destId="{6F22AE43-AC39-4062-A895-231ADE682C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3FDE83-66CE-473B-B17E-0B16E6B9FBB9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92913272-3CCA-4F81-9E40-0BA764EC72A3}">
      <dgm:prSet/>
      <dgm:spPr/>
      <dgm:t>
        <a:bodyPr/>
        <a:lstStyle/>
        <a:p>
          <a:pPr rtl="0"/>
          <a:r>
            <a:rPr lang="tr-TR" b="1" dirty="0" smtClean="0"/>
            <a:t>5.a. </a:t>
          </a:r>
          <a:r>
            <a:rPr lang="tr-TR" dirty="0" smtClean="0"/>
            <a:t>Temmuz Ağustos ayları 31 gün sürer</a:t>
          </a:r>
          <a:endParaRPr lang="tr-TR" dirty="0"/>
        </a:p>
      </dgm:t>
    </dgm:pt>
    <dgm:pt modelId="{1D327837-4D0D-4C49-BDD3-213B0CB120E7}" type="parTrans" cxnId="{9C95A1EC-744E-459B-B950-F9A3748613C4}">
      <dgm:prSet/>
      <dgm:spPr/>
      <dgm:t>
        <a:bodyPr/>
        <a:lstStyle/>
        <a:p>
          <a:endParaRPr lang="tr-TR"/>
        </a:p>
      </dgm:t>
    </dgm:pt>
    <dgm:pt modelId="{F51867CE-423D-42B6-ABCE-A24337F9D66B}" type="sibTrans" cxnId="{9C95A1EC-744E-459B-B950-F9A3748613C4}">
      <dgm:prSet/>
      <dgm:spPr/>
      <dgm:t>
        <a:bodyPr/>
        <a:lstStyle/>
        <a:p>
          <a:endParaRPr lang="tr-TR"/>
        </a:p>
      </dgm:t>
    </dgm:pt>
    <dgm:pt modelId="{3321676A-E6C2-4E61-A5DE-3943512E9E74}">
      <dgm:prSet/>
      <dgm:spPr/>
      <dgm:t>
        <a:bodyPr/>
        <a:lstStyle/>
        <a:p>
          <a:pPr rtl="0"/>
          <a:r>
            <a:rPr lang="tr-TR" b="1" dirty="0" smtClean="0"/>
            <a:t>5.b. </a:t>
          </a:r>
          <a:r>
            <a:rPr lang="tr-TR" dirty="0" smtClean="0"/>
            <a:t>Şubat ayı 28 gün sürer</a:t>
          </a:r>
          <a:endParaRPr lang="tr-TR" dirty="0"/>
        </a:p>
      </dgm:t>
    </dgm:pt>
    <dgm:pt modelId="{0B5099FA-AF0B-4844-B4D1-FC7435C8E196}" type="parTrans" cxnId="{F7FE16A3-1061-46F5-990C-0E057C07B747}">
      <dgm:prSet/>
      <dgm:spPr/>
      <dgm:t>
        <a:bodyPr/>
        <a:lstStyle/>
        <a:p>
          <a:endParaRPr lang="tr-TR"/>
        </a:p>
      </dgm:t>
    </dgm:pt>
    <dgm:pt modelId="{D18D49BA-7490-4535-825E-41F875180198}" type="sibTrans" cxnId="{F7FE16A3-1061-46F5-990C-0E057C07B747}">
      <dgm:prSet/>
      <dgm:spPr/>
      <dgm:t>
        <a:bodyPr/>
        <a:lstStyle/>
        <a:p>
          <a:endParaRPr lang="tr-TR"/>
        </a:p>
      </dgm:t>
    </dgm:pt>
    <dgm:pt modelId="{3415782F-E37D-4063-9EB5-8748D0316FA1}" type="pres">
      <dgm:prSet presAssocID="{D83FDE83-66CE-473B-B17E-0B16E6B9FB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B5E4095-EB42-4EB4-A6D6-5B01AA3B419F}" type="pres">
      <dgm:prSet presAssocID="{92913272-3CCA-4F81-9E40-0BA764EC72A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B4CCC0-FEAA-477C-AACE-D41AC96BAE55}" type="pres">
      <dgm:prSet presAssocID="{F51867CE-423D-42B6-ABCE-A24337F9D66B}" presName="spacer" presStyleCnt="0"/>
      <dgm:spPr/>
      <dgm:t>
        <a:bodyPr/>
        <a:lstStyle/>
        <a:p>
          <a:endParaRPr lang="tr-TR"/>
        </a:p>
      </dgm:t>
    </dgm:pt>
    <dgm:pt modelId="{E3A4934A-97B2-4DCB-A4C0-42FC6B185D68}" type="pres">
      <dgm:prSet presAssocID="{3321676A-E6C2-4E61-A5DE-3943512E9E74}" presName="parentText" presStyleLbl="node1" presStyleIdx="1" presStyleCnt="2" custLinFactY="65428" custLinFactNeighborX="-2785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583A25F-1B7F-4776-90CE-29E1291311F4}" type="presOf" srcId="{3321676A-E6C2-4E61-A5DE-3943512E9E74}" destId="{E3A4934A-97B2-4DCB-A4C0-42FC6B185D68}" srcOrd="0" destOrd="0" presId="urn:microsoft.com/office/officeart/2005/8/layout/vList2"/>
    <dgm:cxn modelId="{45B647CA-067B-4AAB-A62C-4E2A2A8BE221}" type="presOf" srcId="{D83FDE83-66CE-473B-B17E-0B16E6B9FBB9}" destId="{3415782F-E37D-4063-9EB5-8748D0316FA1}" srcOrd="0" destOrd="0" presId="urn:microsoft.com/office/officeart/2005/8/layout/vList2"/>
    <dgm:cxn modelId="{3FDD2515-3325-456E-8B16-7B90171A2EAA}" type="presOf" srcId="{92913272-3CCA-4F81-9E40-0BA764EC72A3}" destId="{8B5E4095-EB42-4EB4-A6D6-5B01AA3B419F}" srcOrd="0" destOrd="0" presId="urn:microsoft.com/office/officeart/2005/8/layout/vList2"/>
    <dgm:cxn modelId="{9C95A1EC-744E-459B-B950-F9A3748613C4}" srcId="{D83FDE83-66CE-473B-B17E-0B16E6B9FBB9}" destId="{92913272-3CCA-4F81-9E40-0BA764EC72A3}" srcOrd="0" destOrd="0" parTransId="{1D327837-4D0D-4C49-BDD3-213B0CB120E7}" sibTransId="{F51867CE-423D-42B6-ABCE-A24337F9D66B}"/>
    <dgm:cxn modelId="{F7FE16A3-1061-46F5-990C-0E057C07B747}" srcId="{D83FDE83-66CE-473B-B17E-0B16E6B9FBB9}" destId="{3321676A-E6C2-4E61-A5DE-3943512E9E74}" srcOrd="1" destOrd="0" parTransId="{0B5099FA-AF0B-4844-B4D1-FC7435C8E196}" sibTransId="{D18D49BA-7490-4535-825E-41F875180198}"/>
    <dgm:cxn modelId="{611DC210-3E97-4C89-86DA-EEAE70B69E7B}" type="presParOf" srcId="{3415782F-E37D-4063-9EB5-8748D0316FA1}" destId="{8B5E4095-EB42-4EB4-A6D6-5B01AA3B419F}" srcOrd="0" destOrd="0" presId="urn:microsoft.com/office/officeart/2005/8/layout/vList2"/>
    <dgm:cxn modelId="{FBA687B6-9572-478E-890F-225E8FFAA427}" type="presParOf" srcId="{3415782F-E37D-4063-9EB5-8748D0316FA1}" destId="{CBB4CCC0-FEAA-477C-AACE-D41AC96BAE55}" srcOrd="1" destOrd="0" presId="urn:microsoft.com/office/officeart/2005/8/layout/vList2"/>
    <dgm:cxn modelId="{A0D1FCA9-8DDF-426C-ABFC-6E42ECDA5DA1}" type="presParOf" srcId="{3415782F-E37D-4063-9EB5-8748D0316FA1}" destId="{E3A4934A-97B2-4DCB-A4C0-42FC6B185D6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FE4349-688D-4B22-88DF-42F84F85B821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69B2B67F-65E1-4A1C-9BC7-CA908B8BF173}">
      <dgm:prSet/>
      <dgm:spPr/>
      <dgm:t>
        <a:bodyPr/>
        <a:lstStyle/>
        <a:p>
          <a:pPr rtl="0"/>
          <a:r>
            <a:rPr lang="tr-TR" b="1" dirty="0" smtClean="0"/>
            <a:t>5.c. </a:t>
          </a:r>
          <a:r>
            <a:rPr lang="tr-TR" dirty="0" smtClean="0"/>
            <a:t>Eylül ekinoksu iki gün gecikerek 23 Eylül’de başlar</a:t>
          </a:r>
          <a:endParaRPr lang="tr-TR" dirty="0"/>
        </a:p>
      </dgm:t>
    </dgm:pt>
    <dgm:pt modelId="{7099F4F2-095A-4E7A-A2F3-42DD810F2F78}" type="parTrans" cxnId="{030FF83B-F7E0-4546-B086-F6E5DA209D2B}">
      <dgm:prSet/>
      <dgm:spPr/>
      <dgm:t>
        <a:bodyPr/>
        <a:lstStyle/>
        <a:p>
          <a:endParaRPr lang="tr-TR"/>
        </a:p>
      </dgm:t>
    </dgm:pt>
    <dgm:pt modelId="{BA61698E-C8D6-479C-938B-85B6DBA32E46}" type="sibTrans" cxnId="{030FF83B-F7E0-4546-B086-F6E5DA209D2B}">
      <dgm:prSet/>
      <dgm:spPr/>
      <dgm:t>
        <a:bodyPr/>
        <a:lstStyle/>
        <a:p>
          <a:endParaRPr lang="tr-TR"/>
        </a:p>
      </dgm:t>
    </dgm:pt>
    <dgm:pt modelId="{6310B2B2-A38C-49DB-B8A7-EDE60D321DA0}">
      <dgm:prSet/>
      <dgm:spPr/>
      <dgm:t>
        <a:bodyPr/>
        <a:lstStyle/>
        <a:p>
          <a:pPr rtl="0"/>
          <a:r>
            <a:rPr lang="tr-TR" b="1" dirty="0" smtClean="0"/>
            <a:t>5.d. </a:t>
          </a:r>
          <a:r>
            <a:rPr lang="tr-TR" dirty="0" smtClean="0"/>
            <a:t>KYK’ de yaz mevsimi, GYK’ de kış mevsimi daha uzun olur</a:t>
          </a:r>
          <a:endParaRPr lang="tr-TR" dirty="0"/>
        </a:p>
      </dgm:t>
    </dgm:pt>
    <dgm:pt modelId="{1C7434DD-3A80-4736-9F95-9D1560636D78}" type="parTrans" cxnId="{EAE371F8-F50C-41D1-B0AD-67E76F8A9067}">
      <dgm:prSet/>
      <dgm:spPr/>
      <dgm:t>
        <a:bodyPr/>
        <a:lstStyle/>
        <a:p>
          <a:endParaRPr lang="tr-TR"/>
        </a:p>
      </dgm:t>
    </dgm:pt>
    <dgm:pt modelId="{DA9558B4-35DA-4070-8E95-CB1DA914CA0F}" type="sibTrans" cxnId="{EAE371F8-F50C-41D1-B0AD-67E76F8A9067}">
      <dgm:prSet/>
      <dgm:spPr/>
      <dgm:t>
        <a:bodyPr/>
        <a:lstStyle/>
        <a:p>
          <a:endParaRPr lang="tr-TR"/>
        </a:p>
      </dgm:t>
    </dgm:pt>
    <dgm:pt modelId="{B89BEC46-1046-4C34-9087-A38D778A9D56}" type="pres">
      <dgm:prSet presAssocID="{E0FE4349-688D-4B22-88DF-42F84F85B8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330A3B6-741D-4E73-846B-6C38F7593EA1}" type="pres">
      <dgm:prSet presAssocID="{69B2B67F-65E1-4A1C-9BC7-CA908B8BF17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269362-FE0B-4EEA-ABD5-3300381EC363}" type="pres">
      <dgm:prSet presAssocID="{BA61698E-C8D6-479C-938B-85B6DBA32E46}" presName="spacer" presStyleCnt="0"/>
      <dgm:spPr/>
      <dgm:t>
        <a:bodyPr/>
        <a:lstStyle/>
        <a:p>
          <a:endParaRPr lang="tr-TR"/>
        </a:p>
      </dgm:t>
    </dgm:pt>
    <dgm:pt modelId="{B3CD4637-F338-419B-B459-EC7830115A48}" type="pres">
      <dgm:prSet presAssocID="{6310B2B2-A38C-49DB-B8A7-EDE60D321DA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AE371F8-F50C-41D1-B0AD-67E76F8A9067}" srcId="{E0FE4349-688D-4B22-88DF-42F84F85B821}" destId="{6310B2B2-A38C-49DB-B8A7-EDE60D321DA0}" srcOrd="1" destOrd="0" parTransId="{1C7434DD-3A80-4736-9F95-9D1560636D78}" sibTransId="{DA9558B4-35DA-4070-8E95-CB1DA914CA0F}"/>
    <dgm:cxn modelId="{337E1A09-FAC7-4049-BA43-2749BF1B3DF0}" type="presOf" srcId="{E0FE4349-688D-4B22-88DF-42F84F85B821}" destId="{B89BEC46-1046-4C34-9087-A38D778A9D56}" srcOrd="0" destOrd="0" presId="urn:microsoft.com/office/officeart/2005/8/layout/vList2"/>
    <dgm:cxn modelId="{FE79A296-109B-4723-B0A1-19F4E7046287}" type="presOf" srcId="{6310B2B2-A38C-49DB-B8A7-EDE60D321DA0}" destId="{B3CD4637-F338-419B-B459-EC7830115A48}" srcOrd="0" destOrd="0" presId="urn:microsoft.com/office/officeart/2005/8/layout/vList2"/>
    <dgm:cxn modelId="{030FF83B-F7E0-4546-B086-F6E5DA209D2B}" srcId="{E0FE4349-688D-4B22-88DF-42F84F85B821}" destId="{69B2B67F-65E1-4A1C-9BC7-CA908B8BF173}" srcOrd="0" destOrd="0" parTransId="{7099F4F2-095A-4E7A-A2F3-42DD810F2F78}" sibTransId="{BA61698E-C8D6-479C-938B-85B6DBA32E46}"/>
    <dgm:cxn modelId="{DB8ACEF8-B857-4443-A1AC-475C019E46E2}" type="presOf" srcId="{69B2B67F-65E1-4A1C-9BC7-CA908B8BF173}" destId="{E330A3B6-741D-4E73-846B-6C38F7593EA1}" srcOrd="0" destOrd="0" presId="urn:microsoft.com/office/officeart/2005/8/layout/vList2"/>
    <dgm:cxn modelId="{17075B6C-71F6-48AF-B8CB-DF497D2F3CD3}" type="presParOf" srcId="{B89BEC46-1046-4C34-9087-A38D778A9D56}" destId="{E330A3B6-741D-4E73-846B-6C38F7593EA1}" srcOrd="0" destOrd="0" presId="urn:microsoft.com/office/officeart/2005/8/layout/vList2"/>
    <dgm:cxn modelId="{8E96FCFD-1935-4390-B326-1B71BE73E5BB}" type="presParOf" srcId="{B89BEC46-1046-4C34-9087-A38D778A9D56}" destId="{A6269362-FE0B-4EEA-ABD5-3300381EC363}" srcOrd="1" destOrd="0" presId="urn:microsoft.com/office/officeart/2005/8/layout/vList2"/>
    <dgm:cxn modelId="{DE2D10D4-BB60-41DE-BA65-6BDB7B800349}" type="presParOf" srcId="{B89BEC46-1046-4C34-9087-A38D778A9D56}" destId="{B3CD4637-F338-419B-B459-EC7830115A4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7F796F-BE9F-4B42-A6AF-50B448F034A3}" type="doc">
      <dgm:prSet loTypeId="urn:microsoft.com/office/officeart/2005/8/layout/radial3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C593B928-48C8-4328-8AC4-299138D6C80C}">
      <dgm:prSet/>
      <dgm:spPr/>
      <dgm:t>
        <a:bodyPr/>
        <a:lstStyle/>
        <a:p>
          <a:pPr rtl="0"/>
          <a:r>
            <a:rPr lang="tr-TR" b="1" dirty="0" smtClean="0">
              <a:solidFill>
                <a:schemeClr val="tx1"/>
              </a:solidFill>
              <a:latin typeface="Calibri" pitchFamily="34" charset="0"/>
            </a:rPr>
            <a:t>Dünya’nın elips şeklindeki yörüngesinden geçen düzleme                   </a:t>
          </a:r>
          <a:r>
            <a:rPr lang="tr-TR" b="1" dirty="0" smtClean="0">
              <a:solidFill>
                <a:srgbClr val="FF0000"/>
              </a:solidFill>
              <a:latin typeface="Calibri" pitchFamily="34" charset="0"/>
            </a:rPr>
            <a:t>Ekliptik düzlemi</a:t>
          </a:r>
          <a:r>
            <a:rPr lang="tr-TR" b="1" dirty="0" smtClean="0">
              <a:solidFill>
                <a:schemeClr val="tx1"/>
              </a:solidFill>
              <a:latin typeface="Calibri" pitchFamily="34" charset="0"/>
            </a:rPr>
            <a:t>, Ekvator’dan geçen düzleme ise             </a:t>
          </a:r>
          <a:r>
            <a:rPr lang="tr-TR" b="1" dirty="0" smtClean="0">
              <a:solidFill>
                <a:srgbClr val="FF0000"/>
              </a:solidFill>
              <a:latin typeface="Calibri" pitchFamily="34" charset="0"/>
            </a:rPr>
            <a:t>Ekvator düzlemi  </a:t>
          </a:r>
          <a:r>
            <a:rPr lang="tr-TR" b="1" dirty="0" smtClean="0">
              <a:solidFill>
                <a:schemeClr val="tx1"/>
              </a:solidFill>
              <a:latin typeface="Calibri" pitchFamily="34" charset="0"/>
            </a:rPr>
            <a:t>denir.</a:t>
          </a:r>
          <a:endParaRPr lang="tr-TR" b="1" dirty="0">
            <a:solidFill>
              <a:schemeClr val="tx1"/>
            </a:solidFill>
            <a:latin typeface="Calibri" pitchFamily="34" charset="0"/>
          </a:endParaRPr>
        </a:p>
      </dgm:t>
    </dgm:pt>
    <dgm:pt modelId="{CC6D58B8-AD3C-4F3C-8AF8-F9F8069B1146}" type="parTrans" cxnId="{0795C3C2-AB7E-4E19-8487-9393BE59297E}">
      <dgm:prSet/>
      <dgm:spPr/>
      <dgm:t>
        <a:bodyPr/>
        <a:lstStyle/>
        <a:p>
          <a:endParaRPr lang="tr-TR" b="1">
            <a:solidFill>
              <a:schemeClr val="tx1"/>
            </a:solidFill>
            <a:latin typeface="Calibri" pitchFamily="34" charset="0"/>
          </a:endParaRPr>
        </a:p>
      </dgm:t>
    </dgm:pt>
    <dgm:pt modelId="{C1FC9755-4887-43AE-B90F-BCC50ADBEC99}" type="sibTrans" cxnId="{0795C3C2-AB7E-4E19-8487-9393BE59297E}">
      <dgm:prSet/>
      <dgm:spPr/>
      <dgm:t>
        <a:bodyPr/>
        <a:lstStyle/>
        <a:p>
          <a:endParaRPr lang="tr-TR" b="1">
            <a:solidFill>
              <a:schemeClr val="tx1"/>
            </a:solidFill>
            <a:latin typeface="Calibri" pitchFamily="34" charset="0"/>
          </a:endParaRPr>
        </a:p>
      </dgm:t>
    </dgm:pt>
    <dgm:pt modelId="{B4288A09-2B06-4401-938B-370364C3FC15}" type="pres">
      <dgm:prSet presAssocID="{C97F796F-BE9F-4B42-A6AF-50B448F034A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4F52D43-BD4A-49A7-83E4-F4CDB9A539C5}" type="pres">
      <dgm:prSet presAssocID="{C97F796F-BE9F-4B42-A6AF-50B448F034A3}" presName="radial" presStyleCnt="0">
        <dgm:presLayoutVars>
          <dgm:animLvl val="ctr"/>
        </dgm:presLayoutVars>
      </dgm:prSet>
      <dgm:spPr/>
    </dgm:pt>
    <dgm:pt modelId="{B78B8A0C-FFC6-43DC-97EC-49AB595B64E8}" type="pres">
      <dgm:prSet presAssocID="{C593B928-48C8-4328-8AC4-299138D6C80C}" presName="centerShape" presStyleLbl="vennNode1" presStyleIdx="0" presStyleCnt="1" custLinFactNeighborX="2932" custLinFactNeighborY="6838"/>
      <dgm:spPr/>
      <dgm:t>
        <a:bodyPr/>
        <a:lstStyle/>
        <a:p>
          <a:endParaRPr lang="tr-TR"/>
        </a:p>
      </dgm:t>
    </dgm:pt>
  </dgm:ptLst>
  <dgm:cxnLst>
    <dgm:cxn modelId="{0795C3C2-AB7E-4E19-8487-9393BE59297E}" srcId="{C97F796F-BE9F-4B42-A6AF-50B448F034A3}" destId="{C593B928-48C8-4328-8AC4-299138D6C80C}" srcOrd="0" destOrd="0" parTransId="{CC6D58B8-AD3C-4F3C-8AF8-F9F8069B1146}" sibTransId="{C1FC9755-4887-43AE-B90F-BCC50ADBEC99}"/>
    <dgm:cxn modelId="{A488E8F4-1119-4098-92AB-79DA17BF5C75}" type="presOf" srcId="{C593B928-48C8-4328-8AC4-299138D6C80C}" destId="{B78B8A0C-FFC6-43DC-97EC-49AB595B64E8}" srcOrd="0" destOrd="0" presId="urn:microsoft.com/office/officeart/2005/8/layout/radial3"/>
    <dgm:cxn modelId="{A6B362D1-AA42-43C2-B02C-D38706E30949}" type="presOf" srcId="{C97F796F-BE9F-4B42-A6AF-50B448F034A3}" destId="{B4288A09-2B06-4401-938B-370364C3FC15}" srcOrd="0" destOrd="0" presId="urn:microsoft.com/office/officeart/2005/8/layout/radial3"/>
    <dgm:cxn modelId="{BE73EDA8-444D-46B5-A993-512D7B340BC3}" type="presParOf" srcId="{B4288A09-2B06-4401-938B-370364C3FC15}" destId="{D4F52D43-BD4A-49A7-83E4-F4CDB9A539C5}" srcOrd="0" destOrd="0" presId="urn:microsoft.com/office/officeart/2005/8/layout/radial3"/>
    <dgm:cxn modelId="{288BD202-6D03-4126-BD3E-8438DEFFA1CD}" type="presParOf" srcId="{D4F52D43-BD4A-49A7-83E4-F4CDB9A539C5}" destId="{B78B8A0C-FFC6-43DC-97EC-49AB595B64E8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ED6356-D569-4CD6-B06F-AEEDDCB36FD8}" type="doc">
      <dgm:prSet loTypeId="urn:microsoft.com/office/officeart/2005/8/layout/radial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BC4F204-03A6-4D27-BA5F-85E70E7E634F}">
      <dgm:prSet custT="1"/>
      <dgm:spPr/>
      <dgm:t>
        <a:bodyPr/>
        <a:lstStyle/>
        <a:p>
          <a:pPr algn="ctr" rtl="0"/>
          <a:r>
            <a:rPr lang="tr-TR" sz="2800" b="0" dirty="0" smtClean="0">
              <a:effectLst/>
              <a:latin typeface="Calibri" pitchFamily="34" charset="0"/>
            </a:rPr>
            <a:t>Dünya ekseni ile </a:t>
          </a:r>
          <a:r>
            <a:rPr lang="tr-TR" sz="2800" b="0" dirty="0" err="1" smtClean="0">
              <a:effectLst/>
              <a:latin typeface="Calibri" pitchFamily="34" charset="0"/>
            </a:rPr>
            <a:t>Ekliptik</a:t>
          </a:r>
          <a:r>
            <a:rPr lang="tr-TR" sz="2800" b="0" dirty="0" smtClean="0">
              <a:effectLst/>
              <a:latin typeface="Calibri" pitchFamily="34" charset="0"/>
            </a:rPr>
            <a:t> düzlemi arasında 66° 33', Ekvator düzlemi ile </a:t>
          </a:r>
          <a:r>
            <a:rPr lang="tr-TR" sz="2800" b="0" dirty="0" err="1" smtClean="0">
              <a:effectLst/>
              <a:latin typeface="Calibri" pitchFamily="34" charset="0"/>
            </a:rPr>
            <a:t>Ekliptik</a:t>
          </a:r>
          <a:r>
            <a:rPr lang="tr-TR" sz="2800" b="0" dirty="0" smtClean="0">
              <a:effectLst/>
              <a:latin typeface="Calibri" pitchFamily="34" charset="0"/>
            </a:rPr>
            <a:t> düzlemi arasında 23° 27' </a:t>
          </a:r>
          <a:r>
            <a:rPr lang="tr-TR" sz="2800" b="0" dirty="0" err="1" smtClean="0">
              <a:effectLst/>
              <a:latin typeface="Calibri" pitchFamily="34" charset="0"/>
            </a:rPr>
            <a:t>lık</a:t>
          </a:r>
          <a:r>
            <a:rPr lang="tr-TR" sz="2800" b="0" dirty="0" smtClean="0">
              <a:effectLst/>
              <a:latin typeface="Calibri" pitchFamily="34" charset="0"/>
            </a:rPr>
            <a:t> bir açı vardır. </a:t>
          </a:r>
          <a:endParaRPr lang="tr-TR" sz="2800" b="0" dirty="0">
            <a:effectLst/>
            <a:latin typeface="Calibri" pitchFamily="34" charset="0"/>
          </a:endParaRPr>
        </a:p>
      </dgm:t>
    </dgm:pt>
    <dgm:pt modelId="{F981B663-3664-449A-8C9B-154278BB5D10}" type="parTrans" cxnId="{39CC10A3-9459-4E75-8E36-F8E3EFC6FF05}">
      <dgm:prSet/>
      <dgm:spPr/>
      <dgm:t>
        <a:bodyPr/>
        <a:lstStyle/>
        <a:p>
          <a:endParaRPr lang="tr-TR" sz="1600" b="0">
            <a:solidFill>
              <a:schemeClr val="tx1"/>
            </a:solidFill>
            <a:effectLst/>
          </a:endParaRPr>
        </a:p>
      </dgm:t>
    </dgm:pt>
    <dgm:pt modelId="{1D6866B2-EA24-44AA-8D8A-6FAED5D3C0CE}" type="sibTrans" cxnId="{39CC10A3-9459-4E75-8E36-F8E3EFC6FF05}">
      <dgm:prSet/>
      <dgm:spPr/>
      <dgm:t>
        <a:bodyPr/>
        <a:lstStyle/>
        <a:p>
          <a:endParaRPr lang="tr-TR" sz="1600" b="0">
            <a:solidFill>
              <a:schemeClr val="tx1"/>
            </a:solidFill>
            <a:effectLst/>
          </a:endParaRPr>
        </a:p>
      </dgm:t>
    </dgm:pt>
    <dgm:pt modelId="{38785FDC-5E8E-42F5-9CC2-E10AE2A7B68E}" type="pres">
      <dgm:prSet presAssocID="{1BED6356-D569-4CD6-B06F-AEEDDCB36FD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4BBA323-D7A6-4829-AE2E-71FB15C9C145}" type="pres">
      <dgm:prSet presAssocID="{1BED6356-D569-4CD6-B06F-AEEDDCB36FD8}" presName="radial" presStyleCnt="0">
        <dgm:presLayoutVars>
          <dgm:animLvl val="ctr"/>
        </dgm:presLayoutVars>
      </dgm:prSet>
      <dgm:spPr/>
      <dgm:t>
        <a:bodyPr/>
        <a:lstStyle/>
        <a:p>
          <a:endParaRPr lang="tr-TR"/>
        </a:p>
      </dgm:t>
    </dgm:pt>
    <dgm:pt modelId="{DA73F5E3-7137-4E13-8535-2C120131E615}" type="pres">
      <dgm:prSet presAssocID="{FBC4F204-03A6-4D27-BA5F-85E70E7E634F}" presName="centerShape" presStyleLbl="vennNode1" presStyleIdx="0" presStyleCnt="1"/>
      <dgm:spPr/>
      <dgm:t>
        <a:bodyPr/>
        <a:lstStyle/>
        <a:p>
          <a:endParaRPr lang="tr-TR"/>
        </a:p>
      </dgm:t>
    </dgm:pt>
  </dgm:ptLst>
  <dgm:cxnLst>
    <dgm:cxn modelId="{2709DD1C-24B2-42AE-A9D0-0C4D3BBA58F6}" type="presOf" srcId="{1BED6356-D569-4CD6-B06F-AEEDDCB36FD8}" destId="{38785FDC-5E8E-42F5-9CC2-E10AE2A7B68E}" srcOrd="0" destOrd="0" presId="urn:microsoft.com/office/officeart/2005/8/layout/radial3"/>
    <dgm:cxn modelId="{5A16527B-9877-4861-9BE2-D1050A64F533}" type="presOf" srcId="{FBC4F204-03A6-4D27-BA5F-85E70E7E634F}" destId="{DA73F5E3-7137-4E13-8535-2C120131E615}" srcOrd="0" destOrd="0" presId="urn:microsoft.com/office/officeart/2005/8/layout/radial3"/>
    <dgm:cxn modelId="{39CC10A3-9459-4E75-8E36-F8E3EFC6FF05}" srcId="{1BED6356-D569-4CD6-B06F-AEEDDCB36FD8}" destId="{FBC4F204-03A6-4D27-BA5F-85E70E7E634F}" srcOrd="0" destOrd="0" parTransId="{F981B663-3664-449A-8C9B-154278BB5D10}" sibTransId="{1D6866B2-EA24-44AA-8D8A-6FAED5D3C0CE}"/>
    <dgm:cxn modelId="{B1854CDE-2F7C-407E-88AE-8357642E98B8}" type="presParOf" srcId="{38785FDC-5E8E-42F5-9CC2-E10AE2A7B68E}" destId="{94BBA323-D7A6-4829-AE2E-71FB15C9C145}" srcOrd="0" destOrd="0" presId="urn:microsoft.com/office/officeart/2005/8/layout/radial3"/>
    <dgm:cxn modelId="{717D8921-EE18-49E3-A183-E7052BDF7CE2}" type="presParOf" srcId="{94BBA323-D7A6-4829-AE2E-71FB15C9C145}" destId="{DA73F5E3-7137-4E13-8535-2C120131E615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30D84A-5055-48D2-9285-B677FA10BAE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1BD39BE-60AC-48FF-9EA2-45CE333060BC}">
      <dgm:prSet/>
      <dgm:spPr/>
      <dgm:t>
        <a:bodyPr/>
        <a:lstStyle/>
        <a:p>
          <a:pPr algn="just" rtl="0"/>
          <a:r>
            <a:rPr lang="tr-TR" b="1" dirty="0" smtClean="0"/>
            <a:t>1. </a:t>
          </a:r>
          <a:r>
            <a:rPr lang="tr-TR" dirty="0" smtClean="0"/>
            <a:t>Güneş ışınlarının bir noktaya düşme açısı yıl boyunca değişir.</a:t>
          </a:r>
          <a:endParaRPr lang="tr-TR" dirty="0"/>
        </a:p>
      </dgm:t>
    </dgm:pt>
    <dgm:pt modelId="{81C21A28-417E-4AB2-9BED-A6F7425DADA4}" type="parTrans" cxnId="{93CC308A-5603-4363-A8B3-78D013DBA497}">
      <dgm:prSet/>
      <dgm:spPr/>
      <dgm:t>
        <a:bodyPr/>
        <a:lstStyle/>
        <a:p>
          <a:endParaRPr lang="tr-TR"/>
        </a:p>
      </dgm:t>
    </dgm:pt>
    <dgm:pt modelId="{B633825A-4449-4622-8D48-492603FD3818}" type="sibTrans" cxnId="{93CC308A-5603-4363-A8B3-78D013DBA497}">
      <dgm:prSet/>
      <dgm:spPr/>
      <dgm:t>
        <a:bodyPr/>
        <a:lstStyle/>
        <a:p>
          <a:endParaRPr lang="tr-TR"/>
        </a:p>
      </dgm:t>
    </dgm:pt>
    <dgm:pt modelId="{72A3C9E0-B834-4148-B86D-9B1B7EE5D088}" type="pres">
      <dgm:prSet presAssocID="{F430D84A-5055-48D2-9285-B677FA10BA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77C3DD4-B031-4F05-A118-D495A9660330}" type="pres">
      <dgm:prSet presAssocID="{71BD39BE-60AC-48FF-9EA2-45CE333060B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3CC308A-5603-4363-A8B3-78D013DBA497}" srcId="{F430D84A-5055-48D2-9285-B677FA10BAE1}" destId="{71BD39BE-60AC-48FF-9EA2-45CE333060BC}" srcOrd="0" destOrd="0" parTransId="{81C21A28-417E-4AB2-9BED-A6F7425DADA4}" sibTransId="{B633825A-4449-4622-8D48-492603FD3818}"/>
    <dgm:cxn modelId="{42764AA9-B8B5-4C1E-90D5-D517BE85391C}" type="presOf" srcId="{71BD39BE-60AC-48FF-9EA2-45CE333060BC}" destId="{A77C3DD4-B031-4F05-A118-D495A9660330}" srcOrd="0" destOrd="0" presId="urn:microsoft.com/office/officeart/2005/8/layout/vList2"/>
    <dgm:cxn modelId="{1914624F-B5A2-4048-AE13-78A731062CB9}" type="presOf" srcId="{F430D84A-5055-48D2-9285-B677FA10BAE1}" destId="{72A3C9E0-B834-4148-B86D-9B1B7EE5D088}" srcOrd="0" destOrd="0" presId="urn:microsoft.com/office/officeart/2005/8/layout/vList2"/>
    <dgm:cxn modelId="{85E914D7-BFA1-4389-9B4C-0242111FE943}" type="presParOf" srcId="{72A3C9E0-B834-4148-B86D-9B1B7EE5D088}" destId="{A77C3DD4-B031-4F05-A118-D495A96603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57241-BC70-4F07-9259-61F20F30AA75}">
      <dsp:nvSpPr>
        <dsp:cNvPr id="0" name=""/>
        <dsp:cNvSpPr/>
      </dsp:nvSpPr>
      <dsp:spPr>
        <a:xfrm>
          <a:off x="0" y="0"/>
          <a:ext cx="11139926" cy="161598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Dünya, Güneş etrafındaki dönüşünü elips şeklindeki bir yörünge üzerinde 365 gün 6 saatte tamamlar. Buna 1 yıl denir.</a:t>
          </a:r>
          <a:endParaRPr lang="tr-TR" sz="2900" kern="1200" dirty="0"/>
        </a:p>
      </dsp:txBody>
      <dsp:txXfrm>
        <a:off x="78886" y="78886"/>
        <a:ext cx="10982154" cy="14582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B73DE-B0ED-4764-AA9C-6DD56BC1519B}">
      <dsp:nvSpPr>
        <dsp:cNvPr id="0" name=""/>
        <dsp:cNvSpPr/>
      </dsp:nvSpPr>
      <dsp:spPr>
        <a:xfrm>
          <a:off x="0" y="5589"/>
          <a:ext cx="8229600" cy="5516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smtClean="0"/>
            <a:t>2. </a:t>
          </a:r>
          <a:r>
            <a:rPr lang="tr-TR" sz="2300" kern="1200" dirty="0" smtClean="0"/>
            <a:t>Mevsimler ve Yıllık sıcaklık farkları oluşur</a:t>
          </a:r>
          <a:endParaRPr lang="tr-TR" sz="2300" kern="1200" dirty="0"/>
        </a:p>
      </dsp:txBody>
      <dsp:txXfrm>
        <a:off x="26930" y="32519"/>
        <a:ext cx="8175740" cy="497795"/>
      </dsp:txXfrm>
    </dsp:sp>
    <dsp:sp modelId="{00C6BFEA-3FAD-471E-A28F-63C886E9A131}">
      <dsp:nvSpPr>
        <dsp:cNvPr id="0" name=""/>
        <dsp:cNvSpPr/>
      </dsp:nvSpPr>
      <dsp:spPr>
        <a:xfrm>
          <a:off x="0" y="623484"/>
          <a:ext cx="8229600" cy="551655"/>
        </a:xfrm>
        <a:prstGeom prst="roundRect">
          <a:avLst/>
        </a:prstGeom>
        <a:gradFill rotWithShape="0">
          <a:gsLst>
            <a:gs pos="0">
              <a:schemeClr val="accent5">
                <a:hueOff val="20154258"/>
                <a:satOff val="-9417"/>
                <a:lumOff val="-10587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20154258"/>
                <a:satOff val="-9417"/>
                <a:lumOff val="-10587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smtClean="0"/>
            <a:t>3. </a:t>
          </a:r>
          <a:r>
            <a:rPr lang="tr-TR" sz="2300" kern="1200" dirty="0" smtClean="0"/>
            <a:t>Gece - gündüz uzunlukları değişir.</a:t>
          </a:r>
          <a:endParaRPr lang="tr-TR" sz="2300" kern="1200" dirty="0"/>
        </a:p>
      </dsp:txBody>
      <dsp:txXfrm>
        <a:off x="26930" y="650414"/>
        <a:ext cx="8175740" cy="4977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7DB06-2366-4163-B349-BFA7C5C02492}">
      <dsp:nvSpPr>
        <dsp:cNvPr id="0" name=""/>
        <dsp:cNvSpPr/>
      </dsp:nvSpPr>
      <dsp:spPr>
        <a:xfrm>
          <a:off x="0" y="98538"/>
          <a:ext cx="8229600" cy="6236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4. </a:t>
          </a:r>
          <a:r>
            <a:rPr lang="tr-TR" sz="2600" kern="1200" dirty="0" smtClean="0"/>
            <a:t>Aydınlanma çemberi yıl boyunca yer değiştirir.</a:t>
          </a:r>
          <a:endParaRPr lang="tr-TR" sz="2600" kern="1200" dirty="0"/>
        </a:p>
      </dsp:txBody>
      <dsp:txXfrm>
        <a:off x="30442" y="128980"/>
        <a:ext cx="8168716" cy="5627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CFE49-D795-4F61-9A75-08752D2A6342}">
      <dsp:nvSpPr>
        <dsp:cNvPr id="0" name=""/>
        <dsp:cNvSpPr/>
      </dsp:nvSpPr>
      <dsp:spPr>
        <a:xfrm>
          <a:off x="0" y="17991"/>
          <a:ext cx="8229600" cy="79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5. </a:t>
          </a:r>
          <a:r>
            <a:rPr lang="tr-TR" sz="2000" kern="1200" dirty="0" smtClean="0"/>
            <a:t>Güneşin doğup battığı yer ile doğma-batma saatleri yıl boyunca değişir</a:t>
          </a:r>
          <a:endParaRPr lang="tr-TR" sz="2000" kern="1200" dirty="0"/>
        </a:p>
      </dsp:txBody>
      <dsp:txXfrm>
        <a:off x="38838" y="56829"/>
        <a:ext cx="8151924" cy="717924"/>
      </dsp:txXfrm>
    </dsp:sp>
    <dsp:sp modelId="{CFD7EE9F-997B-4A24-A4AD-BA8725931228}">
      <dsp:nvSpPr>
        <dsp:cNvPr id="0" name=""/>
        <dsp:cNvSpPr/>
      </dsp:nvSpPr>
      <dsp:spPr>
        <a:xfrm>
          <a:off x="0" y="871192"/>
          <a:ext cx="8229600" cy="79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6. </a:t>
          </a:r>
          <a:r>
            <a:rPr lang="tr-TR" sz="2000" kern="1200" dirty="0" smtClean="0"/>
            <a:t>Cisimlerin gölge boyu değişir.</a:t>
          </a:r>
          <a:endParaRPr lang="tr-TR" sz="2000" kern="1200" dirty="0"/>
        </a:p>
      </dsp:txBody>
      <dsp:txXfrm>
        <a:off x="38838" y="910030"/>
        <a:ext cx="8151924" cy="717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2C792-FA02-439B-8753-4B1014C41545}">
      <dsp:nvSpPr>
        <dsp:cNvPr id="0" name=""/>
        <dsp:cNvSpPr/>
      </dsp:nvSpPr>
      <dsp:spPr>
        <a:xfrm>
          <a:off x="0" y="21626"/>
          <a:ext cx="8229600" cy="60131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u="none" kern="1200" dirty="0" smtClean="0">
              <a:effectLst/>
              <a:latin typeface="Calibri" pitchFamily="34" charset="0"/>
            </a:rPr>
            <a:t>Yörünge:</a:t>
          </a:r>
          <a:r>
            <a:rPr lang="tr-TR" sz="2400" b="0" u="none" kern="1200" dirty="0" smtClean="0">
              <a:effectLst/>
              <a:latin typeface="Calibri" pitchFamily="34" charset="0"/>
            </a:rPr>
            <a:t> Dünya’nın Güneş çevresinde izlediği yoldur.</a:t>
          </a:r>
          <a:endParaRPr lang="tr-TR" sz="2400" b="0" u="none" kern="1200" dirty="0">
            <a:effectLst/>
            <a:latin typeface="Calibri" pitchFamily="34" charset="0"/>
          </a:endParaRPr>
        </a:p>
      </dsp:txBody>
      <dsp:txXfrm>
        <a:off x="29354" y="50980"/>
        <a:ext cx="8170892" cy="542609"/>
      </dsp:txXfrm>
    </dsp:sp>
    <dsp:sp modelId="{A2B68897-51B8-4C3E-A4CB-85CAE04CDB54}">
      <dsp:nvSpPr>
        <dsp:cNvPr id="0" name=""/>
        <dsp:cNvSpPr/>
      </dsp:nvSpPr>
      <dsp:spPr>
        <a:xfrm>
          <a:off x="0" y="781343"/>
          <a:ext cx="8229600" cy="1029600"/>
        </a:xfrm>
        <a:prstGeom prst="roundRect">
          <a:avLst/>
        </a:prstGeom>
        <a:gradFill rotWithShape="0">
          <a:gsLst>
            <a:gs pos="0">
              <a:schemeClr val="accent5">
                <a:hueOff val="10077129"/>
                <a:satOff val="-4709"/>
                <a:lumOff val="-5294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10077129"/>
                <a:satOff val="-4709"/>
                <a:lumOff val="-5294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u="none" kern="1200" dirty="0" err="1" smtClean="0">
              <a:effectLst/>
              <a:latin typeface="Calibri" pitchFamily="34" charset="0"/>
            </a:rPr>
            <a:t>Ekliptik</a:t>
          </a:r>
          <a:r>
            <a:rPr lang="tr-TR" sz="2400" b="1" u="none" kern="1200" dirty="0" smtClean="0">
              <a:effectLst/>
              <a:latin typeface="Calibri" pitchFamily="34" charset="0"/>
            </a:rPr>
            <a:t>: </a:t>
          </a:r>
          <a:r>
            <a:rPr lang="tr-TR" sz="2400" b="0" u="none" kern="1200" dirty="0" smtClean="0">
              <a:effectLst/>
              <a:latin typeface="Calibri" pitchFamily="34" charset="0"/>
            </a:rPr>
            <a:t>Dünya’nın Güneş çevresinde izlediği yörünge düzlemidir.</a:t>
          </a:r>
          <a:endParaRPr lang="tr-TR" sz="2400" b="0" u="none" kern="1200" dirty="0">
            <a:effectLst/>
            <a:latin typeface="Calibri" pitchFamily="34" charset="0"/>
          </a:endParaRPr>
        </a:p>
      </dsp:txBody>
      <dsp:txXfrm>
        <a:off x="50261" y="831604"/>
        <a:ext cx="8129078" cy="929078"/>
      </dsp:txXfrm>
    </dsp:sp>
    <dsp:sp modelId="{793FAA96-7726-47D6-AA05-FE0361A1F8C1}">
      <dsp:nvSpPr>
        <dsp:cNvPr id="0" name=""/>
        <dsp:cNvSpPr/>
      </dsp:nvSpPr>
      <dsp:spPr>
        <a:xfrm>
          <a:off x="0" y="1969344"/>
          <a:ext cx="8229600" cy="601317"/>
        </a:xfrm>
        <a:prstGeom prst="roundRect">
          <a:avLst/>
        </a:prstGeom>
        <a:gradFill rotWithShape="0">
          <a:gsLst>
            <a:gs pos="0">
              <a:schemeClr val="accent5">
                <a:hueOff val="20154258"/>
                <a:satOff val="-9417"/>
                <a:lumOff val="-10587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20154258"/>
                <a:satOff val="-9417"/>
                <a:lumOff val="-10587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u="none" kern="1200" dirty="0" smtClean="0">
              <a:effectLst/>
              <a:latin typeface="Calibri" pitchFamily="34" charset="0"/>
            </a:rPr>
            <a:t>Aydınlanma Çemberi: </a:t>
          </a:r>
          <a:r>
            <a:rPr lang="tr-TR" sz="2400" b="0" u="none" kern="1200" dirty="0" smtClean="0">
              <a:effectLst/>
              <a:latin typeface="Calibri" pitchFamily="34" charset="0"/>
            </a:rPr>
            <a:t>Gece-gündüzü ayıran sınır.</a:t>
          </a:r>
          <a:endParaRPr lang="tr-TR" sz="2400" b="0" u="none" kern="1200" dirty="0">
            <a:effectLst/>
            <a:latin typeface="Calibri" pitchFamily="34" charset="0"/>
          </a:endParaRPr>
        </a:p>
      </dsp:txBody>
      <dsp:txXfrm>
        <a:off x="29354" y="1998698"/>
        <a:ext cx="8170892" cy="5426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EABD6-BE67-4768-8BCF-D86523590FA2}">
      <dsp:nvSpPr>
        <dsp:cNvPr id="0" name=""/>
        <dsp:cNvSpPr/>
      </dsp:nvSpPr>
      <dsp:spPr>
        <a:xfrm>
          <a:off x="0" y="0"/>
          <a:ext cx="7786714" cy="6715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1. </a:t>
          </a:r>
          <a:r>
            <a:rPr lang="tr-TR" sz="2800" kern="1200" dirty="0" smtClean="0"/>
            <a:t>Dünya’nın Güneş’e olan uzaklığı değişir.</a:t>
          </a:r>
          <a:endParaRPr lang="tr-TR" sz="2800" kern="1200" dirty="0"/>
        </a:p>
      </dsp:txBody>
      <dsp:txXfrm>
        <a:off x="32784" y="32784"/>
        <a:ext cx="7721146" cy="606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2AE43-AC39-4062-A895-231ADE682CE3}">
      <dsp:nvSpPr>
        <dsp:cNvPr id="0" name=""/>
        <dsp:cNvSpPr/>
      </dsp:nvSpPr>
      <dsp:spPr>
        <a:xfrm>
          <a:off x="0" y="0"/>
          <a:ext cx="9079131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2. </a:t>
          </a:r>
          <a:r>
            <a:rPr lang="tr-TR" sz="2600" kern="1200" dirty="0" smtClean="0"/>
            <a:t>Dünya’nın Güneş’e en yakın olduğu 3 Ocak tarihine </a:t>
          </a:r>
          <a:r>
            <a:rPr lang="tr-TR" sz="2600" b="1" kern="1200" dirty="0" err="1" smtClean="0"/>
            <a:t>Perihel</a:t>
          </a:r>
          <a:r>
            <a:rPr lang="tr-TR" sz="2600" b="1" kern="1200" dirty="0" smtClean="0"/>
            <a:t> </a:t>
          </a:r>
          <a:r>
            <a:rPr lang="tr-TR" sz="2600" kern="1200" dirty="0" smtClean="0"/>
            <a:t>(Günberi) denir. </a:t>
          </a:r>
          <a:endParaRPr lang="tr-TR" sz="2600" kern="1200" dirty="0"/>
        </a:p>
      </dsp:txBody>
      <dsp:txXfrm>
        <a:off x="50489" y="50489"/>
        <a:ext cx="8978153" cy="9333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E4095-EB42-4EB4-A6D6-5B01AA3B419F}">
      <dsp:nvSpPr>
        <dsp:cNvPr id="0" name=""/>
        <dsp:cNvSpPr/>
      </dsp:nvSpPr>
      <dsp:spPr>
        <a:xfrm>
          <a:off x="0" y="49390"/>
          <a:ext cx="7993864" cy="7435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b="1" kern="1200" dirty="0" smtClean="0"/>
            <a:t>5.a. </a:t>
          </a:r>
          <a:r>
            <a:rPr lang="tr-TR" sz="3100" kern="1200" dirty="0" smtClean="0"/>
            <a:t>Temmuz Ağustos ayları 31 gün sürer</a:t>
          </a:r>
          <a:endParaRPr lang="tr-TR" sz="3100" kern="1200" dirty="0"/>
        </a:p>
      </dsp:txBody>
      <dsp:txXfrm>
        <a:off x="36296" y="85686"/>
        <a:ext cx="7921272" cy="670943"/>
      </dsp:txXfrm>
    </dsp:sp>
    <dsp:sp modelId="{E3A4934A-97B2-4DCB-A4C0-42FC6B185D68}">
      <dsp:nvSpPr>
        <dsp:cNvPr id="0" name=""/>
        <dsp:cNvSpPr/>
      </dsp:nvSpPr>
      <dsp:spPr>
        <a:xfrm>
          <a:off x="0" y="931596"/>
          <a:ext cx="7993864" cy="743535"/>
        </a:xfrm>
        <a:prstGeom prst="roundRect">
          <a:avLst/>
        </a:prstGeom>
        <a:gradFill rotWithShape="0">
          <a:gsLst>
            <a:gs pos="0">
              <a:schemeClr val="accent5">
                <a:hueOff val="20154258"/>
                <a:satOff val="-9417"/>
                <a:lumOff val="-10587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20154258"/>
                <a:satOff val="-9417"/>
                <a:lumOff val="-10587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b="1" kern="1200" dirty="0" smtClean="0"/>
            <a:t>5.b. </a:t>
          </a:r>
          <a:r>
            <a:rPr lang="tr-TR" sz="3100" kern="1200" dirty="0" smtClean="0"/>
            <a:t>Şubat ayı 28 gün sürer</a:t>
          </a:r>
          <a:endParaRPr lang="tr-TR" sz="3100" kern="1200" dirty="0"/>
        </a:p>
      </dsp:txBody>
      <dsp:txXfrm>
        <a:off x="36296" y="967892"/>
        <a:ext cx="7921272" cy="6709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0A3B6-741D-4E73-846B-6C38F7593EA1}">
      <dsp:nvSpPr>
        <dsp:cNvPr id="0" name=""/>
        <dsp:cNvSpPr/>
      </dsp:nvSpPr>
      <dsp:spPr>
        <a:xfrm>
          <a:off x="0" y="331713"/>
          <a:ext cx="10620703" cy="6475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 smtClean="0"/>
            <a:t>5.c. </a:t>
          </a:r>
          <a:r>
            <a:rPr lang="tr-TR" sz="2700" kern="1200" dirty="0" smtClean="0"/>
            <a:t>Eylül ekinoksu iki gün gecikerek 23 Eylül’de başlar</a:t>
          </a:r>
          <a:endParaRPr lang="tr-TR" sz="2700" kern="1200" dirty="0"/>
        </a:p>
      </dsp:txBody>
      <dsp:txXfrm>
        <a:off x="31613" y="363326"/>
        <a:ext cx="10557477" cy="584369"/>
      </dsp:txXfrm>
    </dsp:sp>
    <dsp:sp modelId="{B3CD4637-F338-419B-B459-EC7830115A48}">
      <dsp:nvSpPr>
        <dsp:cNvPr id="0" name=""/>
        <dsp:cNvSpPr/>
      </dsp:nvSpPr>
      <dsp:spPr>
        <a:xfrm>
          <a:off x="0" y="1057068"/>
          <a:ext cx="10620703" cy="647595"/>
        </a:xfrm>
        <a:prstGeom prst="roundRect">
          <a:avLst/>
        </a:prstGeom>
        <a:gradFill rotWithShape="0">
          <a:gsLst>
            <a:gs pos="0">
              <a:schemeClr val="accent5">
                <a:hueOff val="20154258"/>
                <a:satOff val="-9417"/>
                <a:lumOff val="-10587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20154258"/>
                <a:satOff val="-9417"/>
                <a:lumOff val="-10587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 smtClean="0"/>
            <a:t>5.d. </a:t>
          </a:r>
          <a:r>
            <a:rPr lang="tr-TR" sz="2700" kern="1200" dirty="0" smtClean="0"/>
            <a:t>KYK’ de yaz mevsimi, GYK’ de kış mevsimi daha uzun olur</a:t>
          </a:r>
          <a:endParaRPr lang="tr-TR" sz="2700" kern="1200" dirty="0"/>
        </a:p>
      </dsp:txBody>
      <dsp:txXfrm>
        <a:off x="31613" y="1088681"/>
        <a:ext cx="10557477" cy="5843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B8A0C-FFC6-43DC-97EC-49AB595B64E8}">
      <dsp:nvSpPr>
        <dsp:cNvPr id="0" name=""/>
        <dsp:cNvSpPr/>
      </dsp:nvSpPr>
      <dsp:spPr>
        <a:xfrm>
          <a:off x="0" y="487363"/>
          <a:ext cx="4038600" cy="4038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smtClean="0">
              <a:solidFill>
                <a:schemeClr val="tx1"/>
              </a:solidFill>
              <a:latin typeface="Calibri" pitchFamily="34" charset="0"/>
            </a:rPr>
            <a:t>Dünya’nın elips şeklindeki yörüngesinden geçen düzleme                   </a:t>
          </a:r>
          <a:r>
            <a:rPr lang="tr-TR" sz="2300" b="1" kern="1200" dirty="0" smtClean="0">
              <a:solidFill>
                <a:srgbClr val="FF0000"/>
              </a:solidFill>
              <a:latin typeface="Calibri" pitchFamily="34" charset="0"/>
            </a:rPr>
            <a:t>Ekliptik düzlemi</a:t>
          </a:r>
          <a:r>
            <a:rPr lang="tr-TR" sz="2300" b="1" kern="1200" dirty="0" smtClean="0">
              <a:solidFill>
                <a:schemeClr val="tx1"/>
              </a:solidFill>
              <a:latin typeface="Calibri" pitchFamily="34" charset="0"/>
            </a:rPr>
            <a:t>, Ekvator’dan geçen düzleme ise             </a:t>
          </a:r>
          <a:r>
            <a:rPr lang="tr-TR" sz="2300" b="1" kern="1200" dirty="0" smtClean="0">
              <a:solidFill>
                <a:srgbClr val="FF0000"/>
              </a:solidFill>
              <a:latin typeface="Calibri" pitchFamily="34" charset="0"/>
            </a:rPr>
            <a:t>Ekvator düzlemi  </a:t>
          </a:r>
          <a:r>
            <a:rPr lang="tr-TR" sz="2300" b="1" kern="1200" dirty="0" smtClean="0">
              <a:solidFill>
                <a:schemeClr val="tx1"/>
              </a:solidFill>
              <a:latin typeface="Calibri" pitchFamily="34" charset="0"/>
            </a:rPr>
            <a:t>denir.</a:t>
          </a:r>
          <a:endParaRPr lang="tr-TR" sz="23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591439" y="1078802"/>
        <a:ext cx="2855722" cy="28557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3F5E3-7137-4E13-8535-2C120131E615}">
      <dsp:nvSpPr>
        <dsp:cNvPr id="0" name=""/>
        <dsp:cNvSpPr/>
      </dsp:nvSpPr>
      <dsp:spPr>
        <a:xfrm>
          <a:off x="0" y="243681"/>
          <a:ext cx="4038600" cy="40386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0" kern="1200" dirty="0" smtClean="0">
              <a:effectLst/>
              <a:latin typeface="Calibri" pitchFamily="34" charset="0"/>
            </a:rPr>
            <a:t>Dünya ekseni ile </a:t>
          </a:r>
          <a:r>
            <a:rPr lang="tr-TR" sz="2800" b="0" kern="1200" dirty="0" err="1" smtClean="0">
              <a:effectLst/>
              <a:latin typeface="Calibri" pitchFamily="34" charset="0"/>
            </a:rPr>
            <a:t>Ekliptik</a:t>
          </a:r>
          <a:r>
            <a:rPr lang="tr-TR" sz="2800" b="0" kern="1200" dirty="0" smtClean="0">
              <a:effectLst/>
              <a:latin typeface="Calibri" pitchFamily="34" charset="0"/>
            </a:rPr>
            <a:t> düzlemi arasında 66° 33', Ekvator düzlemi ile </a:t>
          </a:r>
          <a:r>
            <a:rPr lang="tr-TR" sz="2800" b="0" kern="1200" dirty="0" err="1" smtClean="0">
              <a:effectLst/>
              <a:latin typeface="Calibri" pitchFamily="34" charset="0"/>
            </a:rPr>
            <a:t>Ekliptik</a:t>
          </a:r>
          <a:r>
            <a:rPr lang="tr-TR" sz="2800" b="0" kern="1200" dirty="0" smtClean="0">
              <a:effectLst/>
              <a:latin typeface="Calibri" pitchFamily="34" charset="0"/>
            </a:rPr>
            <a:t> düzlemi arasında 23° 27' </a:t>
          </a:r>
          <a:r>
            <a:rPr lang="tr-TR" sz="2800" b="0" kern="1200" dirty="0" err="1" smtClean="0">
              <a:effectLst/>
              <a:latin typeface="Calibri" pitchFamily="34" charset="0"/>
            </a:rPr>
            <a:t>lık</a:t>
          </a:r>
          <a:r>
            <a:rPr lang="tr-TR" sz="2800" b="0" kern="1200" dirty="0" smtClean="0">
              <a:effectLst/>
              <a:latin typeface="Calibri" pitchFamily="34" charset="0"/>
            </a:rPr>
            <a:t> bir açı vardır. </a:t>
          </a:r>
          <a:endParaRPr lang="tr-TR" sz="2800" b="0" kern="1200" dirty="0">
            <a:effectLst/>
            <a:latin typeface="Calibri" pitchFamily="34" charset="0"/>
          </a:endParaRPr>
        </a:p>
      </dsp:txBody>
      <dsp:txXfrm>
        <a:off x="591439" y="835120"/>
        <a:ext cx="2855722" cy="28557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C3DD4-B031-4F05-A118-D495A9660330}">
      <dsp:nvSpPr>
        <dsp:cNvPr id="0" name=""/>
        <dsp:cNvSpPr/>
      </dsp:nvSpPr>
      <dsp:spPr>
        <a:xfrm>
          <a:off x="0" y="17329"/>
          <a:ext cx="10063656" cy="1074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 smtClean="0"/>
            <a:t>1. </a:t>
          </a:r>
          <a:r>
            <a:rPr lang="tr-TR" sz="2700" kern="1200" dirty="0" smtClean="0"/>
            <a:t>Güneş ışınlarının bir noktaya düşme açısı yıl boyunca değişir.</a:t>
          </a:r>
          <a:endParaRPr lang="tr-TR" sz="2700" kern="1200" dirty="0"/>
        </a:p>
      </dsp:txBody>
      <dsp:txXfrm>
        <a:off x="52431" y="69760"/>
        <a:ext cx="9958794" cy="96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F13F7-74F9-4B65-AB90-F0AD2361A06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16095-00D4-4DF7-9A6D-8786C678B1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471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B37822-6719-481E-AA30-2FC7FD54959E}" type="slidenum">
              <a:rPr lang="tr-TR" alt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 smtClean="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63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1056AB-2056-4A5E-8A9C-6F0CC0BB6A8E}" type="slidenum">
              <a:rPr lang="tr-TR" alt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6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1056AB-2056-4A5E-8A9C-6F0CC0BB6A8E}" type="slidenum">
              <a:rPr lang="tr-TR" alt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5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1056AB-2056-4A5E-8A9C-6F0CC0BB6A8E}" type="slidenum">
              <a:rPr lang="tr-TR" alt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 smtClean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5093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1056AB-2056-4A5E-8A9C-6F0CC0BB6A8E}" type="slidenum">
              <a:rPr lang="tr-TR" alt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44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1056AB-2056-4A5E-8A9C-6F0CC0BB6A8E}" type="slidenum">
              <a:rPr lang="tr-TR" alt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 smtClean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915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1056AB-2056-4A5E-8A9C-6F0CC0BB6A8E}" type="slidenum">
              <a:rPr lang="tr-TR" alt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7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C829-A9A4-493B-B8D9-9727C3326355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A66A-5F24-416F-A1C8-0C47DA2778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85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25F82C-3972-4E7A-9FC0-8F0322D183F8}" type="slidenum">
              <a:rPr lang="tr-TR" alt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78D0EB-9173-49F3-995E-F7D4AE9C811D}" type="slidenum">
              <a:rPr lang="tr-TR" alt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2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AF2D61-F8B5-4567-85EC-87DF9E56A598}" type="slidenum">
              <a:rPr lang="tr-TR" alt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8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7BDA41-9C09-4887-A3B9-8ED40F1B5095}" type="slidenum">
              <a:rPr lang="tr-TR" alt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8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B57776-646C-42B7-BA5C-51F91B045878}" type="slidenum">
              <a:rPr lang="tr-TR" alt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5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BE6B3B-11A9-4C0C-9DCE-E7FBA1EC812C}" type="slidenum">
              <a:rPr lang="tr-TR" alt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4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260C13-2C54-4102-8319-762AD67F0A82}" type="slidenum">
              <a:rPr lang="tr-TR" alt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3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64775C-C06B-452B-B953-C96EF204B25D}" type="slidenum">
              <a:rPr lang="tr-TR" alt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853D34-D1FC-497E-B430-A7F96D7FB30A}" type="slidenum">
              <a:rPr lang="tr-TR" alt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8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BD4C829-A9A4-493B-B8D9-9727C3326355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03A66A-5F24-416F-A1C8-0C47DA2778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0239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2.w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/>
          <p:cNvSpPr>
            <a:spLocks noGrp="1"/>
          </p:cNvSpPr>
          <p:nvPr>
            <p:ph type="title"/>
          </p:nvPr>
        </p:nvSpPr>
        <p:spPr>
          <a:xfrm>
            <a:off x="252341" y="130524"/>
            <a:ext cx="7473895" cy="2281600"/>
          </a:xfrm>
        </p:spPr>
        <p:txBody>
          <a:bodyPr anchor="b"/>
          <a:lstStyle/>
          <a:p>
            <a:pPr lvl="0" algn="ctr"/>
            <a:r>
              <a:rPr lang="tr-TR" cap="none" dirty="0" smtClean="0">
                <a:latin typeface="Calibri" pitchFamily="34" charset="0"/>
              </a:rPr>
              <a:t>DÜNYA’NIN YILLIK HAREKETİ</a:t>
            </a:r>
            <a:endParaRPr lang="tr-TR" cap="none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36" y="323892"/>
            <a:ext cx="4306979" cy="4176464"/>
          </a:xfrm>
          <a:prstGeom prst="rect">
            <a:avLst/>
          </a:prstGeom>
        </p:spPr>
      </p:pic>
      <p:pic>
        <p:nvPicPr>
          <p:cNvPr id="4" name="Picture 4" descr="cogb2s21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55" y="3049970"/>
            <a:ext cx="5791200" cy="359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96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897982" y="219259"/>
            <a:ext cx="10036340" cy="1507067"/>
          </a:xfrm>
        </p:spPr>
        <p:txBody>
          <a:bodyPr/>
          <a:lstStyle/>
          <a:p>
            <a:r>
              <a:rPr lang="tr-TR" dirty="0">
                <a:latin typeface="Calibri" pitchFamily="34" charset="0"/>
              </a:rPr>
              <a:t>Eksen Eğikliği ve Yıllık Hareketin Sonuçları</a:t>
            </a:r>
            <a:endParaRPr lang="tr-TR" dirty="0"/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441744"/>
              </p:ext>
            </p:extLst>
          </p:nvPr>
        </p:nvGraphicFramePr>
        <p:xfrm>
          <a:off x="751489" y="2199291"/>
          <a:ext cx="10063656" cy="110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0" y="3501008"/>
            <a:ext cx="4639243" cy="27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0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118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Mehmet Ali ERCAN\AppData\Local\Microsoft\Windows\Temporary Internet Files\Content.IE5\NPF5CZSE\MC900319554[1].wmf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901" y="3183077"/>
            <a:ext cx="338558" cy="33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 19"/>
          <p:cNvGrpSpPr/>
          <p:nvPr/>
        </p:nvGrpSpPr>
        <p:grpSpPr>
          <a:xfrm>
            <a:off x="2538057" y="2996953"/>
            <a:ext cx="7092197" cy="3529545"/>
            <a:chOff x="1014056" y="2996952"/>
            <a:chExt cx="7092197" cy="3529545"/>
          </a:xfrm>
        </p:grpSpPr>
        <p:grpSp>
          <p:nvGrpSpPr>
            <p:cNvPr id="18" name="Grup 17"/>
            <p:cNvGrpSpPr/>
            <p:nvPr/>
          </p:nvGrpSpPr>
          <p:grpSpPr>
            <a:xfrm>
              <a:off x="1014056" y="2996952"/>
              <a:ext cx="7092197" cy="3529545"/>
              <a:chOff x="1020000" y="2996952"/>
              <a:chExt cx="7092197" cy="3529545"/>
            </a:xfrm>
          </p:grpSpPr>
          <p:grpSp>
            <p:nvGrpSpPr>
              <p:cNvPr id="17" name="Grup 16"/>
              <p:cNvGrpSpPr/>
              <p:nvPr/>
            </p:nvGrpSpPr>
            <p:grpSpPr>
              <a:xfrm>
                <a:off x="1020000" y="2996952"/>
                <a:ext cx="7092197" cy="3529545"/>
                <a:chOff x="1020000" y="2996952"/>
                <a:chExt cx="7092197" cy="3529545"/>
              </a:xfrm>
            </p:grpSpPr>
            <p:grpSp>
              <p:nvGrpSpPr>
                <p:cNvPr id="12" name="Grup 11"/>
                <p:cNvGrpSpPr/>
                <p:nvPr/>
              </p:nvGrpSpPr>
              <p:grpSpPr>
                <a:xfrm>
                  <a:off x="1020000" y="2996952"/>
                  <a:ext cx="7080392" cy="3529545"/>
                  <a:chOff x="1020000" y="2996952"/>
                  <a:chExt cx="7080392" cy="3529545"/>
                </a:xfrm>
              </p:grpSpPr>
              <p:pic>
                <p:nvPicPr>
                  <p:cNvPr id="6" name="Resim 5"/>
                  <p:cNvPicPr>
                    <a:picLocks noChangeAspect="1"/>
                  </p:cNvPicPr>
                  <p:nvPr/>
                </p:nvPicPr>
                <p:blipFill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13881"/>
                  <a:stretch/>
                </p:blipFill>
                <p:spPr>
                  <a:xfrm>
                    <a:off x="1020000" y="2996952"/>
                    <a:ext cx="7080392" cy="3529545"/>
                  </a:xfrm>
                  <a:prstGeom prst="rect">
                    <a:avLst/>
                  </a:prstGeom>
                </p:spPr>
              </p:pic>
              <p:sp>
                <p:nvSpPr>
                  <p:cNvPr id="11" name="Sağ Ok 10"/>
                  <p:cNvSpPr/>
                  <p:nvPr/>
                </p:nvSpPr>
                <p:spPr>
                  <a:xfrm rot="3048255">
                    <a:off x="2406218" y="4500477"/>
                    <a:ext cx="2889993" cy="351672"/>
                  </a:xfrm>
                  <a:prstGeom prst="rightArrow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r-TR" sz="1400" b="1" dirty="0"/>
                      <a:t>Gündüzler Kısalır</a:t>
                    </a:r>
                  </a:p>
                </p:txBody>
              </p:sp>
              <p:sp>
                <p:nvSpPr>
                  <p:cNvPr id="14" name="Sağ Ok 13"/>
                  <p:cNvSpPr/>
                  <p:nvPr/>
                </p:nvSpPr>
                <p:spPr>
                  <a:xfrm rot="18410348">
                    <a:off x="4399250" y="4310349"/>
                    <a:ext cx="2574356" cy="430099"/>
                  </a:xfrm>
                  <a:prstGeom prst="rightArrow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r-TR" sz="1400" b="1" dirty="0"/>
                      <a:t>Gündüzler Uzar</a:t>
                    </a:r>
                  </a:p>
                </p:txBody>
              </p:sp>
              <p:sp>
                <p:nvSpPr>
                  <p:cNvPr id="15" name="Sağ Ok 14"/>
                  <p:cNvSpPr/>
                  <p:nvPr/>
                </p:nvSpPr>
                <p:spPr>
                  <a:xfrm rot="18587333">
                    <a:off x="640712" y="3892228"/>
                    <a:ext cx="1789692" cy="352844"/>
                  </a:xfrm>
                  <a:prstGeom prst="rightArrow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r-TR" sz="1400" b="1" dirty="0"/>
                      <a:t>Gündüzler Uzar</a:t>
                    </a:r>
                  </a:p>
                </p:txBody>
              </p:sp>
              <p:sp>
                <p:nvSpPr>
                  <p:cNvPr id="16" name="Sağ Ok 15"/>
                  <p:cNvSpPr/>
                  <p:nvPr/>
                </p:nvSpPr>
                <p:spPr>
                  <a:xfrm rot="3230148">
                    <a:off x="6769775" y="4117012"/>
                    <a:ext cx="2003924" cy="329954"/>
                  </a:xfrm>
                  <a:prstGeom prst="rightArrow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r-TR" sz="1400" b="1" dirty="0"/>
                      <a:t>Gündüzler Kısalır</a:t>
                    </a:r>
                  </a:p>
                </p:txBody>
              </p:sp>
            </p:grpSp>
            <p:sp>
              <p:nvSpPr>
                <p:cNvPr id="13" name="Metin kutusu 12"/>
                <p:cNvSpPr txBox="1"/>
                <p:nvPr/>
              </p:nvSpPr>
              <p:spPr>
                <a:xfrm>
                  <a:off x="5953418" y="5888305"/>
                  <a:ext cx="215877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12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23° 27'  Oğlak Dönencesi</a:t>
                  </a:r>
                </a:p>
              </p:txBody>
            </p:sp>
            <p:sp>
              <p:nvSpPr>
                <p:cNvPr id="19" name="Metin kutusu 18"/>
                <p:cNvSpPr txBox="1"/>
                <p:nvPr/>
              </p:nvSpPr>
              <p:spPr>
                <a:xfrm>
                  <a:off x="3721170" y="3075441"/>
                  <a:ext cx="19468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12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23° 27‘  Yengeç Dönencesi</a:t>
                  </a:r>
                </a:p>
              </p:txBody>
            </p:sp>
          </p:grpSp>
          <p:sp>
            <p:nvSpPr>
              <p:cNvPr id="21" name="Metin kutusu 20"/>
              <p:cNvSpPr txBox="1"/>
              <p:nvPr/>
            </p:nvSpPr>
            <p:spPr>
              <a:xfrm>
                <a:off x="2118054" y="4520153"/>
                <a:ext cx="8757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200" dirty="0">
                    <a:solidFill>
                      <a:srgbClr val="C00000"/>
                    </a:solidFill>
                  </a:rPr>
                  <a:t>0° Ekvator</a:t>
                </a:r>
              </a:p>
            </p:txBody>
          </p:sp>
        </p:grpSp>
        <p:pic>
          <p:nvPicPr>
            <p:cNvPr id="25" name="Picture 4" descr="http://www.baybul.com/clipart/gunes/gunes-10.pn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421" y="4536124"/>
              <a:ext cx="367362" cy="367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baybul.com/clipart/gunes/gunes-10.pn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098" y="3189005"/>
              <a:ext cx="367362" cy="367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://www.baybul.com/clipart/gunes/gunes-10.pn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4576646"/>
              <a:ext cx="367362" cy="367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://www.baybul.com/clipart/gunes/gunes-10.pn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377" y="5907297"/>
              <a:ext cx="367362" cy="367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://www.baybul.com/clipart/gunes/gunes-10.pn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347" y="3192041"/>
              <a:ext cx="367362" cy="367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://www.baybul.com/clipart/gunes/gunes-10.pn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4541217"/>
              <a:ext cx="367362" cy="367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://www.baybul.com/clipart/gunes/gunes-10.pn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641" y="4581739"/>
              <a:ext cx="367362" cy="367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515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2"/>
          <a:ext cx="8229600" cy="82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92" y="2797410"/>
            <a:ext cx="6516216" cy="35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16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 5"/>
          <p:cNvGrpSpPr>
            <a:grpSpLocks noChangeAspect="1"/>
          </p:cNvGrpSpPr>
          <p:nvPr/>
        </p:nvGrpSpPr>
        <p:grpSpPr>
          <a:xfrm>
            <a:off x="2094610" y="3456740"/>
            <a:ext cx="8002781" cy="2204508"/>
            <a:chOff x="355078" y="3456740"/>
            <a:chExt cx="8222466" cy="2265024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783" y="3456740"/>
              <a:ext cx="3794761" cy="2265024"/>
            </a:xfrm>
            <a:prstGeom prst="rect">
              <a:avLst/>
            </a:prstGeom>
          </p:spPr>
        </p:pic>
        <p:pic>
          <p:nvPicPr>
            <p:cNvPr id="5" name="Resim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078" y="3456740"/>
              <a:ext cx="4420953" cy="2265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75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dÃ¼nyanÄ±n Åeklinin geoit olmasÄ±nÄ±n sonuÃ§larÄ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13" y="691055"/>
            <a:ext cx="76200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37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075551"/>
              </p:ext>
            </p:extLst>
          </p:nvPr>
        </p:nvGraphicFramePr>
        <p:xfrm>
          <a:off x="684212" y="559678"/>
          <a:ext cx="11139926" cy="204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636" y="2709351"/>
            <a:ext cx="6591077" cy="248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21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3789040"/>
          <a:ext cx="822960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5" descr="elips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414684" y="1581150"/>
            <a:ext cx="3810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Köşeleri Yuvarlanmış Dikdörtgen Belirtme Çizgisi 9"/>
          <p:cNvSpPr/>
          <p:nvPr/>
        </p:nvSpPr>
        <p:spPr>
          <a:xfrm>
            <a:off x="1775520" y="1581150"/>
            <a:ext cx="1512168" cy="407690"/>
          </a:xfrm>
          <a:prstGeom prst="wedgeRoundRectCallout">
            <a:avLst>
              <a:gd name="adj1" fmla="val 42660"/>
              <a:gd name="adj2" fmla="val 7975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Yörünge</a:t>
            </a:r>
          </a:p>
        </p:txBody>
      </p:sp>
      <p:sp>
        <p:nvSpPr>
          <p:cNvPr id="11" name="Köşeleri Yuvarlanmış Dikdörtgen Belirtme Çizgisi 10"/>
          <p:cNvSpPr/>
          <p:nvPr/>
        </p:nvSpPr>
        <p:spPr>
          <a:xfrm>
            <a:off x="5303912" y="3040674"/>
            <a:ext cx="1440160" cy="491877"/>
          </a:xfrm>
          <a:prstGeom prst="wedgeRoundRectCallout">
            <a:avLst>
              <a:gd name="adj1" fmla="val -87257"/>
              <a:gd name="adj2" fmla="val -9766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err="1"/>
              <a:t>Ekliptik</a:t>
            </a:r>
            <a:endParaRPr lang="tr-TR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0268" y="1298864"/>
            <a:ext cx="2688180" cy="2274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Köşeleri Yuvarlanmış Dikdörtgen Belirtme Çizgisi 11"/>
          <p:cNvSpPr/>
          <p:nvPr/>
        </p:nvSpPr>
        <p:spPr>
          <a:xfrm>
            <a:off x="5519936" y="1496964"/>
            <a:ext cx="1800200" cy="563885"/>
          </a:xfrm>
          <a:prstGeom prst="wedgeRoundRectCallout">
            <a:avLst>
              <a:gd name="adj1" fmla="val 119747"/>
              <a:gd name="adj2" fmla="val 434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Aydınlanma Çemberi</a:t>
            </a:r>
          </a:p>
        </p:txBody>
      </p:sp>
    </p:spTree>
    <p:extLst>
      <p:ext uri="{BB962C8B-B14F-4D97-AF65-F5344CB8AC3E}">
        <p14:creationId xmlns:p14="http://schemas.microsoft.com/office/powerpoint/2010/main" val="231025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579959"/>
              </p:ext>
            </p:extLst>
          </p:nvPr>
        </p:nvGraphicFramePr>
        <p:xfrm>
          <a:off x="432731" y="339767"/>
          <a:ext cx="7786714" cy="777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72" y="1744803"/>
            <a:ext cx="6097541" cy="374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602022"/>
              </p:ext>
            </p:extLst>
          </p:nvPr>
        </p:nvGraphicFramePr>
        <p:xfrm>
          <a:off x="716508" y="276912"/>
          <a:ext cx="9079131" cy="1065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86" y="3994017"/>
            <a:ext cx="4413967" cy="2711583"/>
          </a:xfrm>
          <a:prstGeom prst="rect">
            <a:avLst/>
          </a:prstGeom>
        </p:spPr>
      </p:pic>
      <p:grpSp>
        <p:nvGrpSpPr>
          <p:cNvPr id="7" name="Grup 6"/>
          <p:cNvGrpSpPr/>
          <p:nvPr/>
        </p:nvGrpSpPr>
        <p:grpSpPr>
          <a:xfrm>
            <a:off x="716508" y="1515280"/>
            <a:ext cx="9194745" cy="1034280"/>
            <a:chOff x="0" y="15794"/>
            <a:chExt cx="7786714" cy="1034280"/>
          </a:xfrm>
          <a:scene3d>
            <a:camera prst="orthographicFront"/>
            <a:lightRig rig="flat" dir="t"/>
          </a:scene3d>
        </p:grpSpPr>
        <p:sp>
          <p:nvSpPr>
            <p:cNvPr id="8" name="Yuvarlatılmış Dikdörtgen 7"/>
            <p:cNvSpPr/>
            <p:nvPr/>
          </p:nvSpPr>
          <p:spPr>
            <a:xfrm>
              <a:off x="0" y="15794"/>
              <a:ext cx="7786714" cy="1034280"/>
            </a:xfrm>
            <a:prstGeom prst="roundRect">
              <a:avLst/>
            </a:prstGeom>
            <a:gradFill flip="none" rotWithShape="0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Yuvarlatılmış Dikdörtgen 4"/>
            <p:cNvSpPr txBox="1"/>
            <p:nvPr/>
          </p:nvSpPr>
          <p:spPr>
            <a:xfrm>
              <a:off x="50489" y="66283"/>
              <a:ext cx="7685736" cy="9333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just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600" b="1" kern="1200" dirty="0" smtClean="0"/>
                <a:t>3. </a:t>
              </a:r>
              <a:r>
                <a:rPr lang="tr-TR" sz="2600" kern="1200" dirty="0" smtClean="0"/>
                <a:t>Dünya’nın Güneş’ten en uzak olduğu 4 Temmuz tarihine ise </a:t>
              </a:r>
              <a:r>
                <a:rPr lang="tr-TR" sz="2600" b="1" kern="1200" dirty="0" err="1" smtClean="0"/>
                <a:t>Afel</a:t>
              </a:r>
              <a:r>
                <a:rPr lang="tr-TR" sz="2600" b="1" kern="1200" dirty="0" smtClean="0"/>
                <a:t> </a:t>
              </a:r>
              <a:r>
                <a:rPr lang="tr-TR" sz="2600" kern="1200" dirty="0" smtClean="0"/>
                <a:t>(Günöte) denir.</a:t>
              </a:r>
              <a:endParaRPr lang="tr-TR" sz="2600" kern="1200" dirty="0"/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716507" y="2873318"/>
            <a:ext cx="9135127" cy="815813"/>
            <a:chOff x="0" y="0"/>
            <a:chExt cx="8229600" cy="503685"/>
          </a:xfrm>
          <a:scene3d>
            <a:camera prst="orthographicFront"/>
            <a:lightRig rig="flat" dir="t"/>
          </a:scene3d>
        </p:grpSpPr>
        <p:sp>
          <p:nvSpPr>
            <p:cNvPr id="11" name="Yuvarlatılmış Dikdörtgen 10"/>
            <p:cNvSpPr/>
            <p:nvPr/>
          </p:nvSpPr>
          <p:spPr>
            <a:xfrm>
              <a:off x="0" y="0"/>
              <a:ext cx="8229600" cy="50368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Yuvarlatılmış Dikdörtgen 4"/>
            <p:cNvSpPr txBox="1"/>
            <p:nvPr/>
          </p:nvSpPr>
          <p:spPr>
            <a:xfrm>
              <a:off x="24588" y="24588"/>
              <a:ext cx="8180424" cy="454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100" b="1" kern="1200" dirty="0" smtClean="0"/>
                <a:t>4. </a:t>
              </a:r>
              <a:r>
                <a:rPr lang="tr-TR" sz="2100" kern="1200" dirty="0" smtClean="0"/>
                <a:t>Güneş’in Dünya üzerindeki çekim etkisi değişir</a:t>
              </a:r>
              <a:endParaRPr lang="tr-TR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733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İçerik Yer Tutucusu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5497923"/>
              </p:ext>
            </p:extLst>
          </p:nvPr>
        </p:nvGraphicFramePr>
        <p:xfrm>
          <a:off x="361114" y="1815206"/>
          <a:ext cx="7993864" cy="1675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5" y="3849962"/>
            <a:ext cx="4896543" cy="3008038"/>
          </a:xfrm>
          <a:prstGeom prst="rect">
            <a:avLst/>
          </a:prstGeom>
        </p:spPr>
      </p:pic>
      <p:grpSp>
        <p:nvGrpSpPr>
          <p:cNvPr id="16" name="Grup 15"/>
          <p:cNvGrpSpPr/>
          <p:nvPr/>
        </p:nvGrpSpPr>
        <p:grpSpPr>
          <a:xfrm>
            <a:off x="8449443" y="2599119"/>
            <a:ext cx="2369806" cy="4091735"/>
            <a:chOff x="4575229" y="764704"/>
            <a:chExt cx="2873862" cy="4595791"/>
          </a:xfrm>
        </p:grpSpPr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5229" y="764704"/>
              <a:ext cx="2873862" cy="15593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Resim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5229" y="2283098"/>
              <a:ext cx="2873862" cy="15305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Resim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5229" y="3795266"/>
              <a:ext cx="2873862" cy="15652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3" name="Grup 12"/>
          <p:cNvGrpSpPr/>
          <p:nvPr/>
        </p:nvGrpSpPr>
        <p:grpSpPr>
          <a:xfrm>
            <a:off x="266285" y="303566"/>
            <a:ext cx="10575775" cy="1511640"/>
            <a:chOff x="0" y="41630"/>
            <a:chExt cx="8229600" cy="1511640"/>
          </a:xfrm>
          <a:scene3d>
            <a:camera prst="orthographicFront"/>
            <a:lightRig rig="flat" dir="t"/>
          </a:scene3d>
        </p:grpSpPr>
        <p:sp>
          <p:nvSpPr>
            <p:cNvPr id="14" name="Yuvarlatılmış Dikdörtgen 13"/>
            <p:cNvSpPr/>
            <p:nvPr/>
          </p:nvSpPr>
          <p:spPr>
            <a:xfrm>
              <a:off x="0" y="41630"/>
              <a:ext cx="8229600" cy="15116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Yuvarlatılmış Dikdörtgen 4"/>
            <p:cNvSpPr txBox="1"/>
            <p:nvPr/>
          </p:nvSpPr>
          <p:spPr>
            <a:xfrm>
              <a:off x="73792" y="115422"/>
              <a:ext cx="8082016" cy="13640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l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800" b="1" kern="1200" dirty="0" smtClean="0"/>
                <a:t>5. </a:t>
              </a:r>
              <a:r>
                <a:rPr lang="tr-TR" sz="3800" kern="1200" dirty="0" smtClean="0"/>
                <a:t>Dünya’nın Güneş çevresindeki dönüş hızı değişir. Buna göre;</a:t>
              </a:r>
              <a:endParaRPr lang="tr-TR" sz="3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8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810519"/>
              </p:ext>
            </p:extLst>
          </p:nvPr>
        </p:nvGraphicFramePr>
        <p:xfrm>
          <a:off x="488730" y="496616"/>
          <a:ext cx="10620703" cy="2036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31" y="2995534"/>
            <a:ext cx="6097541" cy="374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8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56874" y="283194"/>
            <a:ext cx="8534400" cy="1507067"/>
          </a:xfrm>
        </p:spPr>
        <p:txBody>
          <a:bodyPr/>
          <a:lstStyle/>
          <a:p>
            <a:pPr lvl="0"/>
            <a:r>
              <a:rPr lang="tr-TR" sz="4000" dirty="0">
                <a:latin typeface="Calibri" pitchFamily="34" charset="0"/>
              </a:rPr>
              <a:t>Eksen Eğikliği</a:t>
            </a:r>
            <a:endParaRPr lang="tr-TR" sz="4000" dirty="0"/>
          </a:p>
        </p:txBody>
      </p:sp>
      <p:graphicFrame>
        <p:nvGraphicFramePr>
          <p:cNvPr id="8" name="7 İçerik Yer Tutucusu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56481322"/>
              </p:ext>
            </p:extLst>
          </p:nvPr>
        </p:nvGraphicFramePr>
        <p:xfrm>
          <a:off x="1017699" y="1505609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80" y="2006788"/>
            <a:ext cx="3792041" cy="371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90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İçerik Yer Tutucusu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981200" y="1600201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5480" y="2006788"/>
            <a:ext cx="3792041" cy="3712786"/>
          </a:xfrm>
        </p:spPr>
      </p:pic>
    </p:spTree>
    <p:extLst>
      <p:ext uri="{BB962C8B-B14F-4D97-AF65-F5344CB8AC3E}">
        <p14:creationId xmlns:p14="http://schemas.microsoft.com/office/powerpoint/2010/main" val="8239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454</TotalTime>
  <Words>283</Words>
  <Application>Microsoft Office PowerPoint</Application>
  <PresentationFormat>Geniş ekran</PresentationFormat>
  <Paragraphs>34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Calibri</vt:lpstr>
      <vt:lpstr>Century Gothic</vt:lpstr>
      <vt:lpstr>Wingdings 3</vt:lpstr>
      <vt:lpstr>Dilim</vt:lpstr>
      <vt:lpstr>DÜNYA’NIN YILLIK HAREKETİ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Eksen Eğikliği</vt:lpstr>
      <vt:lpstr>PowerPoint Sunusu</vt:lpstr>
      <vt:lpstr>Eksen Eğikliği ve Yıllık Hareketin Sonuçları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ebfebfebf</dc:creator>
  <cp:lastModifiedBy>NİMET_AKBEN</cp:lastModifiedBy>
  <cp:revision>128</cp:revision>
  <dcterms:created xsi:type="dcterms:W3CDTF">2019-03-04T11:51:29Z</dcterms:created>
  <dcterms:modified xsi:type="dcterms:W3CDTF">2019-11-12T17:45:11Z</dcterms:modified>
</cp:coreProperties>
</file>