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4"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45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4A04D1E-9170-448D-95AF-6F5A1BC1EC0F}"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3373115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A04D1E-9170-448D-95AF-6F5A1BC1EC0F}"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2580338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A04D1E-9170-448D-95AF-6F5A1BC1EC0F}"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75943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A04D1E-9170-448D-95AF-6F5A1BC1EC0F}"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4671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4A04D1E-9170-448D-95AF-6F5A1BC1EC0F}"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1833541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4A04D1E-9170-448D-95AF-6F5A1BC1EC0F}"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2382231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4A04D1E-9170-448D-95AF-6F5A1BC1EC0F}" type="datetimeFigureOut">
              <a:rPr lang="tr-TR" smtClean="0"/>
              <a:t>13.11.2019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194150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4A04D1E-9170-448D-95AF-6F5A1BC1EC0F}" type="datetimeFigureOut">
              <a:rPr lang="tr-TR" smtClean="0"/>
              <a:t>13.11.2019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484039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4A04D1E-9170-448D-95AF-6F5A1BC1EC0F}" type="datetimeFigureOut">
              <a:rPr lang="tr-TR" smtClean="0"/>
              <a:t>13.11.2019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2548245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4A04D1E-9170-448D-95AF-6F5A1BC1EC0F}"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2214782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4A04D1E-9170-448D-95AF-6F5A1BC1EC0F}"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3962410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A04D1E-9170-448D-95AF-6F5A1BC1EC0F}" type="datetimeFigureOut">
              <a:rPr lang="tr-TR" smtClean="0"/>
              <a:t>13.11.2019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DBCCE5-752E-4FBB-BBC5-6D10A691260B}" type="slidenum">
              <a:rPr lang="tr-TR" smtClean="0"/>
              <a:t>‹#›</a:t>
            </a:fld>
            <a:endParaRPr lang="tr-TR"/>
          </a:p>
        </p:txBody>
      </p:sp>
    </p:spTree>
    <p:extLst>
      <p:ext uri="{BB962C8B-B14F-4D97-AF65-F5344CB8AC3E}">
        <p14:creationId xmlns:p14="http://schemas.microsoft.com/office/powerpoint/2010/main" val="3161673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TARIM EKONOMİSİ İSTATİSTİĞİ</a:t>
            </a:r>
            <a:endParaRPr lang="tr-TR" dirty="0"/>
          </a:p>
        </p:txBody>
      </p:sp>
      <p:sp>
        <p:nvSpPr>
          <p:cNvPr id="3" name="Alt Başlık 2"/>
          <p:cNvSpPr>
            <a:spLocks noGrp="1"/>
          </p:cNvSpPr>
          <p:nvPr>
            <p:ph type="subTitle" idx="1"/>
          </p:nvPr>
        </p:nvSpPr>
        <p:spPr/>
        <p:txBody>
          <a:bodyPr/>
          <a:lstStyle/>
          <a:p>
            <a:r>
              <a:rPr lang="tr-TR" dirty="0" smtClean="0"/>
              <a:t>PROF. DR. AHMET ÖZÇELİK</a:t>
            </a:r>
          </a:p>
          <a:p>
            <a:r>
              <a:rPr lang="tr-TR" dirty="0" smtClean="0"/>
              <a:t>6. HAFTA</a:t>
            </a:r>
            <a:endParaRPr lang="tr-TR" dirty="0"/>
          </a:p>
        </p:txBody>
      </p:sp>
    </p:spTree>
    <p:extLst>
      <p:ext uri="{BB962C8B-B14F-4D97-AF65-F5344CB8AC3E}">
        <p14:creationId xmlns:p14="http://schemas.microsoft.com/office/powerpoint/2010/main" val="547683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DAĞILIM</a:t>
            </a:r>
            <a:endParaRPr lang="tr-TR" dirty="0"/>
          </a:p>
        </p:txBody>
      </p:sp>
      <p:sp>
        <p:nvSpPr>
          <p:cNvPr id="3" name="İçerik Yer Tutucusu 2"/>
          <p:cNvSpPr>
            <a:spLocks noGrp="1"/>
          </p:cNvSpPr>
          <p:nvPr>
            <p:ph idx="1"/>
          </p:nvPr>
        </p:nvSpPr>
        <p:spPr/>
        <p:txBody>
          <a:bodyPr/>
          <a:lstStyle/>
          <a:p>
            <a:pPr algn="just"/>
            <a:r>
              <a:rPr lang="tr-TR" dirty="0"/>
              <a:t>Seriyi oluşturan veriler arasında farklılık vardır. Bu farklılıkları ortaya koyan istatistiklere “değişim ölçüleri” denir. Seride değişkenlik olarak tanımlanan veriler arasındaki farkların (sapmaların) derecesi düşük ise ortalama temsilidir. Ancak bir tek merkezi eğilim ölçüsü ile gösterilmesi, temsili mümkün olmayan verilerin, birbirlerinden değişim dereceleri ayrı yöntemlerle ölçülür. </a:t>
            </a:r>
            <a:endParaRPr lang="tr-TR" dirty="0"/>
          </a:p>
        </p:txBody>
      </p:sp>
    </p:spTree>
    <p:extLst>
      <p:ext uri="{BB962C8B-B14F-4D97-AF65-F5344CB8AC3E}">
        <p14:creationId xmlns:p14="http://schemas.microsoft.com/office/powerpoint/2010/main" val="3772484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DEĞİŞİM GENİŞLİĞİ</a:t>
            </a:r>
            <a:endParaRPr lang="tr-TR" dirty="0"/>
          </a:p>
        </p:txBody>
      </p:sp>
      <p:sp>
        <p:nvSpPr>
          <p:cNvPr id="3" name="İçerik Yer Tutucusu 2"/>
          <p:cNvSpPr>
            <a:spLocks noGrp="1"/>
          </p:cNvSpPr>
          <p:nvPr>
            <p:ph idx="1"/>
          </p:nvPr>
        </p:nvSpPr>
        <p:spPr/>
        <p:txBody>
          <a:bodyPr/>
          <a:lstStyle/>
          <a:p>
            <a:pPr algn="just"/>
            <a:r>
              <a:rPr lang="tr-TR" dirty="0" smtClean="0"/>
              <a:t>Frekans dağılımı halinde ifade edilmiş ve gruplandırılmış verilerde değişim sınırları, ilk ve son sınıfların orta noktaları arasındaki fark olarak tahmin edilebilir.</a:t>
            </a:r>
          </a:p>
          <a:p>
            <a:pPr marL="0" indent="0" algn="just">
              <a:buNone/>
            </a:pPr>
            <a:endParaRPr lang="tr-TR" dirty="0" smtClean="0"/>
          </a:p>
          <a:p>
            <a:pPr marL="0" indent="0" algn="just">
              <a:buNone/>
            </a:pPr>
            <a:endParaRPr lang="tr-TR" dirty="0"/>
          </a:p>
        </p:txBody>
      </p:sp>
    </p:spTree>
    <p:extLst>
      <p:ext uri="{BB962C8B-B14F-4D97-AF65-F5344CB8AC3E}">
        <p14:creationId xmlns:p14="http://schemas.microsoft.com/office/powerpoint/2010/main" val="1924506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DEĞİŞİM GENİŞLİĞİ</a:t>
            </a:r>
          </a:p>
        </p:txBody>
      </p:sp>
      <p:graphicFrame>
        <p:nvGraphicFramePr>
          <p:cNvPr id="4" name="İçerik Yer Tutucusu 3"/>
          <p:cNvGraphicFramePr>
            <a:graphicFrameLocks noGrp="1"/>
          </p:cNvGraphicFramePr>
          <p:nvPr>
            <p:ph idx="1"/>
          </p:nvPr>
        </p:nvGraphicFramePr>
        <p:xfrm>
          <a:off x="3172142" y="2533491"/>
          <a:ext cx="5847715" cy="2909697"/>
        </p:xfrm>
        <a:graphic>
          <a:graphicData uri="http://schemas.openxmlformats.org/drawingml/2006/table">
            <a:tbl>
              <a:tblPr firstRow="1" firstCol="1" bandRow="1">
                <a:tableStyleId>{5C22544A-7EE6-4342-B048-85BDC9FD1C3A}</a:tableStyleId>
              </a:tblPr>
              <a:tblGrid>
                <a:gridCol w="943999">
                  <a:extLst>
                    <a:ext uri="{9D8B030D-6E8A-4147-A177-3AD203B41FA5}">
                      <a16:colId xmlns:a16="http://schemas.microsoft.com/office/drawing/2014/main" val="3446308636"/>
                    </a:ext>
                  </a:extLst>
                </a:gridCol>
                <a:gridCol w="946671">
                  <a:extLst>
                    <a:ext uri="{9D8B030D-6E8A-4147-A177-3AD203B41FA5}">
                      <a16:colId xmlns:a16="http://schemas.microsoft.com/office/drawing/2014/main" val="1732233145"/>
                    </a:ext>
                  </a:extLst>
                </a:gridCol>
                <a:gridCol w="1421009">
                  <a:extLst>
                    <a:ext uri="{9D8B030D-6E8A-4147-A177-3AD203B41FA5}">
                      <a16:colId xmlns:a16="http://schemas.microsoft.com/office/drawing/2014/main" val="3265584885"/>
                    </a:ext>
                  </a:extLst>
                </a:gridCol>
                <a:gridCol w="1325473">
                  <a:extLst>
                    <a:ext uri="{9D8B030D-6E8A-4147-A177-3AD203B41FA5}">
                      <a16:colId xmlns:a16="http://schemas.microsoft.com/office/drawing/2014/main" val="3544298814"/>
                    </a:ext>
                  </a:extLst>
                </a:gridCol>
                <a:gridCol w="1210563">
                  <a:extLst>
                    <a:ext uri="{9D8B030D-6E8A-4147-A177-3AD203B41FA5}">
                      <a16:colId xmlns:a16="http://schemas.microsoft.com/office/drawing/2014/main" val="2556102449"/>
                    </a:ext>
                  </a:extLst>
                </a:gridCol>
              </a:tblGrid>
              <a:tr h="0">
                <a:tc>
                  <a:txBody>
                    <a:bodyPr/>
                    <a:lstStyle/>
                    <a:p>
                      <a:pPr algn="ctr">
                        <a:lnSpc>
                          <a:spcPct val="107000"/>
                        </a:lnSpc>
                        <a:spcAft>
                          <a:spcPts val="0"/>
                        </a:spcAft>
                      </a:pPr>
                      <a:r>
                        <a:rPr lang="tr-TR" sz="1200">
                          <a:effectLst/>
                        </a:rPr>
                        <a:t>Sınıflar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a:effectLst/>
                        </a:rPr>
                        <a:t>F</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a:effectLst/>
                        </a:rPr>
                        <a:t>Sınıf Orta Noktası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a:effectLst/>
                        </a:rPr>
                        <a:t>Kümülatif Frekans</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a:effectLst/>
                        </a:rPr>
                        <a:t>Değişim Genişliğinin Hesabı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70242088"/>
                  </a:ext>
                </a:extLst>
              </a:tr>
              <a:tr h="0">
                <a:tc>
                  <a:txBody>
                    <a:bodyPr/>
                    <a:lstStyle/>
                    <a:p>
                      <a:pPr algn="ctr">
                        <a:lnSpc>
                          <a:spcPct val="107000"/>
                        </a:lnSpc>
                        <a:spcAft>
                          <a:spcPts val="0"/>
                        </a:spcAft>
                      </a:pPr>
                      <a:r>
                        <a:rPr lang="tr-TR" sz="1200">
                          <a:effectLst/>
                        </a:rPr>
                        <a:t>17-23</a:t>
                      </a:r>
                      <a:endParaRPr lang="tr-TR" sz="1100">
                        <a:effectLst/>
                      </a:endParaRPr>
                    </a:p>
                    <a:p>
                      <a:pPr algn="ctr">
                        <a:lnSpc>
                          <a:spcPct val="107000"/>
                        </a:lnSpc>
                        <a:spcAft>
                          <a:spcPts val="0"/>
                        </a:spcAft>
                      </a:pPr>
                      <a:r>
                        <a:rPr lang="tr-TR" sz="1200">
                          <a:effectLst/>
                        </a:rPr>
                        <a:t>24-30</a:t>
                      </a:r>
                      <a:endParaRPr lang="tr-TR" sz="1100">
                        <a:effectLst/>
                      </a:endParaRPr>
                    </a:p>
                    <a:p>
                      <a:pPr algn="ctr">
                        <a:lnSpc>
                          <a:spcPct val="107000"/>
                        </a:lnSpc>
                        <a:spcAft>
                          <a:spcPts val="0"/>
                        </a:spcAft>
                      </a:pPr>
                      <a:r>
                        <a:rPr lang="tr-TR" sz="1200">
                          <a:effectLst/>
                        </a:rPr>
                        <a:t>31-37</a:t>
                      </a:r>
                      <a:endParaRPr lang="tr-TR" sz="1100">
                        <a:effectLst/>
                      </a:endParaRPr>
                    </a:p>
                    <a:p>
                      <a:pPr algn="ctr">
                        <a:lnSpc>
                          <a:spcPct val="107000"/>
                        </a:lnSpc>
                        <a:spcAft>
                          <a:spcPts val="0"/>
                        </a:spcAft>
                      </a:pPr>
                      <a:r>
                        <a:rPr lang="tr-TR" sz="1200">
                          <a:effectLst/>
                        </a:rPr>
                        <a:t>38-44</a:t>
                      </a:r>
                      <a:endParaRPr lang="tr-TR" sz="1100">
                        <a:effectLst/>
                      </a:endParaRPr>
                    </a:p>
                    <a:p>
                      <a:pPr algn="ctr">
                        <a:lnSpc>
                          <a:spcPct val="107000"/>
                        </a:lnSpc>
                        <a:spcAft>
                          <a:spcPts val="0"/>
                        </a:spcAft>
                      </a:pPr>
                      <a:r>
                        <a:rPr lang="tr-TR" sz="1200">
                          <a:effectLst/>
                        </a:rPr>
                        <a:t>45-51</a:t>
                      </a:r>
                      <a:endParaRPr lang="tr-TR" sz="1100">
                        <a:effectLst/>
                      </a:endParaRPr>
                    </a:p>
                    <a:p>
                      <a:pPr algn="ctr">
                        <a:lnSpc>
                          <a:spcPct val="107000"/>
                        </a:lnSpc>
                        <a:spcAft>
                          <a:spcPts val="0"/>
                        </a:spcAft>
                      </a:pPr>
                      <a:r>
                        <a:rPr lang="tr-TR" sz="1200">
                          <a:effectLst/>
                        </a:rPr>
                        <a:t>52-58</a:t>
                      </a:r>
                      <a:endParaRPr lang="tr-TR" sz="1100">
                        <a:effectLst/>
                      </a:endParaRPr>
                    </a:p>
                    <a:p>
                      <a:pPr algn="ctr">
                        <a:lnSpc>
                          <a:spcPct val="107000"/>
                        </a:lnSpc>
                        <a:spcAft>
                          <a:spcPts val="0"/>
                        </a:spcAft>
                      </a:pPr>
                      <a:r>
                        <a:rPr lang="tr-TR" sz="1200">
                          <a:effectLst/>
                        </a:rPr>
                        <a:t>59-65</a:t>
                      </a:r>
                      <a:endParaRPr lang="tr-TR" sz="1100">
                        <a:effectLst/>
                      </a:endParaRPr>
                    </a:p>
                    <a:p>
                      <a:pPr algn="ctr">
                        <a:lnSpc>
                          <a:spcPct val="107000"/>
                        </a:lnSpc>
                        <a:spcAft>
                          <a:spcPts val="0"/>
                        </a:spcAft>
                      </a:pPr>
                      <a:r>
                        <a:rPr lang="tr-TR" sz="1200">
                          <a:effectLst/>
                        </a:rPr>
                        <a:t>66-72</a:t>
                      </a:r>
                      <a:endParaRPr lang="tr-TR" sz="1100">
                        <a:effectLst/>
                      </a:endParaRPr>
                    </a:p>
                    <a:p>
                      <a:pPr algn="ctr">
                        <a:lnSpc>
                          <a:spcPct val="107000"/>
                        </a:lnSpc>
                        <a:spcAft>
                          <a:spcPts val="0"/>
                        </a:spcAft>
                      </a:pPr>
                      <a:r>
                        <a:rPr lang="tr-TR" sz="1200">
                          <a:effectLst/>
                        </a:rPr>
                        <a:t>73-79</a:t>
                      </a:r>
                      <a:endParaRPr lang="tr-TR" sz="1100">
                        <a:effectLst/>
                      </a:endParaRPr>
                    </a:p>
                    <a:p>
                      <a:pPr algn="ctr">
                        <a:lnSpc>
                          <a:spcPct val="107000"/>
                        </a:lnSpc>
                        <a:spcAft>
                          <a:spcPts val="0"/>
                        </a:spcAft>
                      </a:pPr>
                      <a:r>
                        <a:rPr lang="tr-TR" sz="1200">
                          <a:effectLst/>
                        </a:rPr>
                        <a:t>80-86</a:t>
                      </a:r>
                      <a:endParaRPr lang="tr-TR" sz="1100">
                        <a:effectLst/>
                      </a:endParaRPr>
                    </a:p>
                    <a:p>
                      <a:pPr algn="ctr">
                        <a:lnSpc>
                          <a:spcPct val="107000"/>
                        </a:lnSpc>
                        <a:spcAft>
                          <a:spcPts val="0"/>
                        </a:spcAft>
                      </a:pPr>
                      <a:r>
                        <a:rPr lang="tr-TR" sz="1200">
                          <a:effectLst/>
                        </a:rPr>
                        <a:t>87-93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a:effectLst/>
                        </a:rPr>
                        <a:t>3</a:t>
                      </a:r>
                      <a:endParaRPr lang="tr-TR" sz="1100">
                        <a:effectLst/>
                      </a:endParaRPr>
                    </a:p>
                    <a:p>
                      <a:pPr algn="ctr">
                        <a:lnSpc>
                          <a:spcPct val="107000"/>
                        </a:lnSpc>
                        <a:spcAft>
                          <a:spcPts val="0"/>
                        </a:spcAft>
                      </a:pPr>
                      <a:r>
                        <a:rPr lang="tr-TR" sz="1200">
                          <a:effectLst/>
                        </a:rPr>
                        <a:t>5</a:t>
                      </a:r>
                      <a:endParaRPr lang="tr-TR" sz="1100">
                        <a:effectLst/>
                      </a:endParaRPr>
                    </a:p>
                    <a:p>
                      <a:pPr algn="ctr">
                        <a:lnSpc>
                          <a:spcPct val="107000"/>
                        </a:lnSpc>
                        <a:spcAft>
                          <a:spcPts val="0"/>
                        </a:spcAft>
                      </a:pPr>
                      <a:r>
                        <a:rPr lang="tr-TR" sz="1200">
                          <a:effectLst/>
                        </a:rPr>
                        <a:t>6</a:t>
                      </a:r>
                      <a:endParaRPr lang="tr-TR" sz="1100">
                        <a:effectLst/>
                      </a:endParaRPr>
                    </a:p>
                    <a:p>
                      <a:pPr algn="ctr">
                        <a:lnSpc>
                          <a:spcPct val="107000"/>
                        </a:lnSpc>
                        <a:spcAft>
                          <a:spcPts val="0"/>
                        </a:spcAft>
                      </a:pPr>
                      <a:r>
                        <a:rPr lang="tr-TR" sz="1200">
                          <a:effectLst/>
                        </a:rPr>
                        <a:t>11</a:t>
                      </a:r>
                      <a:endParaRPr lang="tr-TR" sz="1100">
                        <a:effectLst/>
                      </a:endParaRPr>
                    </a:p>
                    <a:p>
                      <a:pPr algn="ctr">
                        <a:lnSpc>
                          <a:spcPct val="107000"/>
                        </a:lnSpc>
                        <a:spcAft>
                          <a:spcPts val="0"/>
                        </a:spcAft>
                      </a:pPr>
                      <a:r>
                        <a:rPr lang="tr-TR" sz="1200">
                          <a:effectLst/>
                        </a:rPr>
                        <a:t>12</a:t>
                      </a:r>
                      <a:endParaRPr lang="tr-TR" sz="1100">
                        <a:effectLst/>
                      </a:endParaRPr>
                    </a:p>
                    <a:p>
                      <a:pPr algn="ctr">
                        <a:lnSpc>
                          <a:spcPct val="107000"/>
                        </a:lnSpc>
                        <a:spcAft>
                          <a:spcPts val="0"/>
                        </a:spcAft>
                      </a:pPr>
                      <a:r>
                        <a:rPr lang="tr-TR" sz="1200">
                          <a:effectLst/>
                        </a:rPr>
                        <a:t>15</a:t>
                      </a:r>
                      <a:endParaRPr lang="tr-TR" sz="1100">
                        <a:effectLst/>
                      </a:endParaRPr>
                    </a:p>
                    <a:p>
                      <a:pPr algn="ctr">
                        <a:lnSpc>
                          <a:spcPct val="107000"/>
                        </a:lnSpc>
                        <a:spcAft>
                          <a:spcPts val="0"/>
                        </a:spcAft>
                      </a:pPr>
                      <a:r>
                        <a:rPr lang="tr-TR" sz="1200">
                          <a:effectLst/>
                        </a:rPr>
                        <a:t>10</a:t>
                      </a:r>
                      <a:endParaRPr lang="tr-TR" sz="1100">
                        <a:effectLst/>
                      </a:endParaRPr>
                    </a:p>
                    <a:p>
                      <a:pPr algn="ctr">
                        <a:lnSpc>
                          <a:spcPct val="107000"/>
                        </a:lnSpc>
                        <a:spcAft>
                          <a:spcPts val="0"/>
                        </a:spcAft>
                      </a:pPr>
                      <a:r>
                        <a:rPr lang="tr-TR" sz="1200">
                          <a:effectLst/>
                        </a:rPr>
                        <a:t>9</a:t>
                      </a:r>
                      <a:endParaRPr lang="tr-TR" sz="1100">
                        <a:effectLst/>
                      </a:endParaRPr>
                    </a:p>
                    <a:p>
                      <a:pPr algn="ctr">
                        <a:lnSpc>
                          <a:spcPct val="107000"/>
                        </a:lnSpc>
                        <a:spcAft>
                          <a:spcPts val="0"/>
                        </a:spcAft>
                      </a:pPr>
                      <a:r>
                        <a:rPr lang="tr-TR" sz="1200">
                          <a:effectLst/>
                        </a:rPr>
                        <a:t>5</a:t>
                      </a:r>
                      <a:endParaRPr lang="tr-TR" sz="1100">
                        <a:effectLst/>
                      </a:endParaRPr>
                    </a:p>
                    <a:p>
                      <a:pPr algn="ctr">
                        <a:lnSpc>
                          <a:spcPct val="107000"/>
                        </a:lnSpc>
                        <a:spcAft>
                          <a:spcPts val="0"/>
                        </a:spcAft>
                      </a:pPr>
                      <a:r>
                        <a:rPr lang="tr-TR" sz="1200">
                          <a:effectLst/>
                        </a:rPr>
                        <a:t>3</a:t>
                      </a:r>
                      <a:endParaRPr lang="tr-TR" sz="1100">
                        <a:effectLst/>
                      </a:endParaRPr>
                    </a:p>
                    <a:p>
                      <a:pPr algn="ctr">
                        <a:lnSpc>
                          <a:spcPct val="107000"/>
                        </a:lnSpc>
                        <a:spcAft>
                          <a:spcPts val="0"/>
                        </a:spcAft>
                      </a:pPr>
                      <a:r>
                        <a:rPr lang="tr-TR" sz="1200">
                          <a:effectLst/>
                        </a:rPr>
                        <a:t>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a:effectLst/>
                        </a:rPr>
                        <a:t>20</a:t>
                      </a:r>
                      <a:endParaRPr lang="tr-TR" sz="1100">
                        <a:effectLst/>
                      </a:endParaRPr>
                    </a:p>
                    <a:p>
                      <a:pPr algn="ctr">
                        <a:lnSpc>
                          <a:spcPct val="107000"/>
                        </a:lnSpc>
                        <a:spcAft>
                          <a:spcPts val="0"/>
                        </a:spcAft>
                      </a:pPr>
                      <a:r>
                        <a:rPr lang="tr-TR" sz="1200">
                          <a:effectLst/>
                        </a:rPr>
                        <a:t>27</a:t>
                      </a:r>
                      <a:endParaRPr lang="tr-TR" sz="1100">
                        <a:effectLst/>
                      </a:endParaRPr>
                    </a:p>
                    <a:p>
                      <a:pPr algn="ctr">
                        <a:lnSpc>
                          <a:spcPct val="107000"/>
                        </a:lnSpc>
                        <a:spcAft>
                          <a:spcPts val="0"/>
                        </a:spcAft>
                      </a:pPr>
                      <a:r>
                        <a:rPr lang="tr-TR" sz="1200">
                          <a:effectLst/>
                        </a:rPr>
                        <a:t>34</a:t>
                      </a:r>
                      <a:endParaRPr lang="tr-TR" sz="1100">
                        <a:effectLst/>
                      </a:endParaRPr>
                    </a:p>
                    <a:p>
                      <a:pPr algn="ctr">
                        <a:lnSpc>
                          <a:spcPct val="107000"/>
                        </a:lnSpc>
                        <a:spcAft>
                          <a:spcPts val="0"/>
                        </a:spcAft>
                      </a:pPr>
                      <a:r>
                        <a:rPr lang="tr-TR" sz="1200">
                          <a:effectLst/>
                        </a:rPr>
                        <a:t>41</a:t>
                      </a:r>
                      <a:endParaRPr lang="tr-TR" sz="1100">
                        <a:effectLst/>
                      </a:endParaRPr>
                    </a:p>
                    <a:p>
                      <a:pPr algn="ctr">
                        <a:lnSpc>
                          <a:spcPct val="107000"/>
                        </a:lnSpc>
                        <a:spcAft>
                          <a:spcPts val="0"/>
                        </a:spcAft>
                      </a:pPr>
                      <a:r>
                        <a:rPr lang="tr-TR" sz="1200">
                          <a:effectLst/>
                        </a:rPr>
                        <a:t>48</a:t>
                      </a:r>
                      <a:endParaRPr lang="tr-TR" sz="1100">
                        <a:effectLst/>
                      </a:endParaRPr>
                    </a:p>
                    <a:p>
                      <a:pPr algn="ctr">
                        <a:lnSpc>
                          <a:spcPct val="107000"/>
                        </a:lnSpc>
                        <a:spcAft>
                          <a:spcPts val="0"/>
                        </a:spcAft>
                      </a:pPr>
                      <a:r>
                        <a:rPr lang="tr-TR" sz="1200">
                          <a:effectLst/>
                        </a:rPr>
                        <a:t>55</a:t>
                      </a:r>
                      <a:endParaRPr lang="tr-TR" sz="1100">
                        <a:effectLst/>
                      </a:endParaRPr>
                    </a:p>
                    <a:p>
                      <a:pPr algn="ctr">
                        <a:lnSpc>
                          <a:spcPct val="107000"/>
                        </a:lnSpc>
                        <a:spcAft>
                          <a:spcPts val="0"/>
                        </a:spcAft>
                      </a:pPr>
                      <a:r>
                        <a:rPr lang="tr-TR" sz="1200">
                          <a:effectLst/>
                        </a:rPr>
                        <a:t>62</a:t>
                      </a:r>
                      <a:endParaRPr lang="tr-TR" sz="1100">
                        <a:effectLst/>
                      </a:endParaRPr>
                    </a:p>
                    <a:p>
                      <a:pPr algn="ctr">
                        <a:lnSpc>
                          <a:spcPct val="107000"/>
                        </a:lnSpc>
                        <a:spcAft>
                          <a:spcPts val="0"/>
                        </a:spcAft>
                      </a:pPr>
                      <a:r>
                        <a:rPr lang="tr-TR" sz="1200">
                          <a:effectLst/>
                        </a:rPr>
                        <a:t>69</a:t>
                      </a:r>
                      <a:endParaRPr lang="tr-TR" sz="1100">
                        <a:effectLst/>
                      </a:endParaRPr>
                    </a:p>
                    <a:p>
                      <a:pPr algn="ctr">
                        <a:lnSpc>
                          <a:spcPct val="107000"/>
                        </a:lnSpc>
                        <a:spcAft>
                          <a:spcPts val="0"/>
                        </a:spcAft>
                      </a:pPr>
                      <a:r>
                        <a:rPr lang="tr-TR" sz="1200">
                          <a:effectLst/>
                        </a:rPr>
                        <a:t>76</a:t>
                      </a:r>
                      <a:endParaRPr lang="tr-TR" sz="1100">
                        <a:effectLst/>
                      </a:endParaRPr>
                    </a:p>
                    <a:p>
                      <a:pPr algn="ctr">
                        <a:lnSpc>
                          <a:spcPct val="107000"/>
                        </a:lnSpc>
                        <a:spcAft>
                          <a:spcPts val="0"/>
                        </a:spcAft>
                      </a:pPr>
                      <a:r>
                        <a:rPr lang="tr-TR" sz="1200">
                          <a:effectLst/>
                        </a:rPr>
                        <a:t>83</a:t>
                      </a:r>
                      <a:endParaRPr lang="tr-TR" sz="1100">
                        <a:effectLst/>
                      </a:endParaRPr>
                    </a:p>
                    <a:p>
                      <a:pPr algn="ctr">
                        <a:lnSpc>
                          <a:spcPct val="107000"/>
                        </a:lnSpc>
                        <a:spcAft>
                          <a:spcPts val="0"/>
                        </a:spcAft>
                      </a:pPr>
                      <a:r>
                        <a:rPr lang="tr-TR" sz="1200">
                          <a:effectLst/>
                        </a:rPr>
                        <a:t>90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a:effectLst/>
                        </a:rPr>
                        <a:t>3</a:t>
                      </a:r>
                      <a:endParaRPr lang="tr-TR" sz="1100">
                        <a:effectLst/>
                      </a:endParaRPr>
                    </a:p>
                    <a:p>
                      <a:pPr algn="ctr">
                        <a:lnSpc>
                          <a:spcPct val="107000"/>
                        </a:lnSpc>
                        <a:spcAft>
                          <a:spcPts val="0"/>
                        </a:spcAft>
                      </a:pPr>
                      <a:r>
                        <a:rPr lang="tr-TR" sz="1200">
                          <a:effectLst/>
                        </a:rPr>
                        <a:t>8</a:t>
                      </a:r>
                      <a:endParaRPr lang="tr-TR" sz="1100">
                        <a:effectLst/>
                      </a:endParaRPr>
                    </a:p>
                    <a:p>
                      <a:pPr algn="ctr">
                        <a:lnSpc>
                          <a:spcPct val="107000"/>
                        </a:lnSpc>
                        <a:spcAft>
                          <a:spcPts val="0"/>
                        </a:spcAft>
                      </a:pPr>
                      <a:r>
                        <a:rPr lang="tr-TR" sz="1200">
                          <a:effectLst/>
                        </a:rPr>
                        <a:t>14</a:t>
                      </a:r>
                      <a:endParaRPr lang="tr-TR" sz="1100">
                        <a:effectLst/>
                      </a:endParaRPr>
                    </a:p>
                    <a:p>
                      <a:pPr algn="ctr">
                        <a:lnSpc>
                          <a:spcPct val="107000"/>
                        </a:lnSpc>
                        <a:spcAft>
                          <a:spcPts val="0"/>
                        </a:spcAft>
                      </a:pPr>
                      <a:r>
                        <a:rPr lang="tr-TR" sz="1200">
                          <a:effectLst/>
                        </a:rPr>
                        <a:t>25</a:t>
                      </a:r>
                      <a:endParaRPr lang="tr-TR" sz="1100">
                        <a:effectLst/>
                      </a:endParaRPr>
                    </a:p>
                    <a:p>
                      <a:pPr algn="ctr">
                        <a:lnSpc>
                          <a:spcPct val="107000"/>
                        </a:lnSpc>
                        <a:spcAft>
                          <a:spcPts val="0"/>
                        </a:spcAft>
                      </a:pPr>
                      <a:r>
                        <a:rPr lang="tr-TR" sz="1200">
                          <a:effectLst/>
                        </a:rPr>
                        <a:t>37</a:t>
                      </a:r>
                      <a:endParaRPr lang="tr-TR" sz="1100">
                        <a:effectLst/>
                      </a:endParaRPr>
                    </a:p>
                    <a:p>
                      <a:pPr algn="ctr">
                        <a:lnSpc>
                          <a:spcPct val="107000"/>
                        </a:lnSpc>
                        <a:spcAft>
                          <a:spcPts val="0"/>
                        </a:spcAft>
                      </a:pPr>
                      <a:r>
                        <a:rPr lang="tr-TR" sz="1200">
                          <a:effectLst/>
                        </a:rPr>
                        <a:t>52</a:t>
                      </a:r>
                      <a:endParaRPr lang="tr-TR" sz="1100">
                        <a:effectLst/>
                      </a:endParaRPr>
                    </a:p>
                    <a:p>
                      <a:pPr algn="ctr">
                        <a:lnSpc>
                          <a:spcPct val="107000"/>
                        </a:lnSpc>
                        <a:spcAft>
                          <a:spcPts val="0"/>
                        </a:spcAft>
                      </a:pPr>
                      <a:r>
                        <a:rPr lang="tr-TR" sz="1200">
                          <a:effectLst/>
                        </a:rPr>
                        <a:t>62</a:t>
                      </a:r>
                      <a:endParaRPr lang="tr-TR" sz="1100">
                        <a:effectLst/>
                      </a:endParaRPr>
                    </a:p>
                    <a:p>
                      <a:pPr algn="ctr">
                        <a:lnSpc>
                          <a:spcPct val="107000"/>
                        </a:lnSpc>
                        <a:spcAft>
                          <a:spcPts val="0"/>
                        </a:spcAft>
                      </a:pPr>
                      <a:r>
                        <a:rPr lang="tr-TR" sz="1200">
                          <a:effectLst/>
                        </a:rPr>
                        <a:t>71</a:t>
                      </a:r>
                      <a:endParaRPr lang="tr-TR" sz="1100">
                        <a:effectLst/>
                      </a:endParaRPr>
                    </a:p>
                    <a:p>
                      <a:pPr algn="ctr">
                        <a:lnSpc>
                          <a:spcPct val="107000"/>
                        </a:lnSpc>
                        <a:spcAft>
                          <a:spcPts val="0"/>
                        </a:spcAft>
                      </a:pPr>
                      <a:r>
                        <a:rPr lang="tr-TR" sz="1200">
                          <a:effectLst/>
                        </a:rPr>
                        <a:t>76</a:t>
                      </a:r>
                      <a:endParaRPr lang="tr-TR" sz="1100">
                        <a:effectLst/>
                      </a:endParaRPr>
                    </a:p>
                    <a:p>
                      <a:pPr algn="ctr">
                        <a:lnSpc>
                          <a:spcPct val="107000"/>
                        </a:lnSpc>
                        <a:spcAft>
                          <a:spcPts val="0"/>
                        </a:spcAft>
                      </a:pPr>
                      <a:r>
                        <a:rPr lang="tr-TR" sz="1200">
                          <a:effectLst/>
                        </a:rPr>
                        <a:t>79</a:t>
                      </a:r>
                      <a:endParaRPr lang="tr-TR" sz="1100">
                        <a:effectLst/>
                      </a:endParaRPr>
                    </a:p>
                    <a:p>
                      <a:pPr algn="ctr">
                        <a:lnSpc>
                          <a:spcPct val="107000"/>
                        </a:lnSpc>
                        <a:spcAft>
                          <a:spcPts val="0"/>
                        </a:spcAft>
                      </a:pPr>
                      <a:r>
                        <a:rPr lang="tr-TR" sz="1200">
                          <a:effectLst/>
                        </a:rPr>
                        <a:t>80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a:effectLst/>
                        </a:rPr>
                        <a:t> </a:t>
                      </a:r>
                      <a:endParaRPr lang="tr-TR" sz="1100">
                        <a:effectLst/>
                      </a:endParaRPr>
                    </a:p>
                    <a:p>
                      <a:pPr algn="ctr">
                        <a:lnSpc>
                          <a:spcPct val="107000"/>
                        </a:lnSpc>
                        <a:spcAft>
                          <a:spcPts val="0"/>
                        </a:spcAft>
                      </a:pPr>
                      <a:r>
                        <a:rPr lang="tr-TR" sz="1200">
                          <a:effectLst/>
                        </a:rPr>
                        <a:t>R= 90-20=70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26917422"/>
                  </a:ext>
                </a:extLst>
              </a:tr>
              <a:tr h="0">
                <a:tc>
                  <a:txBody>
                    <a:bodyPr/>
                    <a:lstStyle/>
                    <a:p>
                      <a:pPr algn="just">
                        <a:lnSpc>
                          <a:spcPct val="107000"/>
                        </a:lnSpc>
                        <a:spcAft>
                          <a:spcPts val="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a:effectLst/>
                        </a:rPr>
                        <a:t>80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dirty="0">
                          <a:effectLst/>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8433894"/>
                  </a:ext>
                </a:extLst>
              </a:tr>
            </a:tbl>
          </a:graphicData>
        </a:graphic>
      </p:graphicFrame>
    </p:spTree>
    <p:extLst>
      <p:ext uri="{BB962C8B-B14F-4D97-AF65-F5344CB8AC3E}">
        <p14:creationId xmlns:p14="http://schemas.microsoft.com/office/powerpoint/2010/main" val="3897829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ÇEYREK DEĞİŞİM ÖLÇÜLERİ	</a:t>
            </a:r>
            <a:endParaRPr lang="tr-TR" dirty="0"/>
          </a:p>
        </p:txBody>
      </p:sp>
      <p:sp>
        <p:nvSpPr>
          <p:cNvPr id="3" name="İçerik Yer Tutucusu 2"/>
          <p:cNvSpPr>
            <a:spLocks noGrp="1"/>
          </p:cNvSpPr>
          <p:nvPr>
            <p:ph idx="1"/>
          </p:nvPr>
        </p:nvSpPr>
        <p:spPr/>
        <p:txBody>
          <a:bodyPr/>
          <a:lstStyle/>
          <a:p>
            <a:pPr algn="just"/>
            <a:r>
              <a:rPr lang="tr-TR" dirty="0" smtClean="0"/>
              <a:t>Çeyrek değişim ölçüleri serinin belirli çeyrek mesafelerinde yer alan varyantlardır.</a:t>
            </a:r>
          </a:p>
          <a:p>
            <a:pPr algn="just"/>
            <a:endParaRPr lang="tr-TR" dirty="0" smtClean="0"/>
          </a:p>
        </p:txBody>
      </p:sp>
    </p:spTree>
    <p:extLst>
      <p:ext uri="{BB962C8B-B14F-4D97-AF65-F5344CB8AC3E}">
        <p14:creationId xmlns:p14="http://schemas.microsoft.com/office/powerpoint/2010/main" val="2462923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ÇEYREK DEĞİŞİM ÖLÇÜLERİ	</a:t>
            </a:r>
          </a:p>
        </p:txBody>
      </p:sp>
      <p:sp>
        <p:nvSpPr>
          <p:cNvPr id="3" name="İçerik Yer Tutucusu 2"/>
          <p:cNvSpPr>
            <a:spLocks noGrp="1"/>
          </p:cNvSpPr>
          <p:nvPr>
            <p:ph idx="1"/>
          </p:nvPr>
        </p:nvSpPr>
        <p:spPr/>
        <p:txBody>
          <a:bodyPr/>
          <a:lstStyle/>
          <a:p>
            <a:pPr algn="just"/>
            <a:r>
              <a:rPr lang="tr-TR" dirty="0" smtClean="0"/>
              <a:t>Birinci çeyrek serisinin en düşük varyantından itibaren ve büyük değere doğru ¼ mesafede yer alan varyant değeridir.</a:t>
            </a:r>
            <a:endParaRPr lang="tr-TR" dirty="0"/>
          </a:p>
        </p:txBody>
      </p:sp>
    </p:spTree>
    <p:extLst>
      <p:ext uri="{BB962C8B-B14F-4D97-AF65-F5344CB8AC3E}">
        <p14:creationId xmlns:p14="http://schemas.microsoft.com/office/powerpoint/2010/main" val="3674241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ÇEYREK DEĞİŞİM ÖLÇÜLERİ	</a:t>
            </a:r>
          </a:p>
        </p:txBody>
      </p:sp>
      <p:sp>
        <p:nvSpPr>
          <p:cNvPr id="3" name="İçerik Yer Tutucusu 2"/>
          <p:cNvSpPr>
            <a:spLocks noGrp="1"/>
          </p:cNvSpPr>
          <p:nvPr>
            <p:ph idx="1"/>
          </p:nvPr>
        </p:nvSpPr>
        <p:spPr/>
        <p:txBody>
          <a:bodyPr/>
          <a:lstStyle/>
          <a:p>
            <a:pPr algn="just"/>
            <a:r>
              <a:rPr lang="tr-TR" dirty="0" smtClean="0"/>
              <a:t>Üçüncü çeyrek, serinin en düşük varyantından itibaren, en büyük değerine doğru, ¾ mesafede yer alan varyant değeridir.</a:t>
            </a:r>
          </a:p>
        </p:txBody>
      </p:sp>
    </p:spTree>
    <p:extLst>
      <p:ext uri="{BB962C8B-B14F-4D97-AF65-F5344CB8AC3E}">
        <p14:creationId xmlns:p14="http://schemas.microsoft.com/office/powerpoint/2010/main" val="3695806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ORTALAMA AYRILIŞ DEĞERİ</a:t>
            </a:r>
            <a:endParaRPr lang="tr-TR" dirty="0"/>
          </a:p>
        </p:txBody>
      </p:sp>
      <p:sp>
        <p:nvSpPr>
          <p:cNvPr id="3" name="İçerik Yer Tutucusu 2"/>
          <p:cNvSpPr>
            <a:spLocks noGrp="1"/>
          </p:cNvSpPr>
          <p:nvPr>
            <p:ph idx="1"/>
          </p:nvPr>
        </p:nvSpPr>
        <p:spPr/>
        <p:txBody>
          <a:bodyPr/>
          <a:lstStyle/>
          <a:p>
            <a:pPr algn="just"/>
            <a:r>
              <a:rPr lang="tr-TR" dirty="0" smtClean="0"/>
              <a:t>Ortalama ayrılış değeri, serideki varyantların, serinin aritmetik ortalamasından sapmalarının ortalamasıdır.</a:t>
            </a:r>
            <a:endParaRPr lang="tr-TR" dirty="0"/>
          </a:p>
        </p:txBody>
      </p:sp>
    </p:spTree>
    <p:extLst>
      <p:ext uri="{BB962C8B-B14F-4D97-AF65-F5344CB8AC3E}">
        <p14:creationId xmlns:p14="http://schemas.microsoft.com/office/powerpoint/2010/main" val="142259182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TotalTime>
  <Words>225</Words>
  <Application>Microsoft Office PowerPoint</Application>
  <PresentationFormat>Geniş ekran</PresentationFormat>
  <Paragraphs>72</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Times New Roman</vt:lpstr>
      <vt:lpstr>Office Teması</vt:lpstr>
      <vt:lpstr>TARIM EKONOMİSİ İSTATİSTİĞİ</vt:lpstr>
      <vt:lpstr>DAĞILIM</vt:lpstr>
      <vt:lpstr>DEĞİŞİM GENİŞLİĞİ</vt:lpstr>
      <vt:lpstr>DEĞİŞİM GENİŞLİĞİ</vt:lpstr>
      <vt:lpstr>ÇEYREK DEĞİŞİM ÖLÇÜLERİ </vt:lpstr>
      <vt:lpstr>ÇEYREK DEĞİŞİM ÖLÇÜLERİ </vt:lpstr>
      <vt:lpstr>ÇEYREK DEĞİŞİM ÖLÇÜLERİ </vt:lpstr>
      <vt:lpstr>ORTALAMA AYRILIŞ DEĞERİ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TARIM EKONOMİSİ ve İŞLETMECİLİK DERS NOTLARI</dc:title>
  <dc:creator>hsssSSss ..</dc:creator>
  <cp:lastModifiedBy>hsssSSss ..</cp:lastModifiedBy>
  <cp:revision>16</cp:revision>
  <dcterms:created xsi:type="dcterms:W3CDTF">2018-01-08T13:58:44Z</dcterms:created>
  <dcterms:modified xsi:type="dcterms:W3CDTF">2019-11-13T07:34:15Z</dcterms:modified>
</cp:coreProperties>
</file>