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3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6" d="100"/>
          <a:sy n="116" d="100"/>
        </p:scale>
        <p:origin x="354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tr-TR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tr-TR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tr-TR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tr-TR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5C326C7-EB4E-42B4-B962-748ECE187197}" type="slidenum">
              <a:rPr lang="tr-TR" sz="1400" spc="-1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C64FB23-ACFF-4897-B98D-C5B9C8B55B07}" type="slidenum">
              <a:rPr lang="tr-T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fld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tr-TR" sz="2000" strike="noStrike" spc="-1">
                <a:uFill>
                  <a:solidFill>
                    <a:srgbClr val="FFFFFF"/>
                  </a:solidFill>
                </a:uFill>
                <a:latin typeface="Arial"/>
              </a:rPr>
              <a:t>Vignetting’e bak – airy diski içinde toplayabildiği ışık yüzdesi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906AC23-C649-43E6-8F4A-EE627AD84A49}" type="slidenum">
              <a:rPr lang="tr-T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</a:t>
            </a:fld>
            <a:endParaRPr/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4E6238C-4148-4ED8-AB01-87E4A73196A2}" type="slidenum">
              <a:rPr lang="tr-T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29</a:t>
            </a:fld>
            <a:endParaRPr/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tr-TR" sz="2000" strike="noStrike" spc="-1">
                <a:uFill>
                  <a:solidFill>
                    <a:srgbClr val="FFFFFF"/>
                  </a:solidFill>
                </a:uFill>
                <a:latin typeface="Arial"/>
              </a:rPr>
              <a:t>Tek teleskop gibi davrandığını vurgula. </a:t>
            </a:r>
            <a:endParaRPr/>
          </a:p>
          <a:p>
            <a:pPr marL="216000" indent="-216000">
              <a:lnSpc>
                <a:spcPct val="100000"/>
              </a:lnSpc>
            </a:pPr>
            <a:endParaRPr/>
          </a:p>
          <a:p>
            <a:pPr marL="216000" indent="-216000">
              <a:lnSpc>
                <a:spcPct val="100000"/>
              </a:lnSpc>
            </a:pPr>
            <a:r>
              <a:rPr lang="tr-TR" sz="2000" strike="noStrike" spc="-1">
                <a:uFill>
                  <a:solidFill>
                    <a:srgbClr val="FFFFFF"/>
                  </a:solidFill>
                </a:uFill>
                <a:latin typeface="Arial"/>
              </a:rPr>
              <a:t>Basit toplam olmadığından bahset. </a:t>
            </a:r>
            <a:endParaRPr/>
          </a:p>
          <a:p>
            <a:pPr marL="216000" indent="-216000">
              <a:lnSpc>
                <a:spcPct val="100000"/>
              </a:lnSpc>
            </a:pPr>
            <a:endParaRPr/>
          </a:p>
          <a:p>
            <a:pPr marL="216000" indent="-216000">
              <a:lnSpc>
                <a:spcPct val="100000"/>
              </a:lnSpc>
            </a:pPr>
            <a:r>
              <a:rPr lang="tr-TR" sz="2000" strike="noStrike" spc="-1">
                <a:uFill>
                  <a:solidFill>
                    <a:srgbClr val="FFFFFF"/>
                  </a:solidFill>
                </a:uFill>
                <a:latin typeface="Arial"/>
              </a:rPr>
              <a:t>Aynalı en büyük – keck – grandtechan</a:t>
            </a:r>
            <a:endParaRPr/>
          </a:p>
          <a:p>
            <a:pPr marL="216000" indent="-216000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994D605-FE61-4C77-8885-D432E0F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1FBEC0-E298-4DED-BD6D-D5E6477FD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60F8C4-1DA3-40B4-BEAF-A2A3CD9B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8D408D-EAD3-44B8-B292-ADD878ED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22C269-7191-4903-B726-CA0D638C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7D5991E-F27D-49F4-8B6D-0D1A995AD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0FF4108-C49C-421A-A8E0-6EC708427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807741-948A-4155-8AB0-FAB64EBB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59C003D-5FF5-427A-9A6D-B96F5CE8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D9BE2A-7AE5-4907-8C31-8EACD3D8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6D22EF2-B375-48EF-AE42-441E95B2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CDBBFE8-A895-4249-BFEA-0A3227949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EB7D684-CA74-48A5-B7CF-44FDE71A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82499DD-B573-4E40-A1C8-D61F44B2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281FE3-8CED-4F47-8922-5E50F90D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B456203-5EC5-4DC1-8B29-3DFF7E63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D682F22-1E15-457D-A1D4-94C1FADB8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19C76B-0F81-471C-BF77-9E8BFF24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F515D00-1F8E-4874-8195-9A95A4FEE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F5B676-EF34-446E-B199-F8CFF5B1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B867992-6F20-4CB4-A2D3-54D4C783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D78255-7076-453E-9F9B-CA63692F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D0BAB9-CD4E-4CDC-AB60-FC448BB2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FE94E8-28AA-4FD7-9D1E-6E5E9ACB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9E81AC-E6F2-467B-B5C7-D6139BDA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7" name="Resim 76"/>
          <p:cNvPicPr/>
          <p:nvPr/>
        </p:nvPicPr>
        <p:blipFill>
          <a:blip r:embed="rId2"/>
          <a:stretch/>
        </p:blipFill>
        <p:spPr>
          <a:xfrm>
            <a:off x="351000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78" name="Resim 77"/>
          <p:cNvPicPr/>
          <p:nvPr/>
        </p:nvPicPr>
        <p:blipFill>
          <a:blip r:embed="rId2"/>
          <a:stretch/>
        </p:blipFill>
        <p:spPr>
          <a:xfrm>
            <a:off x="351000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BCC8361-0733-4896-B710-47B92ACE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312CEC3-8183-451A-A2E2-AF93AB265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AC5068-3233-4142-894D-B4F6FBDF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3DC11C-3D35-468D-B350-1F956EBD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6967529-B29B-48BE-B63E-D29AF2E9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6" name="Resim 115"/>
          <p:cNvPicPr/>
          <p:nvPr/>
        </p:nvPicPr>
        <p:blipFill>
          <a:blip r:embed="rId2"/>
          <a:stretch/>
        </p:blipFill>
        <p:spPr>
          <a:xfrm>
            <a:off x="351000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117" name="Resim 116"/>
          <p:cNvPicPr/>
          <p:nvPr/>
        </p:nvPicPr>
        <p:blipFill>
          <a:blip r:embed="rId2"/>
          <a:stretch/>
        </p:blipFill>
        <p:spPr>
          <a:xfrm>
            <a:off x="351000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8987996-7E4E-42F2-B88B-DFABF504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C656424-3B96-4C05-9A21-364199FCC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C30215-7195-4F73-960E-67FAC950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5C8E24F-9E75-4BD1-995C-186951B2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B763B4B-B5FD-4A39-8B7C-8C79B545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1119960" y="4098240"/>
            <a:ext cx="102333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363720" y="182556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36372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1119960" y="4098240"/>
            <a:ext cx="499356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5" name="Resim 154"/>
          <p:cNvPicPr/>
          <p:nvPr/>
        </p:nvPicPr>
        <p:blipFill>
          <a:blip r:embed="rId2"/>
          <a:stretch/>
        </p:blipFill>
        <p:spPr>
          <a:xfrm>
            <a:off x="351000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156" name="Resim 155"/>
          <p:cNvPicPr/>
          <p:nvPr/>
        </p:nvPicPr>
        <p:blipFill>
          <a:blip r:embed="rId2"/>
          <a:stretch/>
        </p:blipFill>
        <p:spPr>
          <a:xfrm>
            <a:off x="351000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501CB6C-3E7C-455B-BC67-4B4CD9B7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E6741C4-188F-486A-87E0-A00656010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EF218D-858C-4601-87BF-DE654934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CAD192C-F0AC-4D49-9A83-D94C50E6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9BC0466-7E0F-4042-A287-ABA1D074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4EFD997-1D77-45F0-89E8-BA17AB93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34CCD5B-50A6-4F76-947E-55E2B4C82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A854DF-4B40-4941-B95C-9249B0F0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4E90361-00E2-48F9-8344-DBC46684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A78C48-0EA9-40A3-9199-7253A2A9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A1EEEDA-79E4-49EE-923C-58A3A13C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17D8F84-0AAB-4C59-8395-6D24CC968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E497EEE-8F60-49DD-9593-1BC87810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F78A1F1-7863-452F-9A9A-E26D46C0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796523-98C2-4908-8D27-E0C1E8A4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9D7AF43-A1E5-4CE3-8D61-436300E3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EF05B19-9520-47B6-AC7D-5446ECE34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B068810-2D3A-4058-AA30-CD0E7AB8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228429-A7F6-4FD8-9215-7C56DD9FF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E09A0DB-9B42-42F8-8243-C10C030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1F38500-09EE-46A6-98A7-C26BA9E1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6D8723-9B19-4506-9B52-3AE3EB48B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95D594-6CFB-417C-BEF2-DBDD8C18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CD8FDAD-C5EF-4559-829F-25CCC7FF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FA01866-1119-489B-8C9C-E514ECA0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1BC8961-49D6-4BB8-A42B-BA23A086E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B91BF5B-652B-4DD1-8D9F-06665DD13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FC58045-71F5-4678-88E4-74364FC43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19B89-FBE1-43A4-A9F9-E5472F25A4C3}" type="datetimeFigureOut">
              <a:rPr lang="tr-TR" smtClean="0"/>
              <a:t>14.11.2019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B36B53-944C-41BC-98ED-63EAE1CD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FD2E7A0-3595-4193-95E5-63503DDC1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2E77C-62AB-436D-8615-3E853D37617D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Click to edit Master title style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119960" y="1825560"/>
            <a:ext cx="1023336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Sixth Outline Level</a:t>
            </a:r>
            <a:endParaRPr/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Seventh Outline LevelClick to edit Master text styles</a:t>
            </a:r>
            <a:endParaRPr/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Second level</a:t>
            </a:r>
            <a:endParaRPr/>
          </a:p>
          <a:p>
            <a:pPr marL="1143000" lvl="2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Third level</a:t>
            </a:r>
            <a:endParaRPr/>
          </a:p>
          <a:p>
            <a:pPr marL="1600200" lvl="3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Fourth level</a:t>
            </a:r>
            <a:endParaRPr/>
          </a:p>
          <a:p>
            <a:pPr marL="2057400" lvl="4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Fifth level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08.11.17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  <a:p>
            <a:pPr algn="ctr">
              <a:lnSpc>
                <a:spcPct val="100000"/>
              </a:lnSpc>
            </a:pPr>
            <a:r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            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14ACCDE-350A-4E45-B3F8-4D40D2997302}" type="slidenum"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08.11.17</a:t>
            </a:r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  <a:p>
            <a:pPr algn="ctr">
              <a:lnSpc>
                <a:spcPct val="100000"/>
              </a:lnSpc>
            </a:pPr>
            <a:r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            </a:t>
            </a:r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85FE5B9-0500-4E1A-BB6D-57699690276E}" type="slidenum"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‹#›</a:t>
            </a:fld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pc="-1">
                <a:latin typeface="Corbel"/>
              </a:rPr>
              <a:t>Click to edit the title text format</a:t>
            </a:r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Corbe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Corbe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Corbe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>
                <a:latin typeface="Corbe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Corbe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Corbe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Corbe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Click to edit Master title style</a:t>
            </a:r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08.11.17</a:t>
            </a:r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  <a:p>
            <a:pPr algn="ctr">
              <a:lnSpc>
                <a:spcPct val="100000"/>
              </a:lnSpc>
            </a:pPr>
            <a:r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            </a:t>
            </a:r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674E1F2-B6FA-4A56-B059-24026CCE54DC}" type="slidenum">
              <a:rPr lang="tr-TR" sz="1200" strike="noStrike" spc="-1">
                <a:solidFill>
                  <a:srgbClr val="9E9E9E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‹#›</a:t>
            </a:fld>
            <a:endParaRPr/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Corbe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Corbe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Corbe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>
                <a:latin typeface="Corbe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Corbe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Corbe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Corbe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2209680" y="4464000"/>
            <a:ext cx="9143640" cy="16412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4400" strike="noStrike" spc="-299">
                <a:solidFill>
                  <a:srgbClr val="969696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Teleskoplar</a:t>
            </a:r>
            <a:endParaRPr/>
          </a:p>
        </p:txBody>
      </p:sp>
      <p:sp>
        <p:nvSpPr>
          <p:cNvPr id="163" name="TextShape 2"/>
          <p:cNvSpPr txBox="1"/>
          <p:nvPr/>
        </p:nvSpPr>
        <p:spPr>
          <a:xfrm>
            <a:off x="2209680" y="3694320"/>
            <a:ext cx="9143640" cy="753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/>
            <a:endParaRPr/>
          </a:p>
        </p:txBody>
      </p:sp>
      <p:pic>
        <p:nvPicPr>
          <p:cNvPr id="164" name="Picture 8"/>
          <p:cNvPicPr/>
          <p:nvPr/>
        </p:nvPicPr>
        <p:blipFill>
          <a:blip r:embed="rId2"/>
          <a:stretch/>
        </p:blipFill>
        <p:spPr>
          <a:xfrm>
            <a:off x="6950160" y="1705680"/>
            <a:ext cx="4403520" cy="1988280"/>
          </a:xfrm>
          <a:prstGeom prst="rect">
            <a:avLst/>
          </a:prstGeom>
          <a:ln>
            <a:noFill/>
          </a:ln>
        </p:spPr>
      </p:pic>
      <p:pic>
        <p:nvPicPr>
          <p:cNvPr id="165" name="Picture 10"/>
          <p:cNvPicPr/>
          <p:nvPr/>
        </p:nvPicPr>
        <p:blipFill>
          <a:blip r:embed="rId3"/>
          <a:stretch/>
        </p:blipFill>
        <p:spPr>
          <a:xfrm>
            <a:off x="1501920" y="903960"/>
            <a:ext cx="4068360" cy="2710440"/>
          </a:xfrm>
          <a:prstGeom prst="rect">
            <a:avLst/>
          </a:prstGeom>
          <a:ln>
            <a:noFill/>
          </a:ln>
        </p:spPr>
      </p:pic>
      <p:pic>
        <p:nvPicPr>
          <p:cNvPr id="166" name="Picture 12"/>
          <p:cNvPicPr/>
          <p:nvPr/>
        </p:nvPicPr>
        <p:blipFill>
          <a:blip r:embed="rId4"/>
          <a:stretch/>
        </p:blipFill>
        <p:spPr>
          <a:xfrm>
            <a:off x="1500120" y="3889440"/>
            <a:ext cx="4070160" cy="270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Plak Eşeli</a:t>
            </a:r>
            <a:endParaRPr/>
          </a:p>
        </p:txBody>
      </p:sp>
      <p:sp>
        <p:nvSpPr>
          <p:cNvPr id="193" name="CustomShape 2"/>
          <p:cNvSpPr/>
          <p:nvPr/>
        </p:nvSpPr>
        <p:spPr>
          <a:xfrm>
            <a:off x="3629880" y="2255760"/>
            <a:ext cx="179640" cy="1980720"/>
          </a:xfrm>
          <a:prstGeom prst="ellipse">
            <a:avLst/>
          </a:prstGeom>
          <a:solidFill>
            <a:schemeClr val="accent1"/>
          </a:solidFill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Line 3"/>
          <p:cNvSpPr/>
          <p:nvPr/>
        </p:nvSpPr>
        <p:spPr>
          <a:xfrm>
            <a:off x="2247840" y="3244680"/>
            <a:ext cx="7486560" cy="0"/>
          </a:xfrm>
          <a:prstGeom prst="line">
            <a:avLst/>
          </a:prstGeom>
          <a:ln w="1908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Line 4"/>
          <p:cNvSpPr/>
          <p:nvPr/>
        </p:nvSpPr>
        <p:spPr>
          <a:xfrm>
            <a:off x="2165040" y="3166920"/>
            <a:ext cx="7620120" cy="38088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Line 5"/>
          <p:cNvSpPr/>
          <p:nvPr/>
        </p:nvSpPr>
        <p:spPr>
          <a:xfrm>
            <a:off x="2165040" y="4132080"/>
            <a:ext cx="1638360" cy="763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Line 6"/>
          <p:cNvSpPr/>
          <p:nvPr/>
        </p:nvSpPr>
        <p:spPr>
          <a:xfrm>
            <a:off x="2158920" y="2214360"/>
            <a:ext cx="1638360" cy="763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Line 7"/>
          <p:cNvSpPr/>
          <p:nvPr/>
        </p:nvSpPr>
        <p:spPr>
          <a:xfrm>
            <a:off x="3765240" y="2284200"/>
            <a:ext cx="5988240" cy="126360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Line 8"/>
          <p:cNvSpPr/>
          <p:nvPr/>
        </p:nvSpPr>
        <p:spPr>
          <a:xfrm flipV="1">
            <a:off x="3771720" y="3535200"/>
            <a:ext cx="5987880" cy="66024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9"/>
          <p:cNvSpPr/>
          <p:nvPr/>
        </p:nvSpPr>
        <p:spPr>
          <a:xfrm>
            <a:off x="9734400" y="2709720"/>
            <a:ext cx="75960" cy="1066320"/>
          </a:xfrm>
          <a:prstGeom prst="rect">
            <a:avLst/>
          </a:prstGeom>
          <a:solidFill>
            <a:schemeClr val="accent1"/>
          </a:solidFill>
          <a:ln w="1908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Line 10"/>
          <p:cNvSpPr/>
          <p:nvPr/>
        </p:nvSpPr>
        <p:spPr>
          <a:xfrm>
            <a:off x="2171520" y="2290680"/>
            <a:ext cx="1562040" cy="0"/>
          </a:xfrm>
          <a:prstGeom prst="line">
            <a:avLst/>
          </a:prstGeom>
          <a:ln w="1908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Line 11"/>
          <p:cNvSpPr/>
          <p:nvPr/>
        </p:nvSpPr>
        <p:spPr>
          <a:xfrm>
            <a:off x="2171520" y="4208400"/>
            <a:ext cx="1587600" cy="0"/>
          </a:xfrm>
          <a:prstGeom prst="line">
            <a:avLst/>
          </a:prstGeom>
          <a:ln w="1908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Line 12"/>
          <p:cNvSpPr/>
          <p:nvPr/>
        </p:nvSpPr>
        <p:spPr>
          <a:xfrm>
            <a:off x="3765240" y="2277720"/>
            <a:ext cx="5969160" cy="965520"/>
          </a:xfrm>
          <a:prstGeom prst="line">
            <a:avLst/>
          </a:prstGeom>
          <a:ln w="1908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Line 13"/>
          <p:cNvSpPr/>
          <p:nvPr/>
        </p:nvSpPr>
        <p:spPr>
          <a:xfrm flipV="1">
            <a:off x="3790800" y="3243240"/>
            <a:ext cx="5968800" cy="965160"/>
          </a:xfrm>
          <a:prstGeom prst="line">
            <a:avLst/>
          </a:prstGeom>
          <a:ln w="1908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Line 14"/>
          <p:cNvSpPr/>
          <p:nvPr/>
        </p:nvSpPr>
        <p:spPr>
          <a:xfrm>
            <a:off x="3733560" y="4309920"/>
            <a:ext cx="6019920" cy="0"/>
          </a:xfrm>
          <a:prstGeom prst="line">
            <a:avLst/>
          </a:prstGeom>
          <a:ln w="1908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15"/>
          <p:cNvSpPr/>
          <p:nvPr/>
        </p:nvSpPr>
        <p:spPr>
          <a:xfrm>
            <a:off x="6036120" y="4314240"/>
            <a:ext cx="1936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F=odak uzunluğu</a:t>
            </a:r>
            <a:endParaRPr/>
          </a:p>
        </p:txBody>
      </p:sp>
      <p:sp>
        <p:nvSpPr>
          <p:cNvPr id="207" name="CustomShape 16"/>
          <p:cNvSpPr/>
          <p:nvPr/>
        </p:nvSpPr>
        <p:spPr>
          <a:xfrm>
            <a:off x="7315200" y="3243240"/>
            <a:ext cx="41040" cy="2361960"/>
          </a:xfrm>
          <a:custGeom>
            <a:avLst/>
            <a:gdLst/>
            <a:ahLst/>
            <a:cxnLst/>
            <a:rect l="l" t="t" r="r" b="b"/>
            <a:pathLst>
              <a:path w="8611" h="21600">
                <a:moveTo>
                  <a:pt x="-1" y="0"/>
                </a:moveTo>
                <a:cubicBezTo>
                  <a:pt x="2962" y="0"/>
                  <a:pt x="5893" y="609"/>
                  <a:pt x="8610" y="1790"/>
                </a:cubicBezTo>
                <a:moveTo>
                  <a:pt x="-1" y="0"/>
                </a:moveTo>
                <a:cubicBezTo>
                  <a:pt x="2962" y="0"/>
                  <a:pt x="5893" y="609"/>
                  <a:pt x="8610" y="179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17"/>
          <p:cNvSpPr/>
          <p:nvPr/>
        </p:nvSpPr>
        <p:spPr>
          <a:xfrm flipH="1">
            <a:off x="7359480" y="2404800"/>
            <a:ext cx="1251000" cy="93996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18"/>
          <p:cNvSpPr/>
          <p:nvPr/>
        </p:nvSpPr>
        <p:spPr>
          <a:xfrm>
            <a:off x="8596080" y="2133720"/>
            <a:ext cx="299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endParaRPr/>
          </a:p>
        </p:txBody>
      </p:sp>
      <p:sp>
        <p:nvSpPr>
          <p:cNvPr id="210" name="Line 19"/>
          <p:cNvSpPr/>
          <p:nvPr/>
        </p:nvSpPr>
        <p:spPr>
          <a:xfrm>
            <a:off x="9882000" y="3236760"/>
            <a:ext cx="7920" cy="322200"/>
          </a:xfrm>
          <a:prstGeom prst="line">
            <a:avLst/>
          </a:prstGeom>
          <a:ln w="19080">
            <a:solidFill>
              <a:schemeClr val="tx1"/>
            </a:solidFill>
            <a:round/>
            <a:headEnd type="triangle" w="med" len="sm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0"/>
          <p:cNvSpPr/>
          <p:nvPr/>
        </p:nvSpPr>
        <p:spPr>
          <a:xfrm>
            <a:off x="9854280" y="3187800"/>
            <a:ext cx="2955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endParaRPr/>
          </a:p>
        </p:txBody>
      </p:sp>
      <p:pic>
        <p:nvPicPr>
          <p:cNvPr id="212" name="Resim 211"/>
          <p:cNvPicPr/>
          <p:nvPr/>
        </p:nvPicPr>
        <p:blipFill>
          <a:blip r:embed="rId2"/>
          <a:stretch/>
        </p:blipFill>
        <p:spPr>
          <a:xfrm>
            <a:off x="3384000" y="4968000"/>
            <a:ext cx="5528880" cy="146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2135160" y="476280"/>
            <a:ext cx="8229240" cy="1139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Plak Eşeli</a:t>
            </a:r>
            <a:endParaRPr/>
          </a:p>
        </p:txBody>
      </p:sp>
      <p:sp>
        <p:nvSpPr>
          <p:cNvPr id="214" name="CustomShape 2"/>
          <p:cNvSpPr/>
          <p:nvPr/>
        </p:nvSpPr>
        <p:spPr>
          <a:xfrm>
            <a:off x="-1039680" y="338868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3"/>
          <p:cNvSpPr/>
          <p:nvPr/>
        </p:nvSpPr>
        <p:spPr>
          <a:xfrm>
            <a:off x="1641240" y="2069280"/>
            <a:ext cx="8252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Teleskopta oluşan görüntünün çizgisel boyutu ile açısal boyutu arasındaki ilişkiyi</a:t>
            </a:r>
            <a:endParaRPr/>
          </a:p>
          <a:p>
            <a:pPr algn="just"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teleskobun plak eşeli belirler. </a:t>
            </a:r>
            <a:endParaRPr/>
          </a:p>
        </p:txBody>
      </p:sp>
      <p:sp>
        <p:nvSpPr>
          <p:cNvPr id="216" name="CustomShape 4"/>
          <p:cNvSpPr/>
          <p:nvPr/>
        </p:nvSpPr>
        <p:spPr>
          <a:xfrm>
            <a:off x="5433840" y="2925720"/>
            <a:ext cx="3526920" cy="75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F: odak uzaklığı</a:t>
            </a:r>
            <a:endParaRPr/>
          </a:p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/S: plak eşeli birimi </a:t>
            </a: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</a:t>
            </a: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mm </a:t>
            </a:r>
            <a:endParaRPr/>
          </a:p>
        </p:txBody>
      </p:sp>
      <p:sp>
        <p:nvSpPr>
          <p:cNvPr id="217" name="CustomShape 5"/>
          <p:cNvSpPr/>
          <p:nvPr/>
        </p:nvSpPr>
        <p:spPr>
          <a:xfrm>
            <a:off x="4367160" y="4508640"/>
            <a:ext cx="554472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BCA9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Ör:</a:t>
            </a: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Kreiken Telespobunu </a:t>
            </a:r>
            <a:endParaRPr/>
          </a:p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açıklığı 40.64 cm = 406.4 mm olup odak oranı f/10 </a:t>
            </a:r>
            <a:endParaRPr/>
          </a:p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Odak uzaklığı = 4064 mm</a:t>
            </a:r>
            <a:endParaRPr/>
          </a:p>
        </p:txBody>
      </p:sp>
      <p:sp>
        <p:nvSpPr>
          <p:cNvPr id="218" name="CustomShape 6"/>
          <p:cNvSpPr/>
          <p:nvPr/>
        </p:nvSpPr>
        <p:spPr>
          <a:xfrm>
            <a:off x="-230040" y="3409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7"/>
          <p:cNvSpPr/>
          <p:nvPr/>
        </p:nvSpPr>
        <p:spPr>
          <a:xfrm>
            <a:off x="9336240" y="5651640"/>
            <a:ext cx="863280" cy="1142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“/mm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0" name="Resim 219"/>
          <p:cNvPicPr/>
          <p:nvPr/>
        </p:nvPicPr>
        <p:blipFill>
          <a:blip r:embed="rId2"/>
          <a:stretch/>
        </p:blipFill>
        <p:spPr>
          <a:xfrm>
            <a:off x="2692440" y="3137040"/>
            <a:ext cx="2006640" cy="1041480"/>
          </a:xfrm>
          <a:prstGeom prst="rect">
            <a:avLst/>
          </a:prstGeom>
          <a:ln>
            <a:noFill/>
          </a:ln>
        </p:spPr>
      </p:pic>
      <p:pic>
        <p:nvPicPr>
          <p:cNvPr id="221" name="Resim 220"/>
          <p:cNvPicPr/>
          <p:nvPr/>
        </p:nvPicPr>
        <p:blipFill>
          <a:blip r:embed="rId3"/>
          <a:stretch/>
        </p:blipFill>
        <p:spPr>
          <a:xfrm>
            <a:off x="6375240" y="5803920"/>
            <a:ext cx="2946240" cy="87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Optik Teleskoplar</a:t>
            </a:r>
            <a:endParaRPr/>
          </a:p>
        </p:txBody>
      </p:sp>
      <p:sp>
        <p:nvSpPr>
          <p:cNvPr id="223" name="TextShape 2"/>
          <p:cNvSpPr txBox="1"/>
          <p:nvPr/>
        </p:nvSpPr>
        <p:spPr>
          <a:xfrm>
            <a:off x="1119960" y="1825560"/>
            <a:ext cx="1023336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Mercekli</a:t>
            </a:r>
            <a:endParaRPr/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Aynalı</a:t>
            </a:r>
            <a:endParaRPr/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Katadioptrik (aynalı-mercekli)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Mercekli Teleskoplar</a:t>
            </a:r>
            <a:endParaRPr/>
          </a:p>
        </p:txBody>
      </p:sp>
      <p:pic>
        <p:nvPicPr>
          <p:cNvPr id="225" name="Picture 2"/>
          <p:cNvPicPr/>
          <p:nvPr/>
        </p:nvPicPr>
        <p:blipFill>
          <a:blip r:embed="rId2"/>
          <a:stretch/>
        </p:blipFill>
        <p:spPr>
          <a:xfrm>
            <a:off x="674280" y="1848600"/>
            <a:ext cx="5200200" cy="2895120"/>
          </a:xfrm>
          <a:prstGeom prst="rect">
            <a:avLst/>
          </a:prstGeom>
          <a:ln>
            <a:noFill/>
          </a:ln>
        </p:spPr>
      </p:pic>
      <p:pic>
        <p:nvPicPr>
          <p:cNvPr id="226" name="Picture 4"/>
          <p:cNvPicPr/>
          <p:nvPr/>
        </p:nvPicPr>
        <p:blipFill>
          <a:blip r:embed="rId3"/>
          <a:stretch/>
        </p:blipFill>
        <p:spPr>
          <a:xfrm>
            <a:off x="6283440" y="1390320"/>
            <a:ext cx="4962240" cy="496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Mercekli Teleskoplar</a:t>
            </a:r>
            <a:endParaRPr/>
          </a:p>
        </p:txBody>
      </p:sp>
      <p:pic>
        <p:nvPicPr>
          <p:cNvPr id="228" name="Content Placeholder 3"/>
          <p:cNvPicPr/>
          <p:nvPr/>
        </p:nvPicPr>
        <p:blipFill>
          <a:blip r:embed="rId2"/>
          <a:stretch/>
        </p:blipFill>
        <p:spPr>
          <a:xfrm>
            <a:off x="1343520" y="1388880"/>
            <a:ext cx="9285840" cy="525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Aynalı Teleskoplar</a:t>
            </a:r>
            <a:endParaRPr/>
          </a:p>
        </p:txBody>
      </p:sp>
      <p:pic>
        <p:nvPicPr>
          <p:cNvPr id="230" name="Picture 2"/>
          <p:cNvPicPr/>
          <p:nvPr/>
        </p:nvPicPr>
        <p:blipFill>
          <a:blip r:embed="rId2"/>
          <a:stretch/>
        </p:blipFill>
        <p:spPr>
          <a:xfrm>
            <a:off x="5489280" y="2378160"/>
            <a:ext cx="4142880" cy="2809440"/>
          </a:xfrm>
          <a:prstGeom prst="rect">
            <a:avLst/>
          </a:prstGeom>
          <a:ln>
            <a:noFill/>
          </a:ln>
        </p:spPr>
      </p:pic>
      <p:pic>
        <p:nvPicPr>
          <p:cNvPr id="231" name="Picture 4"/>
          <p:cNvPicPr/>
          <p:nvPr/>
        </p:nvPicPr>
        <p:blipFill>
          <a:blip r:embed="rId3"/>
          <a:stretch/>
        </p:blipFill>
        <p:spPr>
          <a:xfrm>
            <a:off x="2026440" y="1934280"/>
            <a:ext cx="2971440" cy="413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Aynalı Teleskoplar</a:t>
            </a:r>
            <a:endParaRPr/>
          </a:p>
        </p:txBody>
      </p:sp>
      <p:pic>
        <p:nvPicPr>
          <p:cNvPr id="233" name="Picture 2"/>
          <p:cNvPicPr/>
          <p:nvPr/>
        </p:nvPicPr>
        <p:blipFill>
          <a:blip r:embed="rId2"/>
          <a:stretch/>
        </p:blipFill>
        <p:spPr>
          <a:xfrm>
            <a:off x="6389280" y="600480"/>
            <a:ext cx="5130720" cy="3448440"/>
          </a:xfrm>
          <a:prstGeom prst="rect">
            <a:avLst/>
          </a:prstGeom>
          <a:ln>
            <a:noFill/>
          </a:ln>
        </p:spPr>
      </p:pic>
      <p:pic>
        <p:nvPicPr>
          <p:cNvPr id="234" name="Picture 3"/>
          <p:cNvPicPr/>
          <p:nvPr/>
        </p:nvPicPr>
        <p:blipFill>
          <a:blip r:embed="rId3"/>
          <a:stretch/>
        </p:blipFill>
        <p:spPr>
          <a:xfrm>
            <a:off x="570240" y="4284720"/>
            <a:ext cx="10802880" cy="212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Tasarım Türüne Göre Teleskoplar</a:t>
            </a:r>
            <a:endParaRPr/>
          </a:p>
        </p:txBody>
      </p:sp>
      <p:pic>
        <p:nvPicPr>
          <p:cNvPr id="236" name="Picture 5"/>
          <p:cNvPicPr/>
          <p:nvPr/>
        </p:nvPicPr>
        <p:blipFill>
          <a:blip r:embed="rId2"/>
          <a:stretch/>
        </p:blipFill>
        <p:spPr>
          <a:xfrm>
            <a:off x="2376000" y="1864440"/>
            <a:ext cx="6541560" cy="4903560"/>
          </a:xfrm>
          <a:prstGeom prst="rect">
            <a:avLst/>
          </a:prstGeom>
          <a:ln>
            <a:noFill/>
          </a:ln>
        </p:spPr>
      </p:pic>
      <p:sp>
        <p:nvSpPr>
          <p:cNvPr id="237" name="CustomShape 2"/>
          <p:cNvSpPr/>
          <p:nvPr/>
        </p:nvSpPr>
        <p:spPr>
          <a:xfrm>
            <a:off x="9048600" y="2133720"/>
            <a:ext cx="50292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
Newtonian Teleskoplar
</a:t>
            </a:r>
            <a:endParaRPr/>
          </a:p>
        </p:txBody>
      </p:sp>
      <p:pic>
        <p:nvPicPr>
          <p:cNvPr id="239" name="Content Placeholder 3"/>
          <p:cNvPicPr/>
          <p:nvPr/>
        </p:nvPicPr>
        <p:blipFill>
          <a:blip r:embed="rId2"/>
          <a:stretch/>
        </p:blipFill>
        <p:spPr>
          <a:xfrm>
            <a:off x="1517040" y="1347840"/>
            <a:ext cx="9157320" cy="517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
Cassegrain Teleskoplar
</a:t>
            </a:r>
            <a:endParaRPr/>
          </a:p>
        </p:txBody>
      </p:sp>
      <p:pic>
        <p:nvPicPr>
          <p:cNvPr id="241" name="Content Placeholder 3"/>
          <p:cNvPicPr/>
          <p:nvPr/>
        </p:nvPicPr>
        <p:blipFill>
          <a:blip r:embed="rId2"/>
          <a:stretch/>
        </p:blipFill>
        <p:spPr>
          <a:xfrm>
            <a:off x="986040" y="1361520"/>
            <a:ext cx="9752400" cy="497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Atmosferik Geçirgenlik</a:t>
            </a:r>
            <a:endParaRPr/>
          </a:p>
        </p:txBody>
      </p:sp>
      <p:pic>
        <p:nvPicPr>
          <p:cNvPr id="168" name="Picture 6"/>
          <p:cNvPicPr/>
          <p:nvPr/>
        </p:nvPicPr>
        <p:blipFill>
          <a:blip r:embed="rId2"/>
          <a:stretch/>
        </p:blipFill>
        <p:spPr>
          <a:xfrm>
            <a:off x="1909440" y="1413720"/>
            <a:ext cx="8053200" cy="512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Katadioptrik Teleskoplar</a:t>
            </a:r>
            <a:endParaRPr/>
          </a:p>
        </p:txBody>
      </p:sp>
      <p:pic>
        <p:nvPicPr>
          <p:cNvPr id="243" name="Content Placeholder 3"/>
          <p:cNvPicPr/>
          <p:nvPr/>
        </p:nvPicPr>
        <p:blipFill>
          <a:blip r:embed="rId2"/>
          <a:stretch/>
        </p:blipFill>
        <p:spPr>
          <a:xfrm>
            <a:off x="525240" y="2027160"/>
            <a:ext cx="7549560" cy="3886920"/>
          </a:xfrm>
          <a:prstGeom prst="rect">
            <a:avLst/>
          </a:prstGeom>
          <a:ln>
            <a:noFill/>
          </a:ln>
        </p:spPr>
      </p:pic>
      <p:pic>
        <p:nvPicPr>
          <p:cNvPr id="244" name="Picture 6"/>
          <p:cNvPicPr/>
          <p:nvPr/>
        </p:nvPicPr>
        <p:blipFill>
          <a:blip r:embed="rId3"/>
          <a:stretch/>
        </p:blipFill>
        <p:spPr>
          <a:xfrm>
            <a:off x="8197920" y="1478520"/>
            <a:ext cx="2915280" cy="467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Aynalı Teleskoplar</a:t>
            </a:r>
            <a:endParaRPr/>
          </a:p>
        </p:txBody>
      </p:sp>
      <p:pic>
        <p:nvPicPr>
          <p:cNvPr id="246" name="Content Placeholder 3"/>
          <p:cNvPicPr/>
          <p:nvPr/>
        </p:nvPicPr>
        <p:blipFill>
          <a:blip r:embed="rId2"/>
          <a:stretch/>
        </p:blipFill>
        <p:spPr>
          <a:xfrm>
            <a:off x="1733400" y="1429920"/>
            <a:ext cx="8966160" cy="496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48" name="Content Placeholder 3"/>
          <p:cNvPicPr/>
          <p:nvPr/>
        </p:nvPicPr>
        <p:blipFill>
          <a:blip r:embed="rId2"/>
          <a:stretch/>
        </p:blipFill>
        <p:spPr>
          <a:xfrm>
            <a:off x="1981440" y="664200"/>
            <a:ext cx="7832880" cy="552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50" name="Content Placeholder 3"/>
          <p:cNvPicPr/>
          <p:nvPr/>
        </p:nvPicPr>
        <p:blipFill>
          <a:blip r:embed="rId2"/>
          <a:stretch/>
        </p:blipFill>
        <p:spPr>
          <a:xfrm>
            <a:off x="3424680" y="828720"/>
            <a:ext cx="6238800" cy="565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6934320" y="148320"/>
            <a:ext cx="3733560" cy="10663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The European VLT (very large telescopes)</a:t>
            </a:r>
            <a:endParaRPr/>
          </a:p>
        </p:txBody>
      </p:sp>
      <p:pic>
        <p:nvPicPr>
          <p:cNvPr id="252" name="Picture 4"/>
          <p:cNvPicPr/>
          <p:nvPr/>
        </p:nvPicPr>
        <p:blipFill>
          <a:blip r:embed="rId2"/>
          <a:stretch/>
        </p:blipFill>
        <p:spPr>
          <a:xfrm>
            <a:off x="1523880" y="23760"/>
            <a:ext cx="5333760" cy="3593880"/>
          </a:xfrm>
          <a:prstGeom prst="rect">
            <a:avLst/>
          </a:prstGeom>
          <a:ln>
            <a:noFill/>
          </a:ln>
        </p:spPr>
      </p:pic>
      <p:pic>
        <p:nvPicPr>
          <p:cNvPr id="253" name="Picture 5"/>
          <p:cNvPicPr/>
          <p:nvPr/>
        </p:nvPicPr>
        <p:blipFill>
          <a:blip r:embed="rId3"/>
          <a:stretch/>
        </p:blipFill>
        <p:spPr>
          <a:xfrm>
            <a:off x="1523880" y="3614760"/>
            <a:ext cx="4800240" cy="3242880"/>
          </a:xfrm>
          <a:prstGeom prst="rect">
            <a:avLst/>
          </a:prstGeom>
          <a:ln>
            <a:noFill/>
          </a:ln>
        </p:spPr>
      </p:pic>
      <p:sp>
        <p:nvSpPr>
          <p:cNvPr id="254" name="CustomShape 2"/>
          <p:cNvSpPr/>
          <p:nvPr/>
        </p:nvSpPr>
        <p:spPr>
          <a:xfrm>
            <a:off x="6984000" y="1584000"/>
            <a:ext cx="3733560" cy="20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Four 8-meter mirrors on Paranal in Chile (gives coverage of the Southern Hemisphere). Different instruments for each telescope, but they can also work together.</a:t>
            </a:r>
            <a:endParaRPr/>
          </a:p>
        </p:txBody>
      </p:sp>
      <p:pic>
        <p:nvPicPr>
          <p:cNvPr id="255" name="Picture 8"/>
          <p:cNvPicPr/>
          <p:nvPr/>
        </p:nvPicPr>
        <p:blipFill>
          <a:blip r:embed="rId4"/>
          <a:stretch/>
        </p:blipFill>
        <p:spPr>
          <a:xfrm>
            <a:off x="6248520" y="3878280"/>
            <a:ext cx="4419360" cy="297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Katadioptrik Teleskoplar</a:t>
            </a:r>
            <a:endParaRPr/>
          </a:p>
        </p:txBody>
      </p:sp>
      <p:pic>
        <p:nvPicPr>
          <p:cNvPr id="257" name="Content Placeholder 3"/>
          <p:cNvPicPr/>
          <p:nvPr/>
        </p:nvPicPr>
        <p:blipFill>
          <a:blip r:embed="rId2"/>
          <a:stretch/>
        </p:blipFill>
        <p:spPr>
          <a:xfrm>
            <a:off x="1324440" y="1690560"/>
            <a:ext cx="3956760" cy="4350960"/>
          </a:xfrm>
          <a:prstGeom prst="rect">
            <a:avLst/>
          </a:prstGeom>
          <a:ln>
            <a:noFill/>
          </a:ln>
        </p:spPr>
      </p:pic>
      <p:pic>
        <p:nvPicPr>
          <p:cNvPr id="258" name="Picture 4"/>
          <p:cNvPicPr/>
          <p:nvPr/>
        </p:nvPicPr>
        <p:blipFill>
          <a:blip r:embed="rId3"/>
          <a:stretch/>
        </p:blipFill>
        <p:spPr>
          <a:xfrm>
            <a:off x="5641200" y="1690560"/>
            <a:ext cx="5352480" cy="438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Teleskop özellikleri</a:t>
            </a:r>
            <a:endParaRPr/>
          </a:p>
        </p:txBody>
      </p:sp>
      <p:sp>
        <p:nvSpPr>
          <p:cNvPr id="260" name="TextShape 2"/>
          <p:cNvSpPr txBox="1"/>
          <p:nvPr/>
        </p:nvSpPr>
        <p:spPr>
          <a:xfrm>
            <a:off x="1119960" y="1825560"/>
            <a:ext cx="1023336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100mm F7 Mercekli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100mm F10 Mercekli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200mm F10 Schmidt Cassegrain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400mm F4.5 Newtonian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16 inch F4.5 Newtonian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Radyo Teleskopları</a:t>
            </a:r>
            <a:endParaRPr/>
          </a:p>
        </p:txBody>
      </p:sp>
      <p:pic>
        <p:nvPicPr>
          <p:cNvPr id="262" name="Picture 5"/>
          <p:cNvPicPr/>
          <p:nvPr/>
        </p:nvPicPr>
        <p:blipFill>
          <a:blip r:embed="rId3"/>
          <a:stretch/>
        </p:blipFill>
        <p:spPr>
          <a:xfrm>
            <a:off x="3672000" y="1394640"/>
            <a:ext cx="4968360" cy="5373360"/>
          </a:xfrm>
          <a:prstGeom prst="rect">
            <a:avLst/>
          </a:prstGeom>
          <a:ln>
            <a:noFill/>
          </a:ln>
        </p:spPr>
      </p:pic>
      <p:sp>
        <p:nvSpPr>
          <p:cNvPr id="263" name="CustomShape 2"/>
          <p:cNvSpPr/>
          <p:nvPr/>
        </p:nvSpPr>
        <p:spPr>
          <a:xfrm>
            <a:off x="1847880" y="5516640"/>
            <a:ext cx="201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mm -10 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/>
          <p:cNvPicPr/>
          <p:nvPr/>
        </p:nvPicPr>
        <p:blipFill>
          <a:blip r:embed="rId2"/>
          <a:stretch/>
        </p:blipFill>
        <p:spPr>
          <a:xfrm>
            <a:off x="2019240" y="155520"/>
            <a:ext cx="8152920" cy="654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Interferometre</a:t>
            </a:r>
            <a:endParaRPr/>
          </a:p>
        </p:txBody>
      </p:sp>
      <p:pic>
        <p:nvPicPr>
          <p:cNvPr id="266" name="Picture 9"/>
          <p:cNvPicPr/>
          <p:nvPr/>
        </p:nvPicPr>
        <p:blipFill>
          <a:blip r:embed="rId3"/>
          <a:stretch/>
        </p:blipFill>
        <p:spPr>
          <a:xfrm>
            <a:off x="3575160" y="1700280"/>
            <a:ext cx="5257440" cy="4428720"/>
          </a:xfrm>
          <a:prstGeom prst="rect">
            <a:avLst/>
          </a:prstGeom>
          <a:ln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2337480" y="6245640"/>
            <a:ext cx="810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Tek bir teleskop gibi davranırlar. Böylelikle sinyal ve ayırma gücü artar.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Teleskoplar</a:t>
            </a:r>
            <a:endParaRPr/>
          </a:p>
        </p:txBody>
      </p:sp>
      <p:sp>
        <p:nvSpPr>
          <p:cNvPr id="170" name="TextShape 2"/>
          <p:cNvSpPr txBox="1"/>
          <p:nvPr/>
        </p:nvSpPr>
        <p:spPr>
          <a:xfrm>
            <a:off x="1119960" y="1825560"/>
            <a:ext cx="1023336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Optik Teleskoplar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Radyo Teleskopları 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X-ışın Teleskopları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g</a:t>
            </a: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-ışın Teleskopları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UV Teleskopları</a:t>
            </a:r>
            <a:endParaRPr/>
          </a:p>
          <a:p>
            <a:pPr marL="228600" indent="-228240">
              <a:lnSpc>
                <a:spcPct val="9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Kırmızıöte Teleskopları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Uzay Teleskopları</a:t>
            </a:r>
            <a:endParaRPr/>
          </a:p>
        </p:txBody>
      </p:sp>
      <p:pic>
        <p:nvPicPr>
          <p:cNvPr id="269" name="Picture 2"/>
          <p:cNvPicPr/>
          <p:nvPr/>
        </p:nvPicPr>
        <p:blipFill>
          <a:blip r:embed="rId2"/>
          <a:stretch/>
        </p:blipFill>
        <p:spPr>
          <a:xfrm>
            <a:off x="838080" y="1457280"/>
            <a:ext cx="4821840" cy="4350960"/>
          </a:xfrm>
          <a:prstGeom prst="rect">
            <a:avLst/>
          </a:prstGeom>
          <a:ln>
            <a:noFill/>
          </a:ln>
        </p:spPr>
      </p:pic>
      <p:pic>
        <p:nvPicPr>
          <p:cNvPr id="270" name="Picture 4"/>
          <p:cNvPicPr/>
          <p:nvPr/>
        </p:nvPicPr>
        <p:blipFill>
          <a:blip r:embed="rId3"/>
          <a:stretch/>
        </p:blipFill>
        <p:spPr>
          <a:xfrm>
            <a:off x="5912280" y="1555920"/>
            <a:ext cx="5441040" cy="3431880"/>
          </a:xfrm>
          <a:prstGeom prst="rect">
            <a:avLst/>
          </a:prstGeom>
          <a:ln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6876000" y="5155200"/>
            <a:ext cx="3031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Chandra X-ışın Teleskobu</a:t>
            </a:r>
            <a:endParaRPr/>
          </a:p>
        </p:txBody>
      </p:sp>
      <p:sp>
        <p:nvSpPr>
          <p:cNvPr id="272" name="CustomShape 3"/>
          <p:cNvSpPr/>
          <p:nvPr/>
        </p:nvSpPr>
        <p:spPr>
          <a:xfrm>
            <a:off x="1859760" y="5946480"/>
            <a:ext cx="281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Hubble Uzay Teleskobu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1523880" y="27468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Mauna Kea, Hawaii (4200 m)</a:t>
            </a:r>
            <a:endParaRPr/>
          </a:p>
        </p:txBody>
      </p:sp>
      <p:pic>
        <p:nvPicPr>
          <p:cNvPr id="274" name="Picture 4"/>
          <p:cNvPicPr/>
          <p:nvPr/>
        </p:nvPicPr>
        <p:blipFill>
          <a:blip r:embed="rId2"/>
          <a:stretch/>
        </p:blipFill>
        <p:spPr>
          <a:xfrm>
            <a:off x="2670120" y="1600200"/>
            <a:ext cx="684972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76" name="Picture 2"/>
          <p:cNvPicPr/>
          <p:nvPr/>
        </p:nvPicPr>
        <p:blipFill>
          <a:blip r:embed="rId2"/>
          <a:stretch/>
        </p:blipFill>
        <p:spPr>
          <a:xfrm>
            <a:off x="2953080" y="1825560"/>
            <a:ext cx="656784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Türkiye’nin En Büyük Teleskobu</a:t>
            </a:r>
            <a:endParaRPr/>
          </a:p>
        </p:txBody>
      </p:sp>
      <p:pic>
        <p:nvPicPr>
          <p:cNvPr id="278" name="Picture 2"/>
          <p:cNvPicPr/>
          <p:nvPr/>
        </p:nvPicPr>
        <p:blipFill>
          <a:blip r:embed="rId2"/>
          <a:stretch/>
        </p:blipFill>
        <p:spPr>
          <a:xfrm>
            <a:off x="838080" y="1516320"/>
            <a:ext cx="3518280" cy="4591440"/>
          </a:xfrm>
          <a:prstGeom prst="rect">
            <a:avLst/>
          </a:prstGeom>
          <a:ln>
            <a:noFill/>
          </a:ln>
        </p:spPr>
      </p:pic>
      <p:pic>
        <p:nvPicPr>
          <p:cNvPr id="279" name="Picture 4"/>
          <p:cNvPicPr/>
          <p:nvPr/>
        </p:nvPicPr>
        <p:blipFill>
          <a:blip r:embed="rId3"/>
          <a:stretch/>
        </p:blipFill>
        <p:spPr>
          <a:xfrm>
            <a:off x="4812120" y="1516320"/>
            <a:ext cx="6891480" cy="4591440"/>
          </a:xfrm>
          <a:prstGeom prst="rect">
            <a:avLst/>
          </a:prstGeom>
          <a:ln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1887840" y="6301440"/>
            <a:ext cx="8322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RTT150 TÜBİTAK ULUSAL GÖZLEMEVİ, Antalya, Bakırlıtepe, 2500 metre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Teleskoplar</a:t>
            </a:r>
            <a:endParaRPr/>
          </a:p>
        </p:txBody>
      </p:sp>
      <p:pic>
        <p:nvPicPr>
          <p:cNvPr id="172" name="Content Placeholder 3"/>
          <p:cNvPicPr/>
          <p:nvPr/>
        </p:nvPicPr>
        <p:blipFill>
          <a:blip r:embed="rId2"/>
          <a:stretch/>
        </p:blipFill>
        <p:spPr>
          <a:xfrm>
            <a:off x="1373040" y="1443600"/>
            <a:ext cx="9626760" cy="524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Kavramlar</a:t>
            </a:r>
            <a:endParaRPr/>
          </a:p>
        </p:txBody>
      </p:sp>
      <p:pic>
        <p:nvPicPr>
          <p:cNvPr id="174" name="Picture 4"/>
          <p:cNvPicPr/>
          <p:nvPr/>
        </p:nvPicPr>
        <p:blipFill>
          <a:blip r:embed="rId2"/>
          <a:stretch/>
        </p:blipFill>
        <p:spPr>
          <a:xfrm>
            <a:off x="1167120" y="1431000"/>
            <a:ext cx="3803760" cy="531900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5635800" y="2386080"/>
            <a:ext cx="4832280" cy="76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tr-T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Teleskopların ışığı toplayan yüzeyine </a:t>
            </a:r>
            <a:endParaRPr/>
          </a:p>
          <a:p>
            <a:pPr>
              <a:lnSpc>
                <a:spcPct val="100000"/>
              </a:lnSpc>
            </a:pPr>
            <a:r>
              <a:rPr lang="tr-TR" sz="2200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açıklık</a:t>
            </a:r>
            <a:r>
              <a:rPr lang="tr-TR" sz="2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tr-T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denir.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2872800" y="585720"/>
            <a:ext cx="723852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Işık Toplama gücü açıklıkla orantılıdır</a:t>
            </a:r>
            <a:endParaRPr/>
          </a:p>
        </p:txBody>
      </p:sp>
      <p:sp>
        <p:nvSpPr>
          <p:cNvPr id="177" name="CustomShape 2"/>
          <p:cNvSpPr/>
          <p:nvPr/>
        </p:nvSpPr>
        <p:spPr>
          <a:xfrm>
            <a:off x="1981080" y="2666880"/>
            <a:ext cx="2895120" cy="16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</a:pPr>
            <a:r>
              <a:rPr lang="tr-TR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 güç merceğin veya aynanın A yüzey alanı ile orantılı, yani çapının (D) karesi ile orantılı</a:t>
            </a:r>
            <a:endParaRPr/>
          </a:p>
        </p:txBody>
      </p:sp>
      <p:sp>
        <p:nvSpPr>
          <p:cNvPr id="178" name="CustomShape 3"/>
          <p:cNvSpPr/>
          <p:nvPr/>
        </p:nvSpPr>
        <p:spPr>
          <a:xfrm>
            <a:off x="2640240" y="4514760"/>
            <a:ext cx="20570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= </a:t>
            </a:r>
            <a:r>
              <a:rPr lang="tr-TR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</a:t>
            </a:r>
            <a:r>
              <a:rPr lang="tr-TR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(D/2)</a:t>
            </a:r>
            <a:r>
              <a:rPr lang="tr-TR" sz="2000" strike="noStrike" spc="-1" baseline="30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/>
          </a:p>
        </p:txBody>
      </p:sp>
      <p:pic>
        <p:nvPicPr>
          <p:cNvPr id="179" name="Picture 5"/>
          <p:cNvPicPr/>
          <p:nvPr/>
        </p:nvPicPr>
        <p:blipFill>
          <a:blip r:embed="rId2"/>
          <a:stretch/>
        </p:blipFill>
        <p:spPr>
          <a:xfrm>
            <a:off x="5181480" y="1625760"/>
            <a:ext cx="4495320" cy="4571640"/>
          </a:xfrm>
          <a:prstGeom prst="rect">
            <a:avLst/>
          </a:prstGeom>
          <a:ln>
            <a:noFill/>
          </a:ln>
        </p:spPr>
      </p:pic>
      <p:sp>
        <p:nvSpPr>
          <p:cNvPr id="180" name="Line 4"/>
          <p:cNvSpPr/>
          <p:nvPr/>
        </p:nvSpPr>
        <p:spPr>
          <a:xfrm>
            <a:off x="6406920" y="3311280"/>
            <a:ext cx="1011240" cy="952560"/>
          </a:xfrm>
          <a:prstGeom prst="line">
            <a:avLst/>
          </a:prstGeom>
          <a:ln w="2844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5"/>
          <p:cNvSpPr/>
          <p:nvPr/>
        </p:nvSpPr>
        <p:spPr>
          <a:xfrm>
            <a:off x="6769080" y="3384720"/>
            <a:ext cx="504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540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Kavramlar</a:t>
            </a:r>
            <a:endParaRPr/>
          </a:p>
        </p:txBody>
      </p:sp>
      <p:sp>
        <p:nvSpPr>
          <p:cNvPr id="183" name="CustomShape 2"/>
          <p:cNvSpPr/>
          <p:nvPr/>
        </p:nvSpPr>
        <p:spPr>
          <a:xfrm>
            <a:off x="1497240" y="1558080"/>
            <a:ext cx="8980560" cy="143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tr-T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Bir optik sistemde, mercekten veya birinci aynadan itibaren teleskobun </a:t>
            </a:r>
            <a:endParaRPr/>
          </a:p>
          <a:p>
            <a:pPr>
              <a:lnSpc>
                <a:spcPct val="100000"/>
              </a:lnSpc>
            </a:pPr>
            <a:r>
              <a:rPr lang="tr-T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odak noktasına olan uzaklığa </a:t>
            </a:r>
            <a:r>
              <a:rPr lang="tr-TR" sz="2200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odak uzaklığı </a:t>
            </a:r>
            <a:r>
              <a:rPr lang="tr-T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denir.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tr-T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Odak uzaklığı = açıklık (mm) × </a:t>
            </a:r>
            <a:r>
              <a:rPr lang="tr-TR" sz="2200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odak oranı</a:t>
            </a:r>
            <a:endParaRPr/>
          </a:p>
        </p:txBody>
      </p:sp>
      <p:pic>
        <p:nvPicPr>
          <p:cNvPr id="184" name="Picture 4"/>
          <p:cNvPicPr/>
          <p:nvPr/>
        </p:nvPicPr>
        <p:blipFill>
          <a:blip r:embed="rId2"/>
          <a:stretch/>
        </p:blipFill>
        <p:spPr>
          <a:xfrm>
            <a:off x="1452600" y="3074760"/>
            <a:ext cx="8172000" cy="2936520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>
            <a:off x="2848680" y="6089040"/>
            <a:ext cx="5758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Odak Oranı = F/D = 750/150 = f/5</a:t>
            </a:r>
            <a:endParaRPr/>
          </a:p>
        </p:txBody>
      </p:sp>
      <p:sp>
        <p:nvSpPr>
          <p:cNvPr id="186" name="CustomShape 4"/>
          <p:cNvSpPr/>
          <p:nvPr/>
        </p:nvSpPr>
        <p:spPr>
          <a:xfrm>
            <a:off x="3013920" y="4432320"/>
            <a:ext cx="39603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220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F= Odak Uzaklığı= 750 mm</a:t>
            </a:r>
            <a:endParaRPr/>
          </a:p>
        </p:txBody>
      </p:sp>
      <p:sp>
        <p:nvSpPr>
          <p:cNvPr id="187" name="CustomShape 5"/>
          <p:cNvSpPr/>
          <p:nvPr/>
        </p:nvSpPr>
        <p:spPr>
          <a:xfrm rot="5400000">
            <a:off x="8218080" y="4604400"/>
            <a:ext cx="244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D= Açıklık = 150 mm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600200" y="990720"/>
            <a:ext cx="899136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tr-TR" sz="4400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Bir teleskobun üç ana görevi vardır
</a:t>
            </a:r>
            <a:endParaRPr/>
          </a:p>
        </p:txBody>
      </p:sp>
      <p:sp>
        <p:nvSpPr>
          <p:cNvPr id="189" name="CustomShape 2"/>
          <p:cNvSpPr/>
          <p:nvPr/>
        </p:nvSpPr>
        <p:spPr>
          <a:xfrm>
            <a:off x="1828800" y="1752480"/>
            <a:ext cx="8762760" cy="411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94D7E4"/>
              </a:buClr>
              <a:buSzPct val="75000"/>
              <a:buFont typeface="Wingdings" charset="2"/>
              <a:buChar char=""/>
            </a:pPr>
            <a:r>
              <a:rPr lang="tr-TR" sz="32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Parlaklık</a:t>
            </a:r>
            <a:r>
              <a:rPr lang="tr-TR" sz="320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/>
          </a:p>
          <a:p>
            <a:pPr marL="743040" indent="-285480">
              <a:lnSpc>
                <a:spcPct val="100000"/>
              </a:lnSpc>
            </a:pPr>
            <a:r>
              <a:rPr lang="tr-TR" sz="28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(ışık toplama gücü) </a:t>
            </a:r>
            <a:r>
              <a:rPr lang="tr-T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Teleskobun çapı ile doğru orantılı </a:t>
            </a:r>
            <a:endParaRPr/>
          </a:p>
          <a:p>
            <a:pPr marL="343080" indent="-342720">
              <a:lnSpc>
                <a:spcPct val="100000"/>
              </a:lnSpc>
              <a:buClr>
                <a:srgbClr val="94D7E4"/>
              </a:buClr>
              <a:buSzPct val="75000"/>
              <a:buFont typeface="Wingdings" charset="2"/>
              <a:buChar char=""/>
            </a:pPr>
            <a:r>
              <a:rPr lang="tr-TR" sz="32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İnce ayrıntıyı gösterebilmesi </a:t>
            </a:r>
            <a:endParaRPr/>
          </a:p>
          <a:p>
            <a:pPr marL="743040" indent="-285480">
              <a:lnSpc>
                <a:spcPct val="100000"/>
              </a:lnSpc>
            </a:pPr>
            <a:r>
              <a:rPr lang="tr-TR" sz="28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(ayırma gücü) </a:t>
            </a:r>
            <a:r>
              <a:rPr lang="tr-T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Teleskobun boyutu ve atmosferik “görüş” ile ilgili</a:t>
            </a:r>
            <a:r>
              <a:rPr lang="tr-TR" sz="3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/>
          </a:p>
          <a:p>
            <a:pPr marL="743040" indent="-285480">
              <a:lnSpc>
                <a:spcPct val="100000"/>
              </a:lnSpc>
            </a:pPr>
            <a:r>
              <a:rPr lang="tr-T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ve daha az önemli olan, </a:t>
            </a:r>
            <a:endParaRPr/>
          </a:p>
          <a:p>
            <a:pPr marL="343080" indent="-342720">
              <a:lnSpc>
                <a:spcPct val="100000"/>
              </a:lnSpc>
              <a:buClr>
                <a:srgbClr val="94D7E4"/>
              </a:buClr>
              <a:buSzPct val="75000"/>
              <a:buFont typeface="Wingdings" charset="2"/>
              <a:buChar char=""/>
            </a:pPr>
            <a:r>
              <a:rPr lang="tr-TR" sz="32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Büyütmesi </a:t>
            </a:r>
            <a:endParaRPr/>
          </a:p>
          <a:p>
            <a:pPr marL="343080" indent="-342720">
              <a:lnSpc>
                <a:spcPct val="100000"/>
              </a:lnSpc>
            </a:pPr>
            <a:r>
              <a:rPr lang="tr-TR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Büyütme gücü = (objektif merceğin odak uzaklığı  </a:t>
            </a:r>
            <a:r>
              <a:rPr lang="tr-TR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/</a:t>
            </a:r>
            <a:r>
              <a:rPr lang="tr-TR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gözmerceğinin odak uzaklığı )</a:t>
            </a:r>
            <a:r>
              <a:rPr lang="tr-TR" sz="2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b="1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Teleskobun Büyütmesi</a:t>
            </a:r>
            <a:endParaRPr/>
          </a:p>
        </p:txBody>
      </p:sp>
      <p:pic>
        <p:nvPicPr>
          <p:cNvPr id="191" name="Picture 2"/>
          <p:cNvPicPr/>
          <p:nvPr/>
        </p:nvPicPr>
        <p:blipFill>
          <a:blip r:embed="rId2"/>
          <a:stretch/>
        </p:blipFill>
        <p:spPr>
          <a:xfrm>
            <a:off x="1904400" y="1429920"/>
            <a:ext cx="8130600" cy="509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316</TotalTime>
  <Words>392</Words>
  <Application>Microsoft Office PowerPoint</Application>
  <PresentationFormat>Geniş ekran</PresentationFormat>
  <Paragraphs>89</Paragraphs>
  <Slides>33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Corbel</vt:lpstr>
      <vt:lpstr>Symbol</vt:lpstr>
      <vt:lpstr>Times New Roman</vt:lpstr>
      <vt:lpstr>Wingdings</vt:lpstr>
      <vt:lpstr>Office Teması</vt:lpstr>
      <vt:lpstr>Office Theme</vt:lpstr>
      <vt:lpstr>Office Theme</vt:lpstr>
      <vt:lpstr>Office Theme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Tayf ve Tayfçekerler</dc:title>
  <dc:creator>Mesut Yilmaz</dc:creator>
  <cp:lastModifiedBy>Mesut.Yilmaz</cp:lastModifiedBy>
  <cp:revision>26</cp:revision>
  <dcterms:created xsi:type="dcterms:W3CDTF">2014-12-04T08:42:43Z</dcterms:created>
  <dcterms:modified xsi:type="dcterms:W3CDTF">2019-11-14T10:15:54Z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39</vt:i4>
  </property>
</Properties>
</file>