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3" r:id="rId5"/>
    <p:sldId id="262" r:id="rId6"/>
    <p:sldId id="261" r:id="rId7"/>
    <p:sldId id="258" r:id="rId8"/>
    <p:sldId id="260" r:id="rId9"/>
    <p:sldId id="259"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0D41288-AA70-4ED4-87F0-BE26C8D17BF5}"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632120-3048-4D2B-AA95-F523881CE969}" type="slidenum">
              <a:rPr lang="tr-TR" smtClean="0"/>
              <a:t>‹#›</a:t>
            </a:fld>
            <a:endParaRPr lang="tr-TR"/>
          </a:p>
        </p:txBody>
      </p:sp>
    </p:spTree>
    <p:extLst>
      <p:ext uri="{BB962C8B-B14F-4D97-AF65-F5344CB8AC3E}">
        <p14:creationId xmlns:p14="http://schemas.microsoft.com/office/powerpoint/2010/main" val="4172360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0D41288-AA70-4ED4-87F0-BE26C8D17BF5}"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632120-3048-4D2B-AA95-F523881CE969}" type="slidenum">
              <a:rPr lang="tr-TR" smtClean="0"/>
              <a:t>‹#›</a:t>
            </a:fld>
            <a:endParaRPr lang="tr-TR"/>
          </a:p>
        </p:txBody>
      </p:sp>
    </p:spTree>
    <p:extLst>
      <p:ext uri="{BB962C8B-B14F-4D97-AF65-F5344CB8AC3E}">
        <p14:creationId xmlns:p14="http://schemas.microsoft.com/office/powerpoint/2010/main" val="930181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0D41288-AA70-4ED4-87F0-BE26C8D17BF5}"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632120-3048-4D2B-AA95-F523881CE969}" type="slidenum">
              <a:rPr lang="tr-TR" smtClean="0"/>
              <a:t>‹#›</a:t>
            </a:fld>
            <a:endParaRPr lang="tr-TR"/>
          </a:p>
        </p:txBody>
      </p:sp>
    </p:spTree>
    <p:extLst>
      <p:ext uri="{BB962C8B-B14F-4D97-AF65-F5344CB8AC3E}">
        <p14:creationId xmlns:p14="http://schemas.microsoft.com/office/powerpoint/2010/main" val="3927324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0D41288-AA70-4ED4-87F0-BE26C8D17BF5}"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632120-3048-4D2B-AA95-F523881CE969}" type="slidenum">
              <a:rPr lang="tr-TR" smtClean="0"/>
              <a:t>‹#›</a:t>
            </a:fld>
            <a:endParaRPr lang="tr-TR"/>
          </a:p>
        </p:txBody>
      </p:sp>
    </p:spTree>
    <p:extLst>
      <p:ext uri="{BB962C8B-B14F-4D97-AF65-F5344CB8AC3E}">
        <p14:creationId xmlns:p14="http://schemas.microsoft.com/office/powerpoint/2010/main" val="3985007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0D41288-AA70-4ED4-87F0-BE26C8D17BF5}"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632120-3048-4D2B-AA95-F523881CE969}" type="slidenum">
              <a:rPr lang="tr-TR" smtClean="0"/>
              <a:t>‹#›</a:t>
            </a:fld>
            <a:endParaRPr lang="tr-TR"/>
          </a:p>
        </p:txBody>
      </p:sp>
    </p:spTree>
    <p:extLst>
      <p:ext uri="{BB962C8B-B14F-4D97-AF65-F5344CB8AC3E}">
        <p14:creationId xmlns:p14="http://schemas.microsoft.com/office/powerpoint/2010/main" val="1396181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0D41288-AA70-4ED4-87F0-BE26C8D17BF5}"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A632120-3048-4D2B-AA95-F523881CE969}" type="slidenum">
              <a:rPr lang="tr-TR" smtClean="0"/>
              <a:t>‹#›</a:t>
            </a:fld>
            <a:endParaRPr lang="tr-TR"/>
          </a:p>
        </p:txBody>
      </p:sp>
    </p:spTree>
    <p:extLst>
      <p:ext uri="{BB962C8B-B14F-4D97-AF65-F5344CB8AC3E}">
        <p14:creationId xmlns:p14="http://schemas.microsoft.com/office/powerpoint/2010/main" val="2649377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0D41288-AA70-4ED4-87F0-BE26C8D17BF5}" type="datetimeFigureOut">
              <a:rPr lang="tr-TR" smtClean="0"/>
              <a:t>21.11.2019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A632120-3048-4D2B-AA95-F523881CE969}" type="slidenum">
              <a:rPr lang="tr-TR" smtClean="0"/>
              <a:t>‹#›</a:t>
            </a:fld>
            <a:endParaRPr lang="tr-TR"/>
          </a:p>
        </p:txBody>
      </p:sp>
    </p:spTree>
    <p:extLst>
      <p:ext uri="{BB962C8B-B14F-4D97-AF65-F5344CB8AC3E}">
        <p14:creationId xmlns:p14="http://schemas.microsoft.com/office/powerpoint/2010/main" val="4156268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0D41288-AA70-4ED4-87F0-BE26C8D17BF5}" type="datetimeFigureOut">
              <a:rPr lang="tr-TR" smtClean="0"/>
              <a:t>21.11.2019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A632120-3048-4D2B-AA95-F523881CE969}" type="slidenum">
              <a:rPr lang="tr-TR" smtClean="0"/>
              <a:t>‹#›</a:t>
            </a:fld>
            <a:endParaRPr lang="tr-TR"/>
          </a:p>
        </p:txBody>
      </p:sp>
    </p:spTree>
    <p:extLst>
      <p:ext uri="{BB962C8B-B14F-4D97-AF65-F5344CB8AC3E}">
        <p14:creationId xmlns:p14="http://schemas.microsoft.com/office/powerpoint/2010/main" val="1488696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0D41288-AA70-4ED4-87F0-BE26C8D17BF5}" type="datetimeFigureOut">
              <a:rPr lang="tr-TR" smtClean="0"/>
              <a:t>21.11.2019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A632120-3048-4D2B-AA95-F523881CE969}" type="slidenum">
              <a:rPr lang="tr-TR" smtClean="0"/>
              <a:t>‹#›</a:t>
            </a:fld>
            <a:endParaRPr lang="tr-TR"/>
          </a:p>
        </p:txBody>
      </p:sp>
    </p:spTree>
    <p:extLst>
      <p:ext uri="{BB962C8B-B14F-4D97-AF65-F5344CB8AC3E}">
        <p14:creationId xmlns:p14="http://schemas.microsoft.com/office/powerpoint/2010/main" val="3838887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0D41288-AA70-4ED4-87F0-BE26C8D17BF5}"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A632120-3048-4D2B-AA95-F523881CE969}" type="slidenum">
              <a:rPr lang="tr-TR" smtClean="0"/>
              <a:t>‹#›</a:t>
            </a:fld>
            <a:endParaRPr lang="tr-TR"/>
          </a:p>
        </p:txBody>
      </p:sp>
    </p:spTree>
    <p:extLst>
      <p:ext uri="{BB962C8B-B14F-4D97-AF65-F5344CB8AC3E}">
        <p14:creationId xmlns:p14="http://schemas.microsoft.com/office/powerpoint/2010/main" val="3815059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0D41288-AA70-4ED4-87F0-BE26C8D17BF5}"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A632120-3048-4D2B-AA95-F523881CE969}" type="slidenum">
              <a:rPr lang="tr-TR" smtClean="0"/>
              <a:t>‹#›</a:t>
            </a:fld>
            <a:endParaRPr lang="tr-TR"/>
          </a:p>
        </p:txBody>
      </p:sp>
    </p:spTree>
    <p:extLst>
      <p:ext uri="{BB962C8B-B14F-4D97-AF65-F5344CB8AC3E}">
        <p14:creationId xmlns:p14="http://schemas.microsoft.com/office/powerpoint/2010/main" val="940824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D41288-AA70-4ED4-87F0-BE26C8D17BF5}" type="datetimeFigureOut">
              <a:rPr lang="tr-TR" smtClean="0"/>
              <a:t>21.11.2019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632120-3048-4D2B-AA95-F523881CE969}" type="slidenum">
              <a:rPr lang="tr-TR" smtClean="0"/>
              <a:t>‹#›</a:t>
            </a:fld>
            <a:endParaRPr lang="tr-TR"/>
          </a:p>
        </p:txBody>
      </p:sp>
    </p:spTree>
    <p:extLst>
      <p:ext uri="{BB962C8B-B14F-4D97-AF65-F5344CB8AC3E}">
        <p14:creationId xmlns:p14="http://schemas.microsoft.com/office/powerpoint/2010/main" val="42936336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a:t>Klasik Dönemde Osmanlılarda Taşra Yönetimi ve Teşkilat: </a:t>
            </a:r>
            <a:r>
              <a:rPr lang="tr-TR" dirty="0" err="1"/>
              <a:t>Beylerbeyilik</a:t>
            </a:r>
            <a:r>
              <a:rPr lang="tr-TR" dirty="0"/>
              <a:t> (</a:t>
            </a:r>
            <a:r>
              <a:rPr lang="tr-TR" dirty="0" err="1"/>
              <a:t>Eyâlet</a:t>
            </a:r>
            <a:r>
              <a:rPr lang="tr-TR" dirty="0"/>
              <a:t>) Yönetimi ve Beylerbeyi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420141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Osmanlı padişahları, bir bölgeyi yönetmek için ilk dönemlerden itibaren taşraya iki yönetici atamışlardır: Bunlardan biri padişahın yürütme yetkisini temsil eden </a:t>
            </a:r>
            <a:r>
              <a:rPr lang="tr-TR" i="1" dirty="0"/>
              <a:t>bey</a:t>
            </a:r>
            <a:r>
              <a:rPr lang="tr-TR" dirty="0"/>
              <a:t> (beylerbeyi, sancakbeyi ve diğer </a:t>
            </a:r>
            <a:r>
              <a:rPr lang="tr-TR" dirty="0" err="1"/>
              <a:t>zaîmler</a:t>
            </a:r>
            <a:r>
              <a:rPr lang="tr-TR" dirty="0"/>
              <a:t>), diğeri de yargı</a:t>
            </a:r>
            <a:r>
              <a:rPr lang="tr-TR" b="1" dirty="0"/>
              <a:t> </a:t>
            </a:r>
            <a:r>
              <a:rPr lang="tr-TR" dirty="0"/>
              <a:t>yetkisini temsil eden </a:t>
            </a:r>
            <a:r>
              <a:rPr lang="tr-TR" i="1" dirty="0" err="1"/>
              <a:t>kadı</a:t>
            </a:r>
            <a:r>
              <a:rPr lang="tr-TR" dirty="0" err="1"/>
              <a:t>’dır</a:t>
            </a:r>
            <a:r>
              <a:rPr lang="tr-TR" dirty="0"/>
              <a:t>. Bey, kadının kararı olmadan hiç kimseyi cezalandıramadığı gibi, kadı da hiçbir kararını kendisi uygulayamazdı. Kadı, kararlarında, yani şeriat ve kanunu uygulamada beyden bağımsızdı. Emirlerini doğrudan doğruya padişahtan alır, padişaha doğrudan doğruya arzda bulunabilirdi. Osmanlılar, taşra</a:t>
            </a:r>
            <a:r>
              <a:rPr lang="tr-TR" b="1" dirty="0"/>
              <a:t> </a:t>
            </a:r>
            <a:r>
              <a:rPr lang="tr-TR" dirty="0"/>
              <a:t>yönetimindeki bu kuvvetler ayrımını adil bir yönetimin temeli olarak görürlerdi.</a:t>
            </a:r>
          </a:p>
          <a:p>
            <a:r>
              <a:rPr lang="tr-TR" dirty="0"/>
              <a:t>Bu anlayışa uygun olarak Osmanlı ülkesi, bir yandan </a:t>
            </a:r>
            <a:r>
              <a:rPr lang="tr-TR" dirty="0" err="1"/>
              <a:t>beylerbeyilik</a:t>
            </a:r>
            <a:r>
              <a:rPr lang="tr-TR" dirty="0"/>
              <a:t> (</a:t>
            </a:r>
            <a:r>
              <a:rPr lang="tr-TR" dirty="0" err="1"/>
              <a:t>eyâlet</a:t>
            </a:r>
            <a:r>
              <a:rPr lang="tr-TR" dirty="0"/>
              <a:t>) ve sancak (</a:t>
            </a:r>
            <a:r>
              <a:rPr lang="tr-TR" dirty="0" err="1"/>
              <a:t>livâ</a:t>
            </a:r>
            <a:r>
              <a:rPr lang="tr-TR" dirty="0"/>
              <a:t>) diye askerî-idarî birimlere ayrılırken, aynı zamanda bu ayırıma tabi topraklar üzerinde </a:t>
            </a:r>
            <a:r>
              <a:rPr lang="tr-TR" dirty="0" err="1"/>
              <a:t>kazâ</a:t>
            </a:r>
            <a:r>
              <a:rPr lang="tr-TR" dirty="0"/>
              <a:t> denilen </a:t>
            </a:r>
            <a:r>
              <a:rPr lang="tr-TR" dirty="0" err="1"/>
              <a:t>kazaî-idârî</a:t>
            </a:r>
            <a:r>
              <a:rPr lang="tr-TR" dirty="0"/>
              <a:t> birimler de yer almaktaydı. Bu birimlerin başında, yukarıda isimleri belirtilen, kul sisteminden gelen ve padişahın yürütme gücünü temsil etmesi nedeniyle </a:t>
            </a:r>
            <a:r>
              <a:rPr lang="tr-TR" dirty="0" err="1"/>
              <a:t>ehl</a:t>
            </a:r>
            <a:r>
              <a:rPr lang="tr-TR" dirty="0"/>
              <a:t>-i örf sınıfına mensup olan bey (beylerbeyi ve sancakbeyi) ile </a:t>
            </a:r>
            <a:r>
              <a:rPr lang="tr-TR" dirty="0" err="1"/>
              <a:t>ehl</a:t>
            </a:r>
            <a:r>
              <a:rPr lang="tr-TR" dirty="0"/>
              <a:t>-i </a:t>
            </a:r>
            <a:r>
              <a:rPr lang="tr-TR" dirty="0" err="1"/>
              <a:t>ilm</a:t>
            </a:r>
            <a:r>
              <a:rPr lang="tr-TR" dirty="0"/>
              <a:t> sınıfına mensup kadı yönetici olarak bulunmaktaydı. Bu arada kazanın sancağın bir alt birimi olmadığını belirtmek gerekir. Askerî-idarî ayrıma göre sancağın alt birimi tımar nahiyeleri idi. Tımar nahiyelerinin altında ise köyler yer almaktaydı. Sancağın alt birimi olan tımar nahiyeleri ile </a:t>
            </a:r>
            <a:r>
              <a:rPr lang="tr-TR" dirty="0" err="1"/>
              <a:t>kazaî</a:t>
            </a:r>
            <a:r>
              <a:rPr lang="tr-TR" dirty="0"/>
              <a:t>-idarî birim olan kazalar, dar anlamda sancak, geniş anlamda ise imparatorluk içinde birbirleriyle örtüşmekteydi</a:t>
            </a:r>
            <a:r>
              <a:rPr lang="tr-TR" b="1" dirty="0"/>
              <a:t>.</a:t>
            </a:r>
            <a:endParaRPr lang="tr-TR" dirty="0"/>
          </a:p>
          <a:p>
            <a:endParaRPr lang="tr-TR" dirty="0"/>
          </a:p>
        </p:txBody>
      </p:sp>
    </p:spTree>
    <p:extLst>
      <p:ext uri="{BB962C8B-B14F-4D97-AF65-F5344CB8AC3E}">
        <p14:creationId xmlns:p14="http://schemas.microsoft.com/office/powerpoint/2010/main" val="164405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a:t>Askerî-idarî ve </a:t>
            </a:r>
            <a:r>
              <a:rPr lang="tr-TR" dirty="0" err="1"/>
              <a:t>kazaî</a:t>
            </a:r>
            <a:r>
              <a:rPr lang="tr-TR" dirty="0"/>
              <a:t>-idarî terimleriyle sınıflandırılan yönetim birimlerinin yöneticileri, hukukî bakımdan </a:t>
            </a:r>
            <a:r>
              <a:rPr lang="tr-TR" i="1" dirty="0"/>
              <a:t>askerî sınıfa</a:t>
            </a:r>
            <a:r>
              <a:rPr lang="tr-TR" dirty="0"/>
              <a:t> mensup devlet görevlileridir. Ancak buradaki </a:t>
            </a:r>
            <a:r>
              <a:rPr lang="tr-TR" i="1" dirty="0"/>
              <a:t>askerî</a:t>
            </a:r>
            <a:r>
              <a:rPr lang="tr-TR" dirty="0"/>
              <a:t> tabiri, silahlı hizmet gören ve çağrıldığında silahıyla sefere katılan, devletin taşradaki yürütme gücünü temsil eden </a:t>
            </a:r>
            <a:r>
              <a:rPr lang="tr-TR" dirty="0" err="1"/>
              <a:t>ehl</a:t>
            </a:r>
            <a:r>
              <a:rPr lang="tr-TR" dirty="0"/>
              <a:t>-i örf sınıfı için, </a:t>
            </a:r>
            <a:r>
              <a:rPr lang="tr-TR" i="1" dirty="0" err="1"/>
              <a:t>kazaî</a:t>
            </a:r>
            <a:r>
              <a:rPr lang="tr-TR" dirty="0"/>
              <a:t> tabiri ise adalet teşkilatını ifade etmek, yani kadıların yönetimindeki yargı bölgeleri olan kazaları belirtmek için kullanılmıştır.</a:t>
            </a:r>
          </a:p>
          <a:p>
            <a:r>
              <a:rPr lang="tr-TR" b="1" dirty="0" err="1"/>
              <a:t>Beylerbeyilik</a:t>
            </a:r>
            <a:r>
              <a:rPr lang="tr-TR" b="1" dirty="0"/>
              <a:t> (</a:t>
            </a:r>
            <a:r>
              <a:rPr lang="tr-TR" b="1" dirty="0" err="1"/>
              <a:t>Eyâlet</a:t>
            </a:r>
            <a:r>
              <a:rPr lang="tr-TR" b="1" dirty="0"/>
              <a:t>) Yönetimi ve Beylerbeyi</a:t>
            </a:r>
          </a:p>
          <a:p>
            <a:r>
              <a:rPr lang="tr-TR" dirty="0"/>
              <a:t>Osmanlı İmparatorluğu’nda taşradaki en büyük yönetim birimi </a:t>
            </a:r>
            <a:r>
              <a:rPr lang="tr-TR" i="1" dirty="0" err="1"/>
              <a:t>beylerbeyilik</a:t>
            </a:r>
            <a:r>
              <a:rPr lang="tr-TR" dirty="0"/>
              <a:t> idi. 16. yüzyılın sonlarından itibaren </a:t>
            </a:r>
            <a:r>
              <a:rPr lang="tr-TR" dirty="0" err="1"/>
              <a:t>eyâlet</a:t>
            </a:r>
            <a:r>
              <a:rPr lang="tr-TR" dirty="0"/>
              <a:t> de denilen, çok geniş alanları kapsayan bu yönetim biriminin yöneticisi beylerbeyi idi. Osmanlı kaynaklarında beylerbeyi için </a:t>
            </a:r>
            <a:r>
              <a:rPr lang="tr-TR" i="1" dirty="0" err="1"/>
              <a:t>mîr-mîrân</a:t>
            </a:r>
            <a:r>
              <a:rPr lang="tr-TR" dirty="0"/>
              <a:t>, </a:t>
            </a:r>
            <a:r>
              <a:rPr lang="tr-TR" i="1" dirty="0" err="1"/>
              <a:t>emîrü’l-ümerâ</a:t>
            </a:r>
            <a:r>
              <a:rPr lang="tr-TR" i="1" dirty="0"/>
              <a:t> </a:t>
            </a:r>
            <a:r>
              <a:rPr lang="tr-TR" dirty="0"/>
              <a:t>ve 18. yüzyıldan itibaren de </a:t>
            </a:r>
            <a:r>
              <a:rPr lang="tr-TR" i="1" dirty="0"/>
              <a:t>vali</a:t>
            </a:r>
            <a:r>
              <a:rPr lang="tr-TR" dirty="0"/>
              <a:t> denilmiştir. Osmanlı teşkilatında önceleri geniş askerî yetkilere sahip komutan anlamına kullanılırken, yeni bölgelerin alınmasından sonra kurulan </a:t>
            </a:r>
            <a:r>
              <a:rPr lang="tr-TR" dirty="0" err="1"/>
              <a:t>eyâletlerle</a:t>
            </a:r>
            <a:r>
              <a:rPr lang="tr-TR" dirty="0"/>
              <a:t> birlikte </a:t>
            </a:r>
            <a:r>
              <a:rPr lang="tr-TR" dirty="0" err="1"/>
              <a:t>beylerbeyileri</a:t>
            </a:r>
            <a:r>
              <a:rPr lang="tr-TR" dirty="0"/>
              <a:t> idarî ve askerî yetkilere sahip olmuşlardır.</a:t>
            </a:r>
          </a:p>
          <a:p>
            <a:r>
              <a:rPr lang="tr-TR" dirty="0"/>
              <a:t>Henüz bir uç beyliği olduğu zamanlarda Osmanlı ülkesi tek merkezden yönetilmekteydi ve bir </a:t>
            </a:r>
            <a:r>
              <a:rPr lang="tr-TR" i="1" dirty="0"/>
              <a:t>Hünkâr</a:t>
            </a:r>
            <a:r>
              <a:rPr lang="tr-TR" dirty="0"/>
              <a:t> </a:t>
            </a:r>
            <a:r>
              <a:rPr lang="tr-TR" i="1" dirty="0"/>
              <a:t>Sancağı</a:t>
            </a:r>
            <a:r>
              <a:rPr lang="tr-TR" dirty="0"/>
              <a:t> ile padişahın oğullarının yönetimine bıraktığı sancaklara bölünmüştü. Sancak, hükümdardan iktidar simgesi olarak bir sancak (bayrak) almış, askerî bir vali olan sancakbeyinin emrindeki yönetim birimidir. 1361’den sonra Osmanlı topraklarının Balkanlar’da hızla genişlemesi üzerine, denetimi elde tutabilmek için, bütün sancakbeylerinin başına bir beylerbeyi atamak gerekmiştir. I. Murat, 1362’de tahta çıkmak üzere Bursa’ya hareket ettiği zaman, güvendiği lalası Şahin Paşa’yı bu göreve atayarak, ilk beylerbeyliğini Rumeli’nde kurmuştu. Onun ölümünden sonra Osman Gazi’nin silah arkadaşlarından Kara Timurtaş Paşa, Rumeli Beylerbeyi olmuştur. Bu </a:t>
            </a:r>
            <a:r>
              <a:rPr lang="tr-TR" dirty="0" err="1"/>
              <a:t>beylerbeyiliğin</a:t>
            </a:r>
            <a:r>
              <a:rPr lang="tr-TR" dirty="0"/>
              <a:t> ilk merkezi Edirne idi, daha sonra Sofya ve son olarak da Manastır aynı görevi üstlenmişlerdir. </a:t>
            </a:r>
          </a:p>
          <a:p>
            <a:r>
              <a:rPr lang="tr-TR" dirty="0"/>
              <a:t>I. Murat daha sonra oğlu Bayezid’i, Anadolu’da yeni fethedilmiş bölgelerin valisi olarak Kütahya’ya yerleştirdi. Padişah olduktan sonra Yıldırım Bayezid, 1393’te Rumeli’ne geçtiğinde merkezi Kütahya olan ve bütün Batı Anadolu’yu kapsayan bir Anadolu Beylerbeyliği kurma gereğini duymuştur. Daha sonra Osmanlı şehzadelerinin oturduğu Amasya merkez olmak üzere üçüncü </a:t>
            </a:r>
            <a:r>
              <a:rPr lang="tr-TR" dirty="0" err="1"/>
              <a:t>beylerbeyilik</a:t>
            </a:r>
            <a:r>
              <a:rPr lang="tr-TR" dirty="0"/>
              <a:t> olan Rum </a:t>
            </a:r>
            <a:r>
              <a:rPr lang="tr-TR" dirty="0" err="1"/>
              <a:t>Beylerbeyiliği</a:t>
            </a:r>
            <a:r>
              <a:rPr lang="tr-TR" dirty="0"/>
              <a:t> kuruldu (1413). Bunlar, 15. yüzyılın ortasına kadar Osmanlı İmparatorluğu’nun üç beylerbeyliği olarak kalmış ve imparatorluğun her zaman omurgasını oluşturmuştur.</a:t>
            </a:r>
          </a:p>
          <a:p>
            <a:endParaRPr lang="tr-TR" dirty="0"/>
          </a:p>
        </p:txBody>
      </p:sp>
    </p:spTree>
    <p:extLst>
      <p:ext uri="{BB962C8B-B14F-4D97-AF65-F5344CB8AC3E}">
        <p14:creationId xmlns:p14="http://schemas.microsoft.com/office/powerpoint/2010/main" val="3115548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15. ve 16. yüzyıllarda ise, hükümet yeni fethedilen yerleri sancakbeylerinin doğrudan yönetimlerine vermiş, bunların başına da bir beylerbeyi atamıştır. Böylelikle yeni </a:t>
            </a:r>
            <a:r>
              <a:rPr lang="tr-TR" dirty="0" err="1"/>
              <a:t>beylerbeyilikler</a:t>
            </a:r>
            <a:r>
              <a:rPr lang="tr-TR" dirty="0"/>
              <a:t> ortaya çıkmıştır. Yeni </a:t>
            </a:r>
            <a:r>
              <a:rPr lang="tr-TR" dirty="0" err="1"/>
              <a:t>beylerbeyiliklerinin</a:t>
            </a:r>
            <a:r>
              <a:rPr lang="tr-TR" dirty="0"/>
              <a:t> oluşturulması, askerî düşüncelerle belirlenen uzun bir süreçten geçerdi. 1533’te imparatorlukta </a:t>
            </a:r>
            <a:r>
              <a:rPr lang="tr-TR" dirty="0" err="1"/>
              <a:t>beylerbeyilik</a:t>
            </a:r>
            <a:r>
              <a:rPr lang="tr-TR" dirty="0"/>
              <a:t> sayısı 6 idi; Kanuni Sultan Süleyman’ın saltanatının sonlarına gelindiğinde </a:t>
            </a:r>
            <a:r>
              <a:rPr lang="tr-TR" dirty="0" err="1"/>
              <a:t>beylerbeyilik</a:t>
            </a:r>
            <a:r>
              <a:rPr lang="tr-TR" dirty="0"/>
              <a:t> sayısı 16’ya ulaşmıştır. 1590’dan sonra genişlikleri sınırlandırılan </a:t>
            </a:r>
            <a:r>
              <a:rPr lang="tr-TR" dirty="0" err="1"/>
              <a:t>beylerbeyilikler</a:t>
            </a:r>
            <a:r>
              <a:rPr lang="tr-TR" dirty="0"/>
              <a:t>, bu tarihten itibaren </a:t>
            </a:r>
            <a:r>
              <a:rPr lang="tr-TR" i="1" dirty="0" err="1"/>
              <a:t>eyâlet</a:t>
            </a:r>
            <a:r>
              <a:rPr lang="tr-TR" dirty="0"/>
              <a:t> diye isimlendirilmiştir. 17. yüzyılın başlarında 1610’a doğru imparatorluktaki </a:t>
            </a:r>
            <a:r>
              <a:rPr lang="tr-TR" dirty="0" err="1"/>
              <a:t>eyâlet</a:t>
            </a:r>
            <a:r>
              <a:rPr lang="tr-TR" dirty="0"/>
              <a:t> sayısı 32’ye yükselmiştir. Bu yüzyılın ortalarında ise imparatorlukta 25’i </a:t>
            </a:r>
            <a:r>
              <a:rPr lang="tr-TR" dirty="0" err="1"/>
              <a:t>saliyânesiz</a:t>
            </a:r>
            <a:r>
              <a:rPr lang="tr-TR" dirty="0"/>
              <a:t>, 9’u </a:t>
            </a:r>
            <a:r>
              <a:rPr lang="tr-TR" dirty="0" err="1"/>
              <a:t>saliyâneli</a:t>
            </a:r>
            <a:r>
              <a:rPr lang="tr-TR" dirty="0"/>
              <a:t> olmak üzere toplam 34 </a:t>
            </a:r>
            <a:r>
              <a:rPr lang="tr-TR" dirty="0" err="1"/>
              <a:t>eyâlet</a:t>
            </a:r>
            <a:r>
              <a:rPr lang="tr-TR" dirty="0"/>
              <a:t> yer almaktaydı.</a:t>
            </a:r>
          </a:p>
          <a:p>
            <a:r>
              <a:rPr lang="tr-TR" dirty="0"/>
              <a:t>Osmanlı Devleti’nin ilk dönemlerinde bir tane beylerbeyi vardı ve ordu ile ilgili bütün işlerden sorumlu idi. Padişahtan sonra sözü en çok geçen kişiydi. Bu haliyle ilk Osmanlı </a:t>
            </a:r>
            <a:r>
              <a:rPr lang="tr-TR" dirty="0" err="1"/>
              <a:t>beylerbeyisinin</a:t>
            </a:r>
            <a:r>
              <a:rPr lang="tr-TR" dirty="0"/>
              <a:t> Anadolu </a:t>
            </a:r>
            <a:r>
              <a:rPr lang="tr-TR" dirty="0" err="1"/>
              <a:t>Selçukluları’ndaki</a:t>
            </a:r>
            <a:r>
              <a:rPr lang="tr-TR" dirty="0"/>
              <a:t> ordunun başkomutanı olan </a:t>
            </a:r>
            <a:r>
              <a:rPr lang="tr-TR" i="1" dirty="0" err="1"/>
              <a:t>melikü’l-ümerâ’</a:t>
            </a:r>
            <a:r>
              <a:rPr lang="tr-TR" dirty="0" err="1"/>
              <a:t>ya</a:t>
            </a:r>
            <a:r>
              <a:rPr lang="tr-TR" i="1" dirty="0"/>
              <a:t> </a:t>
            </a:r>
            <a:r>
              <a:rPr lang="tr-TR" dirty="0"/>
              <a:t>çok benzediği ve diğer birçok kurumda olduğu gibi bunun da Anadolu </a:t>
            </a:r>
            <a:r>
              <a:rPr lang="tr-TR" dirty="0" err="1"/>
              <a:t>Selçukluları’ndan</a:t>
            </a:r>
            <a:r>
              <a:rPr lang="tr-TR" dirty="0"/>
              <a:t> alındığı anlaşılmaktadır.</a:t>
            </a:r>
          </a:p>
          <a:p>
            <a:endParaRPr lang="tr-TR" dirty="0"/>
          </a:p>
        </p:txBody>
      </p:sp>
    </p:spTree>
    <p:extLst>
      <p:ext uri="{BB962C8B-B14F-4D97-AF65-F5344CB8AC3E}">
        <p14:creationId xmlns:p14="http://schemas.microsoft.com/office/powerpoint/2010/main" val="3294028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Başlangıçta </a:t>
            </a:r>
            <a:r>
              <a:rPr lang="tr-TR" dirty="0" err="1"/>
              <a:t>beylerbeyileri</a:t>
            </a:r>
            <a:r>
              <a:rPr lang="tr-TR" dirty="0"/>
              <a:t> </a:t>
            </a:r>
            <a:r>
              <a:rPr lang="tr-TR" dirty="0" err="1"/>
              <a:t>eyâletin</a:t>
            </a:r>
            <a:r>
              <a:rPr lang="tr-TR" dirty="0"/>
              <a:t> askerî işlerinden sorumlu idiler. Zaten ilk </a:t>
            </a:r>
            <a:r>
              <a:rPr lang="tr-TR" dirty="0" err="1"/>
              <a:t>beylerbeyilikler</a:t>
            </a:r>
            <a:r>
              <a:rPr lang="tr-TR" dirty="0"/>
              <a:t> birtakım askerî zorunluluklardan dolayı kurulmuştur. Beylerbeyiler, zamanla daha sonraki dönemlerde hem askerî, hem de mülkî amir durumuna geldiler. Fakat 19. yüzyıla kadar askerî yönleri daima ön planda kaldı. Malî ve adlî konularda yetkileri oldukça sınırlıydı. Bu konular </a:t>
            </a:r>
            <a:r>
              <a:rPr lang="tr-TR" dirty="0" err="1"/>
              <a:t>eyâlet</a:t>
            </a:r>
            <a:r>
              <a:rPr lang="tr-TR" dirty="0"/>
              <a:t> defterdarı ve kadısının yetkisi altındaydı. Beylerbeyi, kadı ve defterdarı kanun ve usule aykırı bir iş yaptırmaya zorlayamazdı. Doğrudan merkez tarafından atanan ve </a:t>
            </a:r>
            <a:r>
              <a:rPr lang="tr-TR" dirty="0" err="1"/>
              <a:t>Dîvân</a:t>
            </a:r>
            <a:r>
              <a:rPr lang="tr-TR" dirty="0"/>
              <a:t>-ı </a:t>
            </a:r>
            <a:r>
              <a:rPr lang="tr-TR" dirty="0" err="1"/>
              <a:t>Hümâyûn’a</a:t>
            </a:r>
            <a:r>
              <a:rPr lang="tr-TR" dirty="0"/>
              <a:t> karşı sorumlu olan sancakbeyleri üzerinde beylerbeyinin yetkisi ise sadece teftişten ibaretti. Fakat sefer zamanında sancakbeyleri, sancağındaki tımarlı sipahilerle birlikte bağlı bulunduğu beylerbeyinin emrine girerdi. Çünkü beylerbeyi </a:t>
            </a:r>
            <a:r>
              <a:rPr lang="tr-TR" dirty="0" err="1"/>
              <a:t>eyâleti</a:t>
            </a:r>
            <a:r>
              <a:rPr lang="tr-TR" dirty="0"/>
              <a:t> içerisindeki sancaklardaki tımarlı sipahilerin en üst amiri durumundaydı </a:t>
            </a:r>
          </a:p>
          <a:p>
            <a:r>
              <a:rPr lang="tr-TR" dirty="0" err="1"/>
              <a:t>Eyâletler</a:t>
            </a:r>
            <a:r>
              <a:rPr lang="tr-TR" dirty="0"/>
              <a:t>, kendilerine bağlı sancaklardan oluşurdu. 16. yüzyılın başında Rumeli </a:t>
            </a:r>
            <a:r>
              <a:rPr lang="tr-TR" dirty="0" err="1"/>
              <a:t>Eyâleti</a:t>
            </a:r>
            <a:r>
              <a:rPr lang="tr-TR" dirty="0"/>
              <a:t> 23, Anadolu </a:t>
            </a:r>
            <a:r>
              <a:rPr lang="tr-TR" dirty="0" err="1"/>
              <a:t>Eyâleti</a:t>
            </a:r>
            <a:r>
              <a:rPr lang="tr-TR" dirty="0"/>
              <a:t> 18, Karaman </a:t>
            </a:r>
            <a:r>
              <a:rPr lang="tr-TR" dirty="0" err="1"/>
              <a:t>Eyâleti</a:t>
            </a:r>
            <a:r>
              <a:rPr lang="tr-TR" dirty="0"/>
              <a:t> ise 7 sancaktan oluşmaktaydı. Beylerbeyi, </a:t>
            </a:r>
            <a:r>
              <a:rPr lang="tr-TR" dirty="0" err="1"/>
              <a:t>eyâletin</a:t>
            </a:r>
            <a:r>
              <a:rPr lang="tr-TR" dirty="0"/>
              <a:t> merkez sancağında oturur, buna </a:t>
            </a:r>
            <a:r>
              <a:rPr lang="tr-TR" i="1" dirty="0"/>
              <a:t>Paşa Sancağı</a:t>
            </a:r>
            <a:r>
              <a:rPr lang="tr-TR" dirty="0"/>
              <a:t> denirdi. </a:t>
            </a:r>
            <a:r>
              <a:rPr lang="tr-TR" dirty="0" err="1"/>
              <a:t>Eyâlete</a:t>
            </a:r>
            <a:r>
              <a:rPr lang="tr-TR" dirty="0"/>
              <a:t> bağlı diğer sancaklara merkezden birer sancakbeyi atandığı halde Paşa </a:t>
            </a:r>
            <a:r>
              <a:rPr lang="tr-TR" dirty="0" err="1"/>
              <a:t>Sancağı’na</a:t>
            </a:r>
            <a:r>
              <a:rPr lang="tr-TR" dirty="0"/>
              <a:t> ayrıca bir sancakbeyi atanmaz, buranın yönetimi beylerbeyine bırakılırdı.</a:t>
            </a:r>
          </a:p>
          <a:p>
            <a:endParaRPr lang="tr-TR" dirty="0"/>
          </a:p>
        </p:txBody>
      </p:sp>
    </p:spTree>
    <p:extLst>
      <p:ext uri="{BB962C8B-B14F-4D97-AF65-F5344CB8AC3E}">
        <p14:creationId xmlns:p14="http://schemas.microsoft.com/office/powerpoint/2010/main" val="3936432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a:t>Her </a:t>
            </a:r>
            <a:r>
              <a:rPr lang="tr-TR" dirty="0" err="1"/>
              <a:t>eyâletin</a:t>
            </a:r>
            <a:r>
              <a:rPr lang="tr-TR" dirty="0"/>
              <a:t>, </a:t>
            </a:r>
            <a:r>
              <a:rPr lang="tr-TR" dirty="0" err="1"/>
              <a:t>eyâlet</a:t>
            </a:r>
            <a:r>
              <a:rPr lang="tr-TR" dirty="0"/>
              <a:t> yönetiminde en etkili organı olan ve doğrudan doğruya beylerbeyine bağlı olarak onun başkanlığında toplanan, merkezdeki </a:t>
            </a:r>
            <a:r>
              <a:rPr lang="tr-TR" dirty="0" err="1"/>
              <a:t>Dîvân</a:t>
            </a:r>
            <a:r>
              <a:rPr lang="tr-TR" dirty="0"/>
              <a:t>-ı </a:t>
            </a:r>
            <a:r>
              <a:rPr lang="tr-TR" dirty="0" err="1"/>
              <a:t>Hümâyûn’a</a:t>
            </a:r>
            <a:r>
              <a:rPr lang="tr-TR" dirty="0"/>
              <a:t> benzer bir </a:t>
            </a:r>
            <a:r>
              <a:rPr lang="tr-TR" i="1" dirty="0"/>
              <a:t>Beylerbeyi </a:t>
            </a:r>
            <a:r>
              <a:rPr lang="tr-TR" i="1" dirty="0" err="1"/>
              <a:t>Divânı</a:t>
            </a:r>
            <a:r>
              <a:rPr lang="tr-TR" i="1" dirty="0"/>
              <a:t> (</a:t>
            </a:r>
            <a:r>
              <a:rPr lang="tr-TR" i="1" dirty="0" err="1"/>
              <a:t>Eyâlet</a:t>
            </a:r>
            <a:r>
              <a:rPr lang="tr-TR" i="1" dirty="0"/>
              <a:t> </a:t>
            </a:r>
            <a:r>
              <a:rPr lang="tr-TR" i="1" dirty="0" err="1"/>
              <a:t>Dîvânı</a:t>
            </a:r>
            <a:r>
              <a:rPr lang="tr-TR" i="1" dirty="0"/>
              <a:t>)</a:t>
            </a:r>
            <a:r>
              <a:rPr lang="tr-TR" dirty="0"/>
              <a:t> vardı. Bu divanın ilk ne zaman oluşturulduğu kesin olarak bilinmemekle beraber, Anadolu </a:t>
            </a:r>
            <a:r>
              <a:rPr lang="tr-TR" dirty="0" err="1"/>
              <a:t>Selçukluları’ndaki</a:t>
            </a:r>
            <a:r>
              <a:rPr lang="tr-TR" dirty="0"/>
              <a:t> benzerleri düşünülecek olursa, bir danışma kurulu olarak ilk </a:t>
            </a:r>
            <a:r>
              <a:rPr lang="tr-TR" dirty="0" err="1"/>
              <a:t>eyâletin</a:t>
            </a:r>
            <a:r>
              <a:rPr lang="tr-TR" dirty="0"/>
              <a:t> kuruluşundan itibaren var olduğu düşünülebilir. Divan, </a:t>
            </a:r>
            <a:r>
              <a:rPr lang="tr-TR" dirty="0" err="1"/>
              <a:t>eyâletin</a:t>
            </a:r>
            <a:r>
              <a:rPr lang="tr-TR" dirty="0"/>
              <a:t> Paşa </a:t>
            </a:r>
            <a:r>
              <a:rPr lang="tr-TR" dirty="0" err="1"/>
              <a:t>Sancağı’nda</a:t>
            </a:r>
            <a:r>
              <a:rPr lang="tr-TR" dirty="0"/>
              <a:t>, beylerbeyinin konağında toplanırdı. Beylerbeyinin başkanlığında toplanan divanda, beylerbeyinin vekili olan beylerbeyi </a:t>
            </a:r>
            <a:r>
              <a:rPr lang="tr-TR" dirty="0" err="1"/>
              <a:t>kethüdâsı</a:t>
            </a:r>
            <a:r>
              <a:rPr lang="tr-TR" dirty="0"/>
              <a:t>, tımar defterdarı, tımar ve </a:t>
            </a:r>
            <a:r>
              <a:rPr lang="tr-TR" dirty="0" err="1"/>
              <a:t>zeâmetlerle</a:t>
            </a:r>
            <a:r>
              <a:rPr lang="tr-TR" dirty="0"/>
              <a:t> ilgili işleri düzenleyen defter </a:t>
            </a:r>
            <a:r>
              <a:rPr lang="tr-TR" dirty="0" err="1"/>
              <a:t>kethüdâsı</a:t>
            </a:r>
            <a:r>
              <a:rPr lang="tr-TR" dirty="0"/>
              <a:t>, hazineye ait gelir kaynaklarını yöneten hazine defterdarı ve yazışma işlerine bakan tezkereci yani katip görev alırdı. Gerektiğinde şehrin kadısı da görüşmelere katılırdı. Bu divan genellikle tımar işleri, sipahilerle ilgili davalar ve halkın şikayetleri ile ilgilenirdi. Beylerbeyi </a:t>
            </a:r>
            <a:r>
              <a:rPr lang="tr-TR" dirty="0" err="1"/>
              <a:t>Divânının</a:t>
            </a:r>
            <a:r>
              <a:rPr lang="tr-TR" dirty="0"/>
              <a:t> kararlarından memnun olmayanlar şikayetlerini </a:t>
            </a:r>
            <a:r>
              <a:rPr lang="tr-TR" dirty="0" err="1"/>
              <a:t>Dîvân</a:t>
            </a:r>
            <a:r>
              <a:rPr lang="tr-TR" dirty="0"/>
              <a:t>-ı </a:t>
            </a:r>
            <a:r>
              <a:rPr lang="tr-TR" dirty="0" err="1"/>
              <a:t>Hümâyûn’a</a:t>
            </a:r>
            <a:r>
              <a:rPr lang="tr-TR" dirty="0"/>
              <a:t> iletebilirlerdi.</a:t>
            </a:r>
          </a:p>
          <a:p>
            <a:r>
              <a:rPr lang="tr-TR" dirty="0"/>
              <a:t>Kuruluş döneminde genellikle Türk komutanlar beylerbeyi olarak tayin edilirken Mehmet II. döneminden itibaren </a:t>
            </a:r>
            <a:r>
              <a:rPr lang="tr-TR" dirty="0" err="1"/>
              <a:t>beylerbeyilikler</a:t>
            </a:r>
            <a:r>
              <a:rPr lang="tr-TR" dirty="0"/>
              <a:t>, kul sisteminden yetişen devşirmelere verilmeye başlanmıştır. </a:t>
            </a:r>
            <a:r>
              <a:rPr lang="tr-TR" dirty="0" err="1"/>
              <a:t>Enderunda</a:t>
            </a:r>
            <a:r>
              <a:rPr lang="tr-TR" dirty="0"/>
              <a:t> yetişen devşirmeler saraydan taşraya çıktıklarında çeşitli görevlerde bulunuyor ve taşra teşkilatında en yüksek görev olan </a:t>
            </a:r>
            <a:r>
              <a:rPr lang="tr-TR" dirty="0" err="1"/>
              <a:t>beylerbeyiliğe</a:t>
            </a:r>
            <a:r>
              <a:rPr lang="tr-TR" dirty="0"/>
              <a:t> kadar yükselebiliyordu. Sarayda kapı ağalığından ve yeniçeri ağalığından taşraya beylerbeyi olarak çıkılabiliyordu..</a:t>
            </a:r>
            <a:r>
              <a:rPr lang="tr-TR" dirty="0" err="1"/>
              <a:t>Beylerbeyiliğe</a:t>
            </a:r>
            <a:r>
              <a:rPr lang="tr-TR" dirty="0"/>
              <a:t>, teşkilatın diğer kademelerinden de geçmek mümkündü. Fatih Sultan Mehmet </a:t>
            </a:r>
            <a:r>
              <a:rPr lang="tr-TR" dirty="0" err="1"/>
              <a:t>Kanunnamesi’nde</a:t>
            </a:r>
            <a:r>
              <a:rPr lang="tr-TR" dirty="0"/>
              <a:t>; hazine defterdarlarının, vezir rütbesindeki nişancıların, </a:t>
            </a:r>
            <a:r>
              <a:rPr lang="tr-TR" dirty="0" err="1"/>
              <a:t>beşyüz</a:t>
            </a:r>
            <a:r>
              <a:rPr lang="tr-TR" dirty="0"/>
              <a:t> </a:t>
            </a:r>
            <a:r>
              <a:rPr lang="tr-TR" dirty="0" err="1"/>
              <a:t>akçelik</a:t>
            </a:r>
            <a:r>
              <a:rPr lang="tr-TR" dirty="0"/>
              <a:t> büyük kazalarda kadılık yapmış kadıların ve en az </a:t>
            </a:r>
            <a:r>
              <a:rPr lang="tr-TR" dirty="0" err="1"/>
              <a:t>dörtyüz</a:t>
            </a:r>
            <a:r>
              <a:rPr lang="tr-TR" dirty="0"/>
              <a:t> bin akçe sancakbeyi </a:t>
            </a:r>
            <a:r>
              <a:rPr lang="tr-TR" dirty="0" err="1"/>
              <a:t>hâssı</a:t>
            </a:r>
            <a:r>
              <a:rPr lang="tr-TR" dirty="0"/>
              <a:t> geliri olan sancaklarda sancakbeyliği yapmış sancakbeylerinin </a:t>
            </a:r>
            <a:r>
              <a:rPr lang="tr-TR" dirty="0" err="1"/>
              <a:t>beylerbeyiliğe</a:t>
            </a:r>
            <a:r>
              <a:rPr lang="tr-TR" dirty="0"/>
              <a:t> atanabileceği belirtilmiştir.</a:t>
            </a:r>
          </a:p>
          <a:p>
            <a:endParaRPr lang="tr-TR" dirty="0"/>
          </a:p>
        </p:txBody>
      </p:sp>
    </p:spTree>
    <p:extLst>
      <p:ext uri="{BB962C8B-B14F-4D97-AF65-F5344CB8AC3E}">
        <p14:creationId xmlns:p14="http://schemas.microsoft.com/office/powerpoint/2010/main" val="3155232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a:t>Beylerbeyilerin görev süreleri diğer mesleklerde olduğu gibi önceleri oldukça uzundu. Ancak 16. yüzyılın ikinci yarısından itibaren çeşitli sebeplerle görev süreleri kısalmıştır. Sürenin genellikle bir yıl civarında olduğu söylenebilir. Ancak özel durumu olan </a:t>
            </a:r>
            <a:r>
              <a:rPr lang="tr-TR" dirty="0" err="1"/>
              <a:t>eyâletlerde</a:t>
            </a:r>
            <a:r>
              <a:rPr lang="tr-TR" dirty="0"/>
              <a:t> bu süre daha uzun olabilmekteydi.</a:t>
            </a:r>
          </a:p>
          <a:p>
            <a:r>
              <a:rPr lang="tr-TR" dirty="0"/>
              <a:t>Beylerbeyilerin görevlerini barış ve savaş zamanı olmak üzere iki dönemde incelemek gerekir. </a:t>
            </a:r>
            <a:r>
              <a:rPr lang="tr-TR" dirty="0" err="1"/>
              <a:t>Tevkiî</a:t>
            </a:r>
            <a:r>
              <a:rPr lang="tr-TR" dirty="0"/>
              <a:t> </a:t>
            </a:r>
            <a:r>
              <a:rPr lang="tr-TR" dirty="0" err="1"/>
              <a:t>Kanunnamesi’nde</a:t>
            </a:r>
            <a:r>
              <a:rPr lang="tr-TR" dirty="0"/>
              <a:t> görevleri ana hatlarıyla, </a:t>
            </a:r>
            <a:r>
              <a:rPr lang="tr-TR" dirty="0" err="1"/>
              <a:t>reâyânın</a:t>
            </a:r>
            <a:r>
              <a:rPr lang="tr-TR" dirty="0"/>
              <a:t> korunması, askerlerin düzeninin sağlanması, zulmün ortadan kaldırılması, </a:t>
            </a:r>
            <a:r>
              <a:rPr lang="tr-TR" dirty="0" err="1"/>
              <a:t>eyâletin</a:t>
            </a:r>
            <a:r>
              <a:rPr lang="tr-TR" dirty="0"/>
              <a:t> idaresi, </a:t>
            </a:r>
            <a:r>
              <a:rPr lang="tr-TR" dirty="0" err="1"/>
              <a:t>eyâlette</a:t>
            </a:r>
            <a:r>
              <a:rPr lang="tr-TR" dirty="0"/>
              <a:t> güvenliğin sağlanması ve savaş zamanı seferlere katılmak şeklinde sayılmakta, </a:t>
            </a:r>
            <a:r>
              <a:rPr lang="tr-TR" dirty="0" err="1"/>
              <a:t>eyâletteki</a:t>
            </a:r>
            <a:r>
              <a:rPr lang="tr-TR" dirty="0"/>
              <a:t> sancakbeylerinin, kadıların ve diğer görevlilerin ona tabi olması gerektiği belirtilmektedir. Beylerbeyilerin en önemli görevlerinden biri de </a:t>
            </a:r>
            <a:r>
              <a:rPr lang="tr-TR" dirty="0" err="1"/>
              <a:t>eyâleti</a:t>
            </a:r>
            <a:r>
              <a:rPr lang="tr-TR" dirty="0"/>
              <a:t> içindeki tımarları sipahilere verme yetkisine sahip olmalarıydı. Başlangıçta bütün tımarlar </a:t>
            </a:r>
            <a:r>
              <a:rPr lang="tr-TR" dirty="0" err="1"/>
              <a:t>beylerbeyileri</a:t>
            </a:r>
            <a:r>
              <a:rPr lang="tr-TR" dirty="0"/>
              <a:t> tarafından verilirken, 1530’dan itibaren sadece küçük tımarları verme yetkisine sahip olmuşlardır.</a:t>
            </a:r>
          </a:p>
          <a:p>
            <a:r>
              <a:rPr lang="tr-TR" dirty="0"/>
              <a:t>Beylerbeyileri görevde bulundukları süre içerisinde </a:t>
            </a:r>
            <a:r>
              <a:rPr lang="tr-TR" dirty="0" err="1"/>
              <a:t>eyâlette</a:t>
            </a:r>
            <a:r>
              <a:rPr lang="tr-TR" dirty="0"/>
              <a:t> kendileri için ayrılmış olan </a:t>
            </a:r>
            <a:r>
              <a:rPr lang="tr-TR" dirty="0" err="1"/>
              <a:t>hâs</a:t>
            </a:r>
            <a:r>
              <a:rPr lang="tr-TR" dirty="0"/>
              <a:t> gelirlerini tasarruf ederlerdi. Fatih </a:t>
            </a:r>
            <a:r>
              <a:rPr lang="tr-TR" dirty="0" err="1"/>
              <a:t>Kanunnamesi’nde</a:t>
            </a:r>
            <a:r>
              <a:rPr lang="tr-TR" dirty="0"/>
              <a:t> beylerbeyi </a:t>
            </a:r>
            <a:r>
              <a:rPr lang="tr-TR" dirty="0" err="1"/>
              <a:t>hâslarının</a:t>
            </a:r>
            <a:r>
              <a:rPr lang="tr-TR" dirty="0"/>
              <a:t> 800.000 ile 1.200.000 akçe arasında olduğu ve emekli olduklarında ise 100.000 akçe alacakları belirtilmiştir. Beylerbeyilerin, </a:t>
            </a:r>
            <a:r>
              <a:rPr lang="tr-TR" dirty="0" err="1"/>
              <a:t>hâs</a:t>
            </a:r>
            <a:r>
              <a:rPr lang="tr-TR" dirty="0"/>
              <a:t> olarak ayrılan bu miktarın dışında pek çok kaynaktan gelirleri vardı. 16. yüzyıl sonlarında, </a:t>
            </a:r>
            <a:r>
              <a:rPr lang="tr-TR" dirty="0" err="1"/>
              <a:t>beylerbeyileri</a:t>
            </a:r>
            <a:r>
              <a:rPr lang="tr-TR" dirty="0"/>
              <a:t> arasında protokolde birinci sırada yer alan Rumeli </a:t>
            </a:r>
            <a:r>
              <a:rPr lang="tr-TR" dirty="0" err="1"/>
              <a:t>beylerbeyisinin</a:t>
            </a:r>
            <a:r>
              <a:rPr lang="tr-TR" dirty="0"/>
              <a:t> </a:t>
            </a:r>
            <a:r>
              <a:rPr lang="tr-TR" dirty="0" err="1"/>
              <a:t>hâsları</a:t>
            </a:r>
            <a:r>
              <a:rPr lang="tr-TR" dirty="0"/>
              <a:t> 1.100.000 akçe, ikinci sıradaki Anadolu </a:t>
            </a:r>
            <a:r>
              <a:rPr lang="tr-TR" dirty="0" err="1"/>
              <a:t>beylerbeyisinin</a:t>
            </a:r>
            <a:r>
              <a:rPr lang="tr-TR" dirty="0"/>
              <a:t> ki 1.000.000 akçe idi. Beylerbeyileri, </a:t>
            </a:r>
            <a:r>
              <a:rPr lang="tr-TR" dirty="0" err="1"/>
              <a:t>hâslarının</a:t>
            </a:r>
            <a:r>
              <a:rPr lang="tr-TR" dirty="0"/>
              <a:t> her 5.000 akçesi için </a:t>
            </a:r>
            <a:r>
              <a:rPr lang="tr-TR" i="1" dirty="0" err="1"/>
              <a:t>cebelü</a:t>
            </a:r>
            <a:r>
              <a:rPr lang="tr-TR" dirty="0"/>
              <a:t> denilen bir zırhlı askeri sefer zamanı beraberinde sefere götürmekle yükümlüydüler.</a:t>
            </a:r>
          </a:p>
          <a:p>
            <a:endParaRPr lang="tr-TR" dirty="0"/>
          </a:p>
        </p:txBody>
      </p:sp>
    </p:spTree>
    <p:extLst>
      <p:ext uri="{BB962C8B-B14F-4D97-AF65-F5344CB8AC3E}">
        <p14:creationId xmlns:p14="http://schemas.microsoft.com/office/powerpoint/2010/main" val="1204045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a:t>Beylerbeyileri, askerî amiri oldukları </a:t>
            </a:r>
            <a:r>
              <a:rPr lang="tr-TR" dirty="0" err="1"/>
              <a:t>eyâletin</a:t>
            </a:r>
            <a:r>
              <a:rPr lang="tr-TR" dirty="0"/>
              <a:t> zamanla idarî-mülkî amiri durumuna gelince </a:t>
            </a:r>
            <a:r>
              <a:rPr lang="tr-TR" dirty="0" err="1"/>
              <a:t>eyâlete</a:t>
            </a:r>
            <a:r>
              <a:rPr lang="tr-TR" dirty="0"/>
              <a:t> bağlı sancakların da en üst yöneticisi oldular. Bu değişme ve gelişmeler sonunda 16. yüzyıla doğru </a:t>
            </a:r>
            <a:r>
              <a:rPr lang="tr-TR" dirty="0" err="1"/>
              <a:t>eyâlet</a:t>
            </a:r>
            <a:r>
              <a:rPr lang="tr-TR" dirty="0"/>
              <a:t> teşkilatı klasik şeklini aldı. Sancak teşkilatı</a:t>
            </a:r>
            <a:r>
              <a:rPr lang="tr-TR" b="1" dirty="0"/>
              <a:t> </a:t>
            </a:r>
            <a:r>
              <a:rPr lang="tr-TR" dirty="0"/>
              <a:t>pek değişmemişse de </a:t>
            </a:r>
            <a:r>
              <a:rPr lang="tr-TR" dirty="0" err="1"/>
              <a:t>eyâlet</a:t>
            </a:r>
            <a:r>
              <a:rPr lang="tr-TR" dirty="0"/>
              <a:t> teşkilatı devletin sona ermesine kadar zaman zaman değişikliğe uğradı. En esaslı değişiklik Sultan II. Mahmut (1808-1839) zamanında oldu.</a:t>
            </a:r>
          </a:p>
          <a:p>
            <a:r>
              <a:rPr lang="tr-TR" dirty="0"/>
              <a:t>1864 yılında kabul edilen </a:t>
            </a:r>
            <a:r>
              <a:rPr lang="tr-TR" i="1" dirty="0"/>
              <a:t>Vilayet Nizamnâmesi</a:t>
            </a:r>
            <a:r>
              <a:rPr lang="tr-TR" dirty="0"/>
              <a:t> ile taşra yönetimi vilayet, sancak, kaza ve köy şeklinde idarî birimlere ayrıldı. Vilayet yöneticisi vali, sancak yöneticisi mutasarrıf, kaza yöneticisi kaymakam oldu. Bunların hepsi sivil yöneticilerdi. Daha sonraki yıllarda kazadan sonra bir alt birim olarak nahiye oluşturuldu. Bunun yöneticisine de nahiye müdürü denildi. </a:t>
            </a:r>
          </a:p>
        </p:txBody>
      </p:sp>
    </p:spTree>
    <p:extLst>
      <p:ext uri="{BB962C8B-B14F-4D97-AF65-F5344CB8AC3E}">
        <p14:creationId xmlns:p14="http://schemas.microsoft.com/office/powerpoint/2010/main" val="2458036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err="1"/>
              <a:t>Eyâlet</a:t>
            </a:r>
            <a:r>
              <a:rPr lang="tr-TR" dirty="0"/>
              <a:t> yönetimi ve beylerbeyi hakkında şimdiye kadar verilen bilgiler genel olarak Osmanlı taşrasının büyük bir bölümünü oluşturan ve tımar sisteminin yaygın olarak uygulandığı </a:t>
            </a:r>
            <a:r>
              <a:rPr lang="tr-TR" dirty="0" err="1"/>
              <a:t>saliyânesiz</a:t>
            </a:r>
            <a:r>
              <a:rPr lang="tr-TR" dirty="0"/>
              <a:t> </a:t>
            </a:r>
            <a:r>
              <a:rPr lang="tr-TR" dirty="0" err="1"/>
              <a:t>eyâletler</a:t>
            </a:r>
            <a:r>
              <a:rPr lang="tr-TR" dirty="0"/>
              <a:t> ve bunların yöneticisi olan </a:t>
            </a:r>
            <a:r>
              <a:rPr lang="tr-TR" dirty="0" err="1"/>
              <a:t>beylerbeyilerine</a:t>
            </a:r>
            <a:r>
              <a:rPr lang="tr-TR" dirty="0"/>
              <a:t> ilişkindi. Bilindiği gibi, Osmanlı </a:t>
            </a:r>
            <a:r>
              <a:rPr lang="tr-TR" dirty="0" err="1"/>
              <a:t>eyâletleri</a:t>
            </a:r>
            <a:r>
              <a:rPr lang="tr-TR" dirty="0"/>
              <a:t> statü bakımından </a:t>
            </a:r>
            <a:r>
              <a:rPr lang="tr-TR" dirty="0" err="1"/>
              <a:t>saliyânesiz</a:t>
            </a:r>
            <a:r>
              <a:rPr lang="tr-TR" dirty="0"/>
              <a:t> ve </a:t>
            </a:r>
            <a:r>
              <a:rPr lang="tr-TR" dirty="0" err="1"/>
              <a:t>saliyâneli</a:t>
            </a:r>
            <a:r>
              <a:rPr lang="tr-TR" dirty="0"/>
              <a:t> olmak üzere iki kısma ayrılırdı. Tımar sisteminin uygulandığı </a:t>
            </a:r>
            <a:r>
              <a:rPr lang="tr-TR" dirty="0" err="1"/>
              <a:t>eyâletlere</a:t>
            </a:r>
            <a:r>
              <a:rPr lang="tr-TR" dirty="0"/>
              <a:t> </a:t>
            </a:r>
            <a:r>
              <a:rPr lang="tr-TR" dirty="0" err="1"/>
              <a:t>saliyânesiz</a:t>
            </a:r>
            <a:r>
              <a:rPr lang="tr-TR" dirty="0"/>
              <a:t> </a:t>
            </a:r>
            <a:r>
              <a:rPr lang="tr-TR" dirty="0" err="1"/>
              <a:t>eyâletler</a:t>
            </a:r>
            <a:r>
              <a:rPr lang="tr-TR" dirty="0"/>
              <a:t>; gelirleri tımar olarak dağıtılmayarak tamamı devlet adına toplanıp, </a:t>
            </a:r>
            <a:r>
              <a:rPr lang="tr-TR" dirty="0" err="1"/>
              <a:t>eyâletteki</a:t>
            </a:r>
            <a:r>
              <a:rPr lang="tr-TR" dirty="0"/>
              <a:t> yönetici ve askerlerin yıllık maaşları ödendikten sonra geri kalan meblağın devlet hazinesine gönderildiği </a:t>
            </a:r>
            <a:r>
              <a:rPr lang="tr-TR" dirty="0" err="1"/>
              <a:t>eyâletlere</a:t>
            </a:r>
            <a:r>
              <a:rPr lang="tr-TR" dirty="0"/>
              <a:t> ise </a:t>
            </a:r>
            <a:r>
              <a:rPr lang="tr-TR" dirty="0" err="1"/>
              <a:t>saliyâneli</a:t>
            </a:r>
            <a:r>
              <a:rPr lang="tr-TR" dirty="0"/>
              <a:t> eyaletler denirdi. Tamamı Arap topraklarında olan </a:t>
            </a:r>
            <a:r>
              <a:rPr lang="tr-TR" dirty="0" err="1"/>
              <a:t>saliyâneli</a:t>
            </a:r>
            <a:r>
              <a:rPr lang="tr-TR" dirty="0"/>
              <a:t> </a:t>
            </a:r>
            <a:r>
              <a:rPr lang="tr-TR" dirty="0" err="1"/>
              <a:t>eyâletler</a:t>
            </a:r>
            <a:r>
              <a:rPr lang="tr-TR" dirty="0"/>
              <a:t>, Mısır, Yemen, Habeşistan, Bağdat, Basra, </a:t>
            </a:r>
            <a:r>
              <a:rPr lang="tr-TR" dirty="0" err="1"/>
              <a:t>Lahsa</a:t>
            </a:r>
            <a:r>
              <a:rPr lang="tr-TR" dirty="0"/>
              <a:t>, Trablusgarp, Tunus ve Cezayir-i </a:t>
            </a:r>
            <a:r>
              <a:rPr lang="tr-TR" dirty="0" err="1"/>
              <a:t>Garb</a:t>
            </a:r>
            <a:r>
              <a:rPr lang="tr-TR" dirty="0"/>
              <a:t> olmak üzere dokuz adetti. Padişah, bir derece özerklikleri tanınmış bu </a:t>
            </a:r>
            <a:r>
              <a:rPr lang="tr-TR" dirty="0" err="1"/>
              <a:t>eyâletlerin</a:t>
            </a:r>
            <a:r>
              <a:rPr lang="tr-TR" dirty="0"/>
              <a:t> her birine kalabalık bir yeniçeri garnizonu yerleştirir, birer beylerbeyi, defterdar ve kadı atardı.</a:t>
            </a:r>
          </a:p>
          <a:p>
            <a:r>
              <a:rPr lang="tr-TR" b="1" dirty="0"/>
              <a:t> </a:t>
            </a:r>
            <a:endParaRPr lang="tr-TR" dirty="0"/>
          </a:p>
          <a:p>
            <a:endParaRPr lang="tr-TR"/>
          </a:p>
          <a:p>
            <a:endParaRPr lang="tr-TR"/>
          </a:p>
        </p:txBody>
      </p:sp>
    </p:spTree>
    <p:extLst>
      <p:ext uri="{BB962C8B-B14F-4D97-AF65-F5344CB8AC3E}">
        <p14:creationId xmlns:p14="http://schemas.microsoft.com/office/powerpoint/2010/main" val="64698428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1648</Words>
  <Application>Microsoft Office PowerPoint</Application>
  <PresentationFormat>Geniş ekran</PresentationFormat>
  <Paragraphs>21</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Klasik Dönemde Osmanlılarda Taşra Yönetimi ve Teşkilat: Beylerbeyilik (Eyâlet) Yönetimi ve Beylerbeyi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Latif</dc:creator>
  <cp:lastModifiedBy>Latif</cp:lastModifiedBy>
  <cp:revision>2</cp:revision>
  <dcterms:created xsi:type="dcterms:W3CDTF">2019-11-21T10:39:32Z</dcterms:created>
  <dcterms:modified xsi:type="dcterms:W3CDTF">2019-11-21T10:56:30Z</dcterms:modified>
</cp:coreProperties>
</file>