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58" r:id="rId7"/>
    <p:sldId id="261"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5953278-8605-40F8-9F3D-C3A8A96AA7C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201710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953278-8605-40F8-9F3D-C3A8A96AA7C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400844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953278-8605-40F8-9F3D-C3A8A96AA7C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136424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953278-8605-40F8-9F3D-C3A8A96AA7C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94057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5953278-8605-40F8-9F3D-C3A8A96AA7C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75704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5953278-8605-40F8-9F3D-C3A8A96AA7C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37629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5953278-8605-40F8-9F3D-C3A8A96AA7CD}"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5116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5953278-8605-40F8-9F3D-C3A8A96AA7CD}"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2183756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5953278-8605-40F8-9F3D-C3A8A96AA7CD}"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20334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5953278-8605-40F8-9F3D-C3A8A96AA7C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352296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5953278-8605-40F8-9F3D-C3A8A96AA7C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86EFA1-9C8C-413A-A6D8-D3841083CA73}" type="slidenum">
              <a:rPr lang="tr-TR" smtClean="0"/>
              <a:t>‹#›</a:t>
            </a:fld>
            <a:endParaRPr lang="tr-TR"/>
          </a:p>
        </p:txBody>
      </p:sp>
    </p:spTree>
    <p:extLst>
      <p:ext uri="{BB962C8B-B14F-4D97-AF65-F5344CB8AC3E}">
        <p14:creationId xmlns:p14="http://schemas.microsoft.com/office/powerpoint/2010/main" val="2512325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53278-8605-40F8-9F3D-C3A8A96AA7CD}"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6EFA1-9C8C-413A-A6D8-D3841083CA73}" type="slidenum">
              <a:rPr lang="tr-TR" smtClean="0"/>
              <a:t>‹#›</a:t>
            </a:fld>
            <a:endParaRPr lang="tr-TR"/>
          </a:p>
        </p:txBody>
      </p:sp>
    </p:spTree>
    <p:extLst>
      <p:ext uri="{BB962C8B-B14F-4D97-AF65-F5344CB8AC3E}">
        <p14:creationId xmlns:p14="http://schemas.microsoft.com/office/powerpoint/2010/main" val="2241992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Osmanlıda Vakıf Kurumu ve Bir Sivil Toplum Örgütü Olarak Vakıflar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7392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Tarih boyunca Türk ve İslam devletlerinde sosyal, ekonomik ve kültürel hayatı düzenleyen en önemli kurumların başında vakıf müessesesi gelmektedir. Vakıf sözcüğü </a:t>
            </a:r>
            <a:r>
              <a:rPr lang="tr-TR" dirty="0" err="1"/>
              <a:t>Arapça’da</a:t>
            </a:r>
            <a:r>
              <a:rPr lang="tr-TR" dirty="0"/>
              <a:t> durmak, durdurmak, hapsetmek, alıkoymak anlamlarına gelmekte olup, VIII. yüzyıl ortalarından XIX. yüzyıl sonlarına kadarki dönemde, İslam ülkelerinin sosyal ve ekonomik hayatında önemli rol oynayan dinî-sosyal bir kurumun adıdır. Vakıf terim olarak ise kısaca bir malın sahibi tarafından dinî, sosyal ve </a:t>
            </a:r>
            <a:r>
              <a:rPr lang="tr-TR" dirty="0" err="1"/>
              <a:t>hayrî</a:t>
            </a:r>
            <a:r>
              <a:rPr lang="tr-TR" dirty="0"/>
              <a:t> bir gayeye ebediyen tahsisi şeklinde tanımlanabilecek hukukî bir işlemle kurulan ve İslam medeniyetinin önemli unsurlarından birini oluşturan hayır kurumunu ifade eder.</a:t>
            </a:r>
          </a:p>
          <a:p>
            <a:endParaRPr lang="tr-TR" dirty="0"/>
          </a:p>
        </p:txBody>
      </p:sp>
    </p:spTree>
    <p:extLst>
      <p:ext uri="{BB962C8B-B14F-4D97-AF65-F5344CB8AC3E}">
        <p14:creationId xmlns:p14="http://schemas.microsoft.com/office/powerpoint/2010/main" val="49925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Vakıf kurma ve vakfetme, Türk ve İslam toplumlarında bir gelenek halini almış ve şehirlerden kasabalara hatta en ufak köylere kadar bu gelenek yayılmış, halkın her alandaki ihtiyaçlarını her dönemde karşılamıştır. Tarihî süreç içinde Türk ve İslam toplumlarında halkın yükselmesine yardım ve hizmet etmek amacıyla kurulmuş birer hayır kurumu olan vakıflar, özellikle Osmanlı döneminde ağırlık kazanan bir kurum olmuştur. Kendinden önceki Türk-İslâm devletlerinin mirasını devralarak bunları tekâmüle erdiren Osmanlı medeniyeti vakıf konusunda oldukça gelişmiştir. Dinî, sosyal ve ekonomik hayatın ayrılmaz parçalarından biri olan vakıflar vasıtasıyla Osmanlı İmparatorluğu’nda pek çok </a:t>
            </a:r>
            <a:r>
              <a:rPr lang="tr-TR" dirty="0" err="1"/>
              <a:t>sosyo</a:t>
            </a:r>
            <a:r>
              <a:rPr lang="tr-TR" dirty="0"/>
              <a:t>-ekonomik ve kültürel faaliyet gerçekleştirilmiştir. Eğitim, sağlık, sosyal güvenlik gibi hizmetler vakıflar sayesinde gerçekleştirildiği gibi, dinî görevlerin yerine getirilmesi için gereken cami, mescit gibi yapıların bakımı, onarımı, tamiri ve devamlılığının temini için kurulan vakıflar yanında, bu gibi tesislerde görev yapan imam, hatip, </a:t>
            </a:r>
            <a:r>
              <a:rPr lang="tr-TR" dirty="0" err="1"/>
              <a:t>vâiz</a:t>
            </a:r>
            <a:r>
              <a:rPr lang="tr-TR" dirty="0"/>
              <a:t>, müezzin, kayyım gibi görevlilerin geçimlerini sağlamak için de vakıflar kurulmuştur. Osmanlı toplumu, Anadolu’da ve yayıldığı bütün coğrafî alanlarda birtakım sosyal ve ekonomik faaliyetleri gerçekleştirmesiyle dikkati çekmektedir. Osmanlı Devleti, fethettiği bölgelerde kısa sürede kendi yönetim kurumlarını kesin olarak yerleştirdikten sonra, zamanla toplum ve devletin el ele vererek birtakım sosyal kurumları ve hizmetleri oluşturduğu görülür. Osmanlı toplumu tarafından geniş ölçekte desteklenen bu sosyal kurumların ve hizmetlerin başında vakıflar gelmektedir. Vakıf kurumlarının tamamı dinî, </a:t>
            </a:r>
            <a:r>
              <a:rPr lang="tr-TR" dirty="0" err="1"/>
              <a:t>hayrî</a:t>
            </a:r>
            <a:r>
              <a:rPr lang="tr-TR" dirty="0"/>
              <a:t> ve sosyal hizmet faaliyetlerini yürütmektedirler. Aslında karşılık beklemeksizin hayırda bulunmak dinî bir faaliyet olarak düşünüldüğünde, mensup olunan dine hizmet etme düşüncesi akla gelmektedir. </a:t>
            </a:r>
          </a:p>
          <a:p>
            <a:endParaRPr lang="tr-TR" dirty="0"/>
          </a:p>
        </p:txBody>
      </p:sp>
    </p:spTree>
    <p:extLst>
      <p:ext uri="{BB962C8B-B14F-4D97-AF65-F5344CB8AC3E}">
        <p14:creationId xmlns:p14="http://schemas.microsoft.com/office/powerpoint/2010/main" val="263562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Osmanlı dönemi Türk şehirleri vakıf-imaret sistemi içinde şekillenmişlerdir. Dinî, </a:t>
            </a:r>
            <a:r>
              <a:rPr lang="tr-TR" dirty="0" err="1"/>
              <a:t>hayrî</a:t>
            </a:r>
            <a:r>
              <a:rPr lang="tr-TR" dirty="0"/>
              <a:t> ve sosyal hizmetler ile bu çeşit hizmetler için gereken kaynakların ve kaynakların tahsis edildiği cami, mescit, tekke, zaviye gibi yapıların muhafazası ve yaşatılması, bu sistemin çıkış noktası olan vakıflar vasıtasıyla yürütülmüştür. Osmanlı’da vakıflar, bugünkü anlamı ve işlevi ile belediye teşkilatının olmadığı bir yapı içinde, sosyal/günlük yaşam için ortak faydalanılan hizmetleri üreten, dağıtan ve finanse eden kurumlar olarak varlıklarını sürdürmüşlerdir. Bu vakıfları Osmanlı sultanının kendisi, hanedan üyeleri ve üst düzey bürokratları ile halktan hayırsever kimseler kurabiliyorlardı. Osmanlılar, gerek Anadolu’da gerekse fethettikleri diğer bölgelerde başta Osmanlı padişahları ve hanedan üyeleri olmak üzere Osmanlı paşa ve yöneticileri ve hayırsever halk vasıtasıyla toplumun dinî, </a:t>
            </a:r>
            <a:r>
              <a:rPr lang="tr-TR" dirty="0" err="1"/>
              <a:t>sosyo</a:t>
            </a:r>
            <a:r>
              <a:rPr lang="tr-TR" dirty="0"/>
              <a:t>-ekonomik ve kültürel alanlarında hizmetler veren çok sayıda vakıflar kurmuşlar ve kurdukları bu vakıflar için vakfiyeler düzenlemişlerdir. </a:t>
            </a:r>
          </a:p>
          <a:p>
            <a:endParaRPr lang="tr-TR" dirty="0"/>
          </a:p>
        </p:txBody>
      </p:sp>
    </p:spTree>
    <p:extLst>
      <p:ext uri="{BB962C8B-B14F-4D97-AF65-F5344CB8AC3E}">
        <p14:creationId xmlns:p14="http://schemas.microsoft.com/office/powerpoint/2010/main" val="978800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Vakfiye (</a:t>
            </a:r>
            <a:r>
              <a:rPr lang="tr-TR" dirty="0" err="1"/>
              <a:t>vakıfnâme</a:t>
            </a:r>
            <a:r>
              <a:rPr lang="tr-TR" dirty="0"/>
              <a:t>), vakfın kuruluş belgesidir, vakfeden kişi veya kişilerin veya tüzel kişilerin, kurdukları vakıfla ilgili ileri sürdükleri şartları içeren ve kadı tarafından onaylanıp düzenlenen hukukî belgeye vakfiye adı verilirdi. Bir başka ifade ile vakfiye, vakıf tasarrufunun senet ve hücceti, vakıf hükmî şahsiyetinin nizamnâmesidir. Vakfiyelerde vakfedilen </a:t>
            </a:r>
            <a:r>
              <a:rPr lang="tr-TR" dirty="0" err="1"/>
              <a:t>hayrât</a:t>
            </a:r>
            <a:r>
              <a:rPr lang="tr-TR" dirty="0"/>
              <a:t> ve akarın vasıfları ve vakfedilme şartları, vakfın nasıl ve kimler tarafından yönetileceği, gelirlerinden kimlerin hangi şartlarda ve ne ölçüde yararlanacağı gibi vakfın işleyişine ilişkin konularla vakıfla ilgili diğer işlemler açıkça belirtilirdi. Dili, türü ve içeriği düzenlendiği zamana ve yere göre farklılık göstermekle birlikte vakfiyelerin genellikle mukaddime, asıl metin ve hâtime kısımlarından oluştuğu görülmektedir. Vakfiyeler kadı tarafından tescil edilerek </a:t>
            </a:r>
            <a:r>
              <a:rPr lang="tr-TR" dirty="0" err="1"/>
              <a:t>şer‘î</a:t>
            </a:r>
            <a:r>
              <a:rPr lang="tr-TR" dirty="0"/>
              <a:t> sicile geçirildikten sonra hukukî geçerlilik kazanırlar.</a:t>
            </a:r>
          </a:p>
          <a:p>
            <a:r>
              <a:rPr lang="tr-TR" dirty="0"/>
              <a:t>Vakıf yapan kişiye vâkıf, vakfedilen şeye </a:t>
            </a:r>
            <a:r>
              <a:rPr lang="tr-TR" dirty="0" err="1"/>
              <a:t>mevkûf</a:t>
            </a:r>
            <a:r>
              <a:rPr lang="tr-TR" dirty="0"/>
              <a:t> denilmektedir. Fıkıh kitaplarına göre vâkıfın, her şeyden önce vakfettiği malın mülkiyetine ve vakıf yapma yetkisine sahip (ehil), hür, aklı başında (</a:t>
            </a:r>
            <a:r>
              <a:rPr lang="tr-TR" dirty="0" err="1"/>
              <a:t>âkil</a:t>
            </a:r>
            <a:r>
              <a:rPr lang="tr-TR" dirty="0"/>
              <a:t>) ve ergin (</a:t>
            </a:r>
            <a:r>
              <a:rPr lang="tr-TR" dirty="0" err="1"/>
              <a:t>bâliğ</a:t>
            </a:r>
            <a:r>
              <a:rPr lang="tr-TR" dirty="0"/>
              <a:t>) olması; borç veya aşırı müsriflik yüzünden malını kullanmaktan alıkonulmamış bulunması gerekirdi. Bu şartlara sahip olmak şartıyla herkes vakıf yapma hakkına sahiptir. Her vâkıf kurduğu vakıf için hangi menkul ve gayrimenkul gelir kaynaklarını tahsis ettiğini ve bu gelirlerin nerelere ve nasıl harcanacağını belirler ve vakfiyesinde bunu kaydederdi. </a:t>
            </a:r>
          </a:p>
          <a:p>
            <a:endParaRPr lang="tr-TR" dirty="0"/>
          </a:p>
        </p:txBody>
      </p:sp>
    </p:spTree>
    <p:extLst>
      <p:ext uri="{BB962C8B-B14F-4D97-AF65-F5344CB8AC3E}">
        <p14:creationId xmlns:p14="http://schemas.microsoft.com/office/powerpoint/2010/main" val="75837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 </a:t>
            </a:r>
            <a:r>
              <a:rPr lang="tr-TR" dirty="0" err="1"/>
              <a:t>Mevkûf</a:t>
            </a:r>
            <a:r>
              <a:rPr lang="tr-TR" dirty="0"/>
              <a:t> yani vakfedilen şeyde de, birtakım şartlar aranmıştır. İslam fıkhının ilk tedvini sırasında, vakfedilen şeyin, geliri devamlılık niteliği taşıyan, vâkıfın tam mülkiyeti ve kullanma yetkisi dahilinde bulunan gayrimenkuller olması gerekiyordu. Vakfedilen herhangi bir şey (mal, mülk), kanuni haller dışında alınıp satılamaz, miras bırakılamaz, bağışlanamaz, rehin gösterilemez veya ipotek edilemezdi. Vakfedilen mallar, vakıf mevzusu nazarında, Allah’ın malı olan cami malları gibi kabul edilir ve devletin himayesi altında bulunurdu.</a:t>
            </a:r>
          </a:p>
          <a:p>
            <a:r>
              <a:rPr lang="tr-TR" dirty="0"/>
              <a:t> Vakıflar, nâzır ve mütevellileri tarafından yönetilirdi. Nâzır, mütevellilerin tasarruflarına nezaret etmek üzere görevlendirilen kişi olup, vakıfta tasarruf hakkına sahip değildi. Vâkıfın şartlarının yerine getirilmesi, vakfın menfaatlerinin korunması ve zarar görmemesi için mütevellilere nezaret ederdi. Mütevelli ise vakıf işlerini, vakfiye şartları ve kanunlar çerçevesinde idare etmek ve yürütmek üzere tayin edilen görevliye verilen isimdi. Mütevelli ya vâkıfın şartı ile veya mahkemenin görevlendirmesiyle tayin olunurdu. Vakıfta tasarruf hakkı mütevelliye aitti. </a:t>
            </a:r>
          </a:p>
          <a:p>
            <a:endParaRPr lang="tr-TR" dirty="0"/>
          </a:p>
        </p:txBody>
      </p:sp>
    </p:spTree>
    <p:extLst>
      <p:ext uri="{BB962C8B-B14F-4D97-AF65-F5344CB8AC3E}">
        <p14:creationId xmlns:p14="http://schemas.microsoft.com/office/powerpoint/2010/main" val="380381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Kendilerinden yararlanma biçimleri bakımından vakıflar; aynı ile faydalanılanlar ve aynı ile faydalanılmayanlar diye iki kısma ayrılır. Aynı ile faydalanılan vakıflara vakıf hukuku literatüründe </a:t>
            </a:r>
            <a:r>
              <a:rPr lang="tr-TR" dirty="0" err="1"/>
              <a:t>müessesât</a:t>
            </a:r>
            <a:r>
              <a:rPr lang="tr-TR" dirty="0"/>
              <a:t>-ı </a:t>
            </a:r>
            <a:r>
              <a:rPr lang="tr-TR" dirty="0" err="1"/>
              <a:t>hayriye</a:t>
            </a:r>
            <a:r>
              <a:rPr lang="tr-TR" dirty="0"/>
              <a:t>, </a:t>
            </a:r>
            <a:r>
              <a:rPr lang="tr-TR" dirty="0" err="1"/>
              <a:t>hayrât</a:t>
            </a:r>
            <a:r>
              <a:rPr lang="tr-TR" dirty="0"/>
              <a:t>, </a:t>
            </a:r>
            <a:r>
              <a:rPr lang="tr-TR" dirty="0" err="1"/>
              <a:t>hayrât</a:t>
            </a:r>
            <a:r>
              <a:rPr lang="tr-TR" dirty="0"/>
              <a:t> ve </a:t>
            </a:r>
            <a:r>
              <a:rPr lang="tr-TR" dirty="0" err="1"/>
              <a:t>meberrât</a:t>
            </a:r>
            <a:r>
              <a:rPr lang="tr-TR" dirty="0"/>
              <a:t> denilmektedir. Bunlar da iki gruba ayrılır. Birincisi </a:t>
            </a:r>
            <a:r>
              <a:rPr lang="tr-TR" dirty="0" err="1"/>
              <a:t>mâbed</a:t>
            </a:r>
            <a:r>
              <a:rPr lang="tr-TR" dirty="0"/>
              <a:t>, kütüphane, misafirhane, su kemeri, çeşme, kuyu, köprü, </a:t>
            </a:r>
            <a:r>
              <a:rPr lang="tr-TR" dirty="0" err="1"/>
              <a:t>ribât</a:t>
            </a:r>
            <a:r>
              <a:rPr lang="tr-TR" dirty="0"/>
              <a:t> ve umumî mezarlık gibi herkesin faydalanabileceği, ikincisi imaret, </a:t>
            </a:r>
            <a:r>
              <a:rPr lang="tr-TR" dirty="0" err="1"/>
              <a:t>hastahane</a:t>
            </a:r>
            <a:r>
              <a:rPr lang="tr-TR" dirty="0"/>
              <a:t> ve </a:t>
            </a:r>
            <a:r>
              <a:rPr lang="tr-TR" dirty="0" err="1"/>
              <a:t>dulhâne</a:t>
            </a:r>
            <a:r>
              <a:rPr lang="tr-TR" dirty="0"/>
              <a:t> gibi sadece fakirlerin yararlanabileceği </a:t>
            </a:r>
            <a:r>
              <a:rPr lang="tr-TR" dirty="0" err="1"/>
              <a:t>hayrî</a:t>
            </a:r>
            <a:r>
              <a:rPr lang="tr-TR" dirty="0"/>
              <a:t> kurumlardır. Vakıftan yararlanma ya doğrudan doğruya ya da dolaylı yollardan gerçekleşirdi. Bu bağlamda doğrudan doğruya yararlanılan (aynı ile </a:t>
            </a:r>
            <a:r>
              <a:rPr lang="tr-TR" dirty="0" err="1"/>
              <a:t>intifâ</a:t>
            </a:r>
            <a:r>
              <a:rPr lang="tr-TR" dirty="0"/>
              <a:t>) vakıf gayrimenkullere </a:t>
            </a:r>
            <a:r>
              <a:rPr lang="tr-TR" dirty="0" err="1"/>
              <a:t>müessesât</a:t>
            </a:r>
            <a:r>
              <a:rPr lang="tr-TR" dirty="0"/>
              <a:t>-ı </a:t>
            </a:r>
            <a:r>
              <a:rPr lang="tr-TR" dirty="0" err="1"/>
              <a:t>hayriye</a:t>
            </a:r>
            <a:r>
              <a:rPr lang="tr-TR" dirty="0"/>
              <a:t> veya </a:t>
            </a:r>
            <a:r>
              <a:rPr lang="tr-TR" dirty="0" err="1"/>
              <a:t>hayrât</a:t>
            </a:r>
            <a:r>
              <a:rPr lang="tr-TR" dirty="0"/>
              <a:t> denirdi. Aynı ile faydalanılmayan vakıflar kendilerinden doğrudan doğruya değil, gelirleri sayesinde yararlanılan vakıflardır. Bu tür vakıflarda topluma verilen hizmetin devamını sağlamak için ihtiyaç duyulan sermaye vakfın işletilmesiyle elde edilirdi. Vakfa ait </a:t>
            </a:r>
            <a:r>
              <a:rPr lang="tr-TR" dirty="0" err="1"/>
              <a:t>müessesât</a:t>
            </a:r>
            <a:r>
              <a:rPr lang="tr-TR" dirty="0"/>
              <a:t>-ı </a:t>
            </a:r>
            <a:r>
              <a:rPr lang="tr-TR" dirty="0" err="1"/>
              <a:t>hayriye</a:t>
            </a:r>
            <a:r>
              <a:rPr lang="tr-TR" dirty="0"/>
              <a:t> veya </a:t>
            </a:r>
            <a:r>
              <a:rPr lang="tr-TR" dirty="0" err="1"/>
              <a:t>hayrât</a:t>
            </a:r>
            <a:r>
              <a:rPr lang="tr-TR" dirty="0"/>
              <a:t> denilen kurumların ebedî olarak yaşatılarak devamlılığının sağlanması ve topluma hizmet vermesi için vakfedilen emlak ve arazi şeklindeki gelir kaynaklarına </a:t>
            </a:r>
            <a:r>
              <a:rPr lang="tr-TR" dirty="0" err="1"/>
              <a:t>asl</a:t>
            </a:r>
            <a:r>
              <a:rPr lang="tr-TR" dirty="0"/>
              <a:t>-ı </a:t>
            </a:r>
            <a:r>
              <a:rPr lang="tr-TR" dirty="0" err="1"/>
              <a:t>vakf</a:t>
            </a:r>
            <a:r>
              <a:rPr lang="tr-TR" dirty="0"/>
              <a:t> veya akar adı verilirdi. Gelirlerinden yararlanılan arazi, bağ, bahçe ve maden ocağı gibi vakıf gayrimenkullere </a:t>
            </a:r>
            <a:r>
              <a:rPr lang="tr-TR" dirty="0" err="1"/>
              <a:t>müstegallât</a:t>
            </a:r>
            <a:r>
              <a:rPr lang="tr-TR" dirty="0"/>
              <a:t>, üstü kapalı iş hanı, çarşı, hamam, dükkan, kahvehane, değirmen, ev, hane gibi akarlara da </a:t>
            </a:r>
            <a:r>
              <a:rPr lang="tr-TR" dirty="0" err="1"/>
              <a:t>müsakkafât</a:t>
            </a:r>
            <a:r>
              <a:rPr lang="tr-TR" dirty="0"/>
              <a:t> denirdi.</a:t>
            </a:r>
          </a:p>
          <a:p>
            <a:endParaRPr lang="tr-TR" dirty="0"/>
          </a:p>
        </p:txBody>
      </p:sp>
    </p:spTree>
    <p:extLst>
      <p:ext uri="{BB962C8B-B14F-4D97-AF65-F5344CB8AC3E}">
        <p14:creationId xmlns:p14="http://schemas.microsoft.com/office/powerpoint/2010/main" val="1471023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ettiği mütevelli, vakfın yönetimini sağlıyordu. Vakıfların teftiş ve kontrolü, bütün vakıfları merkezî bir yapıda birleştiren </a:t>
            </a:r>
            <a:r>
              <a:rPr lang="tr-TR" dirty="0" err="1"/>
              <a:t>Evkâf</a:t>
            </a:r>
            <a:r>
              <a:rPr lang="tr-TR" dirty="0"/>
              <a:t> </a:t>
            </a:r>
            <a:r>
              <a:rPr lang="tr-TR" dirty="0" err="1"/>
              <a:t>Nezâreti’nin</a:t>
            </a:r>
            <a:r>
              <a:rPr lang="tr-TR" dirty="0"/>
              <a:t> kuruluşuna kadar müfettişler ve kadılar tarafından yürütülmekteydi. Kadılar, mütevellinin yönetimi üzerinde bir denetim mekanizması işlevini görmekteydi. 1826 yılında I. Abdülhamit (1774-1789) ve II. Mahmut (1808-1839) vakıfları için özel bir yönetim kurularak buna </a:t>
            </a:r>
            <a:r>
              <a:rPr lang="tr-TR" dirty="0" err="1"/>
              <a:t>Evkâf</a:t>
            </a:r>
            <a:r>
              <a:rPr lang="tr-TR" dirty="0"/>
              <a:t>-ı </a:t>
            </a:r>
            <a:r>
              <a:rPr lang="tr-TR" dirty="0" err="1"/>
              <a:t>Hümayûn</a:t>
            </a:r>
            <a:r>
              <a:rPr lang="tr-TR" dirty="0"/>
              <a:t> </a:t>
            </a:r>
            <a:r>
              <a:rPr lang="tr-TR" dirty="0" err="1"/>
              <a:t>Nezâreti</a:t>
            </a:r>
            <a:r>
              <a:rPr lang="tr-TR" dirty="0"/>
              <a:t> </a:t>
            </a:r>
            <a:r>
              <a:rPr lang="tr-TR" dirty="0" err="1"/>
              <a:t>denilmistir</a:t>
            </a:r>
            <a:r>
              <a:rPr lang="tr-TR" dirty="0"/>
              <a:t>. Bu suretle hanedan vakıflarını idare edenlere de nâzır adı verilmiştir. Nâzırlar önceleri hükümet yetkilisi olmadıkları halde daha sonraları hükümet bünyesine dahil edilmiştir. Önce, mütevellileri bir makama şart edilen vakıflarla, </a:t>
            </a:r>
            <a:r>
              <a:rPr lang="tr-TR" dirty="0" err="1"/>
              <a:t>mütevelliliği</a:t>
            </a:r>
            <a:r>
              <a:rPr lang="tr-TR" dirty="0"/>
              <a:t> vakfedenlerin evlatlarından başkalarına şart edilmiş vakıfların idaresi </a:t>
            </a:r>
            <a:r>
              <a:rPr lang="tr-TR" dirty="0" err="1"/>
              <a:t>Evkâf</a:t>
            </a:r>
            <a:r>
              <a:rPr lang="tr-TR" dirty="0"/>
              <a:t> Nezareti’ne verilmiş, zamanla </a:t>
            </a:r>
            <a:r>
              <a:rPr lang="tr-TR" dirty="0" err="1"/>
              <a:t>Evkâf</a:t>
            </a:r>
            <a:r>
              <a:rPr lang="tr-TR" dirty="0"/>
              <a:t> Nezareti bütün vakıfların denetiminin kendisine bağlandığı bir makam olmuştur.</a:t>
            </a:r>
          </a:p>
          <a:p>
            <a:endParaRPr lang="tr-TR" dirty="0"/>
          </a:p>
        </p:txBody>
      </p:sp>
    </p:spTree>
    <p:extLst>
      <p:ext uri="{BB962C8B-B14F-4D97-AF65-F5344CB8AC3E}">
        <p14:creationId xmlns:p14="http://schemas.microsoft.com/office/powerpoint/2010/main" val="18796701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1218</Words>
  <Application>Microsoft Office PowerPoint</Application>
  <PresentationFormat>Geniş ekran</PresentationFormat>
  <Paragraphs>10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Osmanlıda Vakıf Kurumu ve Bir Sivil Toplum Örgütü Olarak Vakıflar</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2019-11-21T10:40:30Z</dcterms:created>
  <dcterms:modified xsi:type="dcterms:W3CDTF">2019-11-21T11:00:47Z</dcterms:modified>
</cp:coreProperties>
</file>