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795" r:id="rId5"/>
  </p:sldMasterIdLst>
  <p:notesMasterIdLst>
    <p:notesMasterId r:id="rId38"/>
  </p:notesMasterIdLst>
  <p:handoutMasterIdLst>
    <p:handoutMasterId r:id="rId39"/>
  </p:handoutMasterIdLst>
  <p:sldIdLst>
    <p:sldId id="256" r:id="rId6"/>
    <p:sldId id="257" r:id="rId7"/>
    <p:sldId id="258" r:id="rId8"/>
    <p:sldId id="323" r:id="rId9"/>
    <p:sldId id="324" r:id="rId10"/>
    <p:sldId id="340" r:id="rId11"/>
    <p:sldId id="368" r:id="rId12"/>
    <p:sldId id="369"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6" r:id="rId26"/>
    <p:sldId id="357" r:id="rId27"/>
    <p:sldId id="358" r:id="rId28"/>
    <p:sldId id="359" r:id="rId29"/>
    <p:sldId id="360" r:id="rId30"/>
    <p:sldId id="361" r:id="rId31"/>
    <p:sldId id="362" r:id="rId32"/>
    <p:sldId id="363" r:id="rId33"/>
    <p:sldId id="364" r:id="rId34"/>
    <p:sldId id="365" r:id="rId35"/>
    <p:sldId id="366" r:id="rId36"/>
    <p:sldId id="367"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00" autoAdjust="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slideMaster" Target="slideMasters/slideMaster1.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Sayfa1!$B$1</c:f>
              <c:strCache>
                <c:ptCount val="1"/>
                <c:pt idx="0">
                  <c:v>Seri 1</c:v>
                </c:pt>
              </c:strCache>
            </c:strRef>
          </c:tx>
          <c:spPr>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c:spPr>
          <c:invertIfNegative val="0"/>
          <c:cat>
            <c:strRef>
              <c:f>Sayfa1!$A$2:$A$5</c:f>
              <c:strCache>
                <c:ptCount val="4"/>
                <c:pt idx="0">
                  <c:v>Kategori 1</c:v>
                </c:pt>
                <c:pt idx="1">
                  <c:v>Kategori 2</c:v>
                </c:pt>
                <c:pt idx="2">
                  <c:v>Kategori 3</c:v>
                </c:pt>
                <c:pt idx="3">
                  <c:v>Kategori 4</c:v>
                </c:pt>
              </c:strCache>
            </c:strRef>
          </c:cat>
          <c:val>
            <c:numRef>
              <c:f>Sayfa1!$B$2:$B$5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E47-4A3B-9DC8-87564F052253}"/>
            </c:ext>
          </c:extLst>
        </c:ser>
        <c:ser>
          <c:idx val="1"/>
          <c:order val="1"/>
          <c:tx>
            <c:strRef>
              <c:f>Sayfa1!$C$1</c:f>
              <c:strCache>
                <c:ptCount val="1"/>
                <c:pt idx="0">
                  <c:v>Seri 2</c:v>
                </c:pt>
              </c:strCache>
            </c:strRef>
          </c:tx>
          <c:spPr>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c:spPr>
          <c:invertIfNegative val="0"/>
          <c:cat>
            <c:strRef>
              <c:f>Sayfa1!$A$2:$A$5</c:f>
              <c:strCache>
                <c:ptCount val="4"/>
                <c:pt idx="0">
                  <c:v>Kategori 1</c:v>
                </c:pt>
                <c:pt idx="1">
                  <c:v>Kategori 2</c:v>
                </c:pt>
                <c:pt idx="2">
                  <c:v>Kategori 3</c:v>
                </c:pt>
                <c:pt idx="3">
                  <c:v>Kategori 4</c:v>
                </c:pt>
              </c:strCache>
            </c:strRef>
          </c:cat>
          <c:val>
            <c:numRef>
              <c:f>Sayfa1!$C$2:$C$5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E47-4A3B-9DC8-87564F052253}"/>
            </c:ext>
          </c:extLst>
        </c:ser>
        <c:ser>
          <c:idx val="2"/>
          <c:order val="2"/>
          <c:tx>
            <c:strRef>
              <c:f>Sayfa1!$D$1</c:f>
              <c:strCache>
                <c:ptCount val="1"/>
                <c:pt idx="0">
                  <c:v>Seri 3</c:v>
                </c:pt>
              </c:strCache>
            </c:strRef>
          </c:tx>
          <c:invertIfNegative val="0"/>
          <c:cat>
            <c:strRef>
              <c:f>Sayfa1!$A$2:$A$5</c:f>
              <c:strCache>
                <c:ptCount val="4"/>
                <c:pt idx="0">
                  <c:v>Kategori 1</c:v>
                </c:pt>
                <c:pt idx="1">
                  <c:v>Kategori 2</c:v>
                </c:pt>
                <c:pt idx="2">
                  <c:v>Kategori 3</c:v>
                </c:pt>
                <c:pt idx="3">
                  <c:v>Kategori 4</c:v>
                </c:pt>
              </c:strCache>
            </c:strRef>
          </c:cat>
          <c:val>
            <c:numRef>
              <c:f>Sayfa1!$D$2:$D$5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E47-4A3B-9DC8-87564F052253}"/>
            </c:ext>
          </c:extLst>
        </c:ser>
        <c:dLbls>
          <c:showLegendKey val="0"/>
          <c:showVal val="0"/>
          <c:showCatName val="0"/>
          <c:showSerName val="0"/>
          <c:showPercent val="0"/>
          <c:showBubbleSize val="0"/>
        </c:dLbls>
        <c:gapWidth val="150"/>
        <c:shape val="box"/>
        <c:axId val="86084608"/>
        <c:axId val="86102784"/>
        <c:axId val="86032384"/>
      </c:bar3DChart>
      <c:catAx>
        <c:axId val="86084608"/>
        <c:scaling>
          <c:orientation val="minMax"/>
        </c:scaling>
        <c:delete val="0"/>
        <c:axPos val="b"/>
        <c:numFmt formatCode="General" sourceLinked="0"/>
        <c:majorTickMark val="out"/>
        <c:minorTickMark val="none"/>
        <c:tickLblPos val="nextTo"/>
        <c:crossAx val="86102784"/>
        <c:crosses val="autoZero"/>
        <c:auto val="1"/>
        <c:lblAlgn val="ctr"/>
        <c:lblOffset val="100"/>
        <c:noMultiLvlLbl val="0"/>
      </c:catAx>
      <c:valAx>
        <c:axId val="86102784"/>
        <c:scaling>
          <c:orientation val="minMax"/>
        </c:scaling>
        <c:delete val="0"/>
        <c:axPos val="l"/>
        <c:majorGridlines/>
        <c:numFmt formatCode="General" sourceLinked="1"/>
        <c:majorTickMark val="out"/>
        <c:minorTickMark val="none"/>
        <c:tickLblPos val="nextTo"/>
        <c:crossAx val="86084608"/>
        <c:crosses val="autoZero"/>
        <c:crossBetween val="between"/>
      </c:valAx>
      <c:serAx>
        <c:axId val="86032384"/>
        <c:scaling>
          <c:orientation val="minMax"/>
        </c:scaling>
        <c:delete val="0"/>
        <c:axPos val="b"/>
        <c:majorTickMark val="out"/>
        <c:minorTickMark val="none"/>
        <c:tickLblPos val="nextTo"/>
        <c:crossAx val="86102784"/>
        <c:crosses val="autoZero"/>
      </c:serAx>
    </c:plotArea>
    <c:legend>
      <c:legendPos val="r"/>
      <c:layout/>
      <c:overlay val="0"/>
    </c:legend>
    <c:plotVisOnly val="1"/>
    <c:dispBlanksAs val="gap"/>
    <c:showDLblsOverMax val="0"/>
  </c:chart>
  <c:spPr>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c:spPr>
  <c:txPr>
    <a:bodyPr/>
    <a:lstStyle/>
    <a:p>
      <a:pPr>
        <a:defRPr>
          <a:solidFill>
            <a:schemeClr val="lt1"/>
          </a:solidFill>
          <a:latin typeface="+mn-lt"/>
          <a:ea typeface="+mn-ea"/>
          <a:cs typeface="+mn-cs"/>
        </a:defRPr>
      </a:pPr>
      <a:endParaRPr lang="tr-T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13A434-1A35-420D-85E1-7F24D4DE633C}" type="doc">
      <dgm:prSet loTypeId="urn:microsoft.com/office/officeart/2005/8/layout/arrow6" loCatId="process" qsTypeId="urn:microsoft.com/office/officeart/2005/8/quickstyle/simple4" qsCatId="simple" csTypeId="urn:microsoft.com/office/officeart/2005/8/colors/colorful3" csCatId="colorful" phldr="1"/>
      <dgm:spPr/>
      <dgm:t>
        <a:bodyPr/>
        <a:lstStyle/>
        <a:p>
          <a:endParaRPr lang="tr-TR"/>
        </a:p>
      </dgm:t>
    </dgm:pt>
    <dgm:pt modelId="{9A27067E-BFB7-43B9-801B-3A8DC3F74396}">
      <dgm:prSet phldrT="[Metin]" custT="1"/>
      <dgm:spPr/>
      <dgm:t>
        <a:bodyPr/>
        <a:lstStyle/>
        <a:p>
          <a:r>
            <a:rPr lang="tr-TR" sz="2800" dirty="0" smtClean="0">
              <a:effectLst>
                <a:outerShdw blurRad="38100" dist="38100" dir="2700000" algn="tl">
                  <a:srgbClr val="000000">
                    <a:alpha val="43137"/>
                  </a:srgbClr>
                </a:outerShdw>
              </a:effectLst>
              <a:latin typeface="Cambria" pitchFamily="18" charset="0"/>
            </a:rPr>
            <a:t>Neden değerlendirme yaparız?</a:t>
          </a:r>
          <a:endParaRPr lang="tr-TR" sz="2800" dirty="0">
            <a:effectLst>
              <a:outerShdw blurRad="38100" dist="38100" dir="2700000" algn="tl">
                <a:srgbClr val="000000">
                  <a:alpha val="43137"/>
                </a:srgbClr>
              </a:outerShdw>
            </a:effectLst>
            <a:latin typeface="Cambria" pitchFamily="18" charset="0"/>
          </a:endParaRPr>
        </a:p>
      </dgm:t>
    </dgm:pt>
    <dgm:pt modelId="{DE009057-688E-452F-BD46-011740C5AC5F}" type="parTrans" cxnId="{07C8355B-E816-44C8-B567-C116A83E4C65}">
      <dgm:prSet/>
      <dgm:spPr/>
      <dgm:t>
        <a:bodyPr/>
        <a:lstStyle/>
        <a:p>
          <a:endParaRPr lang="tr-TR"/>
        </a:p>
      </dgm:t>
    </dgm:pt>
    <dgm:pt modelId="{238E53E0-7989-4F55-87D6-A14D40B1458C}" type="sibTrans" cxnId="{07C8355B-E816-44C8-B567-C116A83E4C65}">
      <dgm:prSet/>
      <dgm:spPr/>
      <dgm:t>
        <a:bodyPr/>
        <a:lstStyle/>
        <a:p>
          <a:endParaRPr lang="tr-TR"/>
        </a:p>
      </dgm:t>
    </dgm:pt>
    <dgm:pt modelId="{16B5BF91-5AFA-4DA6-9FA8-7B5033E04CEF}">
      <dgm:prSet phldrT="[Metin]" custT="1"/>
      <dgm:spPr/>
      <dgm:t>
        <a:bodyPr/>
        <a:lstStyle/>
        <a:p>
          <a:r>
            <a:rPr lang="tr-TR" sz="2400" dirty="0" smtClean="0">
              <a:effectLst>
                <a:outerShdw blurRad="38100" dist="38100" dir="2700000" algn="tl">
                  <a:srgbClr val="000000">
                    <a:alpha val="43137"/>
                  </a:srgbClr>
                </a:outerShdw>
              </a:effectLst>
              <a:latin typeface="Cambria" pitchFamily="18" charset="0"/>
            </a:rPr>
            <a:t>Değerlendirme öğrencinin neyi yapıp, neyi yapamadığını ortaya koyar.</a:t>
          </a:r>
          <a:endParaRPr lang="tr-TR" sz="2400" dirty="0">
            <a:effectLst>
              <a:outerShdw blurRad="38100" dist="38100" dir="2700000" algn="tl">
                <a:srgbClr val="000000">
                  <a:alpha val="43137"/>
                </a:srgbClr>
              </a:outerShdw>
            </a:effectLst>
            <a:latin typeface="Cambria" pitchFamily="18" charset="0"/>
          </a:endParaRPr>
        </a:p>
      </dgm:t>
    </dgm:pt>
    <dgm:pt modelId="{DDABE9F6-24F7-4FA3-83F0-6709A13F36F1}" type="parTrans" cxnId="{242EECDD-52F5-4B1F-A584-6FBAD4E0B0B6}">
      <dgm:prSet/>
      <dgm:spPr/>
      <dgm:t>
        <a:bodyPr/>
        <a:lstStyle/>
        <a:p>
          <a:endParaRPr lang="tr-TR"/>
        </a:p>
      </dgm:t>
    </dgm:pt>
    <dgm:pt modelId="{063CB8BA-9476-4A8E-BEB9-1F5BF973E79A}" type="sibTrans" cxnId="{242EECDD-52F5-4B1F-A584-6FBAD4E0B0B6}">
      <dgm:prSet/>
      <dgm:spPr/>
      <dgm:t>
        <a:bodyPr/>
        <a:lstStyle/>
        <a:p>
          <a:endParaRPr lang="tr-TR"/>
        </a:p>
      </dgm:t>
    </dgm:pt>
    <dgm:pt modelId="{72A05E91-09A5-4366-A286-367BA280E8C3}" type="pres">
      <dgm:prSet presAssocID="{8C13A434-1A35-420D-85E1-7F24D4DE633C}" presName="compositeShape" presStyleCnt="0">
        <dgm:presLayoutVars>
          <dgm:chMax val="2"/>
          <dgm:dir/>
          <dgm:resizeHandles val="exact"/>
        </dgm:presLayoutVars>
      </dgm:prSet>
      <dgm:spPr/>
      <dgm:t>
        <a:bodyPr/>
        <a:lstStyle/>
        <a:p>
          <a:endParaRPr lang="tr-TR"/>
        </a:p>
      </dgm:t>
    </dgm:pt>
    <dgm:pt modelId="{3DB79B0F-C7D1-4C3C-AA2E-F3AFC7BF00CD}" type="pres">
      <dgm:prSet presAssocID="{8C13A434-1A35-420D-85E1-7F24D4DE633C}" presName="ribbon" presStyleLbl="node1" presStyleIdx="0" presStyleCnt="1" custScaleY="121495"/>
      <dgm:spPr/>
    </dgm:pt>
    <dgm:pt modelId="{D78C9343-95AF-4AE3-971C-DFFE1153E35E}" type="pres">
      <dgm:prSet presAssocID="{8C13A434-1A35-420D-85E1-7F24D4DE633C}" presName="leftArrowText" presStyleLbl="node1" presStyleIdx="0" presStyleCnt="1">
        <dgm:presLayoutVars>
          <dgm:chMax val="0"/>
          <dgm:bulletEnabled val="1"/>
        </dgm:presLayoutVars>
      </dgm:prSet>
      <dgm:spPr/>
      <dgm:t>
        <a:bodyPr/>
        <a:lstStyle/>
        <a:p>
          <a:endParaRPr lang="tr-TR"/>
        </a:p>
      </dgm:t>
    </dgm:pt>
    <dgm:pt modelId="{46B59646-51C6-448F-AC27-54D2F8ABAA4E}" type="pres">
      <dgm:prSet presAssocID="{8C13A434-1A35-420D-85E1-7F24D4DE633C}" presName="rightArrowText" presStyleLbl="node1" presStyleIdx="0" presStyleCnt="1">
        <dgm:presLayoutVars>
          <dgm:chMax val="0"/>
          <dgm:bulletEnabled val="1"/>
        </dgm:presLayoutVars>
      </dgm:prSet>
      <dgm:spPr/>
      <dgm:t>
        <a:bodyPr/>
        <a:lstStyle/>
        <a:p>
          <a:endParaRPr lang="tr-TR"/>
        </a:p>
      </dgm:t>
    </dgm:pt>
  </dgm:ptLst>
  <dgm:cxnLst>
    <dgm:cxn modelId="{19DE7DBC-D176-456B-8CCD-8ED341E27D36}" type="presOf" srcId="{9A27067E-BFB7-43B9-801B-3A8DC3F74396}" destId="{D78C9343-95AF-4AE3-971C-DFFE1153E35E}" srcOrd="0" destOrd="0" presId="urn:microsoft.com/office/officeart/2005/8/layout/arrow6"/>
    <dgm:cxn modelId="{07C8355B-E816-44C8-B567-C116A83E4C65}" srcId="{8C13A434-1A35-420D-85E1-7F24D4DE633C}" destId="{9A27067E-BFB7-43B9-801B-3A8DC3F74396}" srcOrd="0" destOrd="0" parTransId="{DE009057-688E-452F-BD46-011740C5AC5F}" sibTransId="{238E53E0-7989-4F55-87D6-A14D40B1458C}"/>
    <dgm:cxn modelId="{242EECDD-52F5-4B1F-A584-6FBAD4E0B0B6}" srcId="{8C13A434-1A35-420D-85E1-7F24D4DE633C}" destId="{16B5BF91-5AFA-4DA6-9FA8-7B5033E04CEF}" srcOrd="1" destOrd="0" parTransId="{DDABE9F6-24F7-4FA3-83F0-6709A13F36F1}" sibTransId="{063CB8BA-9476-4A8E-BEB9-1F5BF973E79A}"/>
    <dgm:cxn modelId="{DCCA0090-3361-49B8-A16F-D865CE680E4B}" type="presOf" srcId="{8C13A434-1A35-420D-85E1-7F24D4DE633C}" destId="{72A05E91-09A5-4366-A286-367BA280E8C3}" srcOrd="0" destOrd="0" presId="urn:microsoft.com/office/officeart/2005/8/layout/arrow6"/>
    <dgm:cxn modelId="{6A6DCD8F-345B-433B-8D70-9B803CCDE0DA}" type="presOf" srcId="{16B5BF91-5AFA-4DA6-9FA8-7B5033E04CEF}" destId="{46B59646-51C6-448F-AC27-54D2F8ABAA4E}" srcOrd="0" destOrd="0" presId="urn:microsoft.com/office/officeart/2005/8/layout/arrow6"/>
    <dgm:cxn modelId="{3022B8E5-AF45-4D06-94E8-C9882AFA36C0}" type="presParOf" srcId="{72A05E91-09A5-4366-A286-367BA280E8C3}" destId="{3DB79B0F-C7D1-4C3C-AA2E-F3AFC7BF00CD}" srcOrd="0" destOrd="0" presId="urn:microsoft.com/office/officeart/2005/8/layout/arrow6"/>
    <dgm:cxn modelId="{B3AA0482-AF89-45C3-854B-D7CFA06B3B36}" type="presParOf" srcId="{72A05E91-09A5-4366-A286-367BA280E8C3}" destId="{D78C9343-95AF-4AE3-971C-DFFE1153E35E}" srcOrd="1" destOrd="0" presId="urn:microsoft.com/office/officeart/2005/8/layout/arrow6"/>
    <dgm:cxn modelId="{B01ED80F-1908-4716-B111-2100B35B7C70}" type="presParOf" srcId="{72A05E91-09A5-4366-A286-367BA280E8C3}" destId="{46B59646-51C6-448F-AC27-54D2F8ABAA4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D7BA05-B271-404B-92BE-914F09580E8E}" type="doc">
      <dgm:prSet loTypeId="urn:microsoft.com/office/officeart/2005/8/layout/target3" loCatId="relationship" qsTypeId="urn:microsoft.com/office/officeart/2005/8/quickstyle/3d1" qsCatId="3D" csTypeId="urn:microsoft.com/office/officeart/2005/8/colors/colorful2" csCatId="colorful" phldr="1"/>
      <dgm:spPr/>
      <dgm:t>
        <a:bodyPr/>
        <a:lstStyle/>
        <a:p>
          <a:endParaRPr lang="tr-TR"/>
        </a:p>
      </dgm:t>
    </dgm:pt>
    <dgm:pt modelId="{57AEB91D-B9EC-43FC-944B-83F93C5AE870}">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Öğrencinin özel eğitime uygunluğuna bakarken yönetmelikte belirtilen uygunluk ölçütünün karşılanıp karşılanmadığına bakılır.</a:t>
          </a:r>
          <a:endParaRPr lang="tr-TR" sz="2000" dirty="0">
            <a:effectLst>
              <a:outerShdw blurRad="38100" dist="38100" dir="2700000" algn="tl">
                <a:srgbClr val="000000">
                  <a:alpha val="43137"/>
                </a:srgbClr>
              </a:outerShdw>
            </a:effectLst>
            <a:latin typeface="Cambria" pitchFamily="18" charset="0"/>
          </a:endParaRPr>
        </a:p>
      </dgm:t>
    </dgm:pt>
    <dgm:pt modelId="{0A6F7889-11A1-4A4A-8FF9-B972B4171F9D}" type="parTrans" cxnId="{140C8E98-812D-47E0-A34E-7D96DAE33C5B}">
      <dgm:prSet/>
      <dgm:spPr/>
      <dgm:t>
        <a:bodyPr/>
        <a:lstStyle/>
        <a:p>
          <a:endParaRPr lang="tr-TR"/>
        </a:p>
      </dgm:t>
    </dgm:pt>
    <dgm:pt modelId="{82608071-7AB6-4791-9E5B-1631BFCA09B6}" type="sibTrans" cxnId="{140C8E98-812D-47E0-A34E-7D96DAE33C5B}">
      <dgm:prSet/>
      <dgm:spPr/>
      <dgm:t>
        <a:bodyPr/>
        <a:lstStyle/>
        <a:p>
          <a:endParaRPr lang="tr-TR"/>
        </a:p>
      </dgm:t>
    </dgm:pt>
    <dgm:pt modelId="{8A36739F-C577-4ECE-BB3F-95B54A949584}">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Öğrencinin özel eğitime uygunluğuna bakıldığında 3 sonuç çıkabilir:</a:t>
          </a:r>
        </a:p>
        <a:p>
          <a:r>
            <a:rPr lang="tr-TR" sz="2000" b="1" dirty="0" smtClean="0">
              <a:effectLst>
                <a:outerShdw blurRad="38100" dist="38100" dir="2700000" algn="tl">
                  <a:srgbClr val="000000">
                    <a:alpha val="43137"/>
                  </a:srgbClr>
                </a:outerShdw>
              </a:effectLst>
              <a:latin typeface="Cambria" pitchFamily="18" charset="0"/>
            </a:rPr>
            <a:t>1. Hiçbir özel eğitim desteği almadan aynı sınıfta eğitimine devam etmesine</a:t>
          </a:r>
          <a:endParaRPr lang="tr-TR" sz="2000" b="1" dirty="0">
            <a:effectLst>
              <a:outerShdw blurRad="38100" dist="38100" dir="2700000" algn="tl">
                <a:srgbClr val="000000">
                  <a:alpha val="43137"/>
                </a:srgbClr>
              </a:outerShdw>
            </a:effectLst>
            <a:latin typeface="Cambria" pitchFamily="18" charset="0"/>
          </a:endParaRPr>
        </a:p>
      </dgm:t>
    </dgm:pt>
    <dgm:pt modelId="{96BC8E21-7CA8-454D-B387-2CE6FCBA324B}" type="parTrans" cxnId="{F536EA74-171C-4A5D-A830-4ABBAF4740F9}">
      <dgm:prSet/>
      <dgm:spPr/>
      <dgm:t>
        <a:bodyPr/>
        <a:lstStyle/>
        <a:p>
          <a:endParaRPr lang="tr-TR"/>
        </a:p>
      </dgm:t>
    </dgm:pt>
    <dgm:pt modelId="{011E5EE9-9BD2-4B60-B6EF-82F69D8BF188}" type="sibTrans" cxnId="{F536EA74-171C-4A5D-A830-4ABBAF4740F9}">
      <dgm:prSet/>
      <dgm:spPr/>
      <dgm:t>
        <a:bodyPr/>
        <a:lstStyle/>
        <a:p>
          <a:endParaRPr lang="tr-TR"/>
        </a:p>
      </dgm:t>
    </dgm:pt>
    <dgm:pt modelId="{4DAC47A8-5094-4F7E-8D93-A40366BD8EFF}">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2. Kaynaştırma öğrencisi olarak  kendi sınıfında eğitim alması ve öğrenci için BEP hazırlanması</a:t>
          </a:r>
          <a:endParaRPr lang="tr-TR" sz="2000" b="1" dirty="0">
            <a:effectLst>
              <a:outerShdw blurRad="38100" dist="38100" dir="2700000" algn="tl">
                <a:srgbClr val="000000">
                  <a:alpha val="43137"/>
                </a:srgbClr>
              </a:outerShdw>
            </a:effectLst>
            <a:latin typeface="Cambria" pitchFamily="18" charset="0"/>
          </a:endParaRPr>
        </a:p>
      </dgm:t>
    </dgm:pt>
    <dgm:pt modelId="{8007CCCC-5BD1-4CB9-863F-1E30EA9D8E5E}" type="parTrans" cxnId="{40C86975-E981-4D0E-8237-66B5B0BC4FDB}">
      <dgm:prSet/>
      <dgm:spPr/>
      <dgm:t>
        <a:bodyPr/>
        <a:lstStyle/>
        <a:p>
          <a:endParaRPr lang="tr-TR"/>
        </a:p>
      </dgm:t>
    </dgm:pt>
    <dgm:pt modelId="{F9C5433B-2C5C-4520-8593-33A5C72228C0}" type="sibTrans" cxnId="{40C86975-E981-4D0E-8237-66B5B0BC4FDB}">
      <dgm:prSet/>
      <dgm:spPr/>
      <dgm:t>
        <a:bodyPr/>
        <a:lstStyle/>
        <a:p>
          <a:endParaRPr lang="tr-TR"/>
        </a:p>
      </dgm:t>
    </dgm:pt>
    <dgm:pt modelId="{6D9C24EF-97E4-4719-A6AF-BA6F28172016}">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3. Özel eğitim okulunda/sınıfında (ayrı eğitim ortamında) BEP doğrultusunda eğitimini sürdürmesi</a:t>
          </a:r>
          <a:endParaRPr lang="tr-TR" sz="2000" b="1" dirty="0">
            <a:effectLst>
              <a:outerShdw blurRad="38100" dist="38100" dir="2700000" algn="tl">
                <a:srgbClr val="000000">
                  <a:alpha val="43137"/>
                </a:srgbClr>
              </a:outerShdw>
            </a:effectLst>
            <a:latin typeface="Cambria" pitchFamily="18" charset="0"/>
          </a:endParaRPr>
        </a:p>
      </dgm:t>
    </dgm:pt>
    <dgm:pt modelId="{F97404D3-BE7B-4D20-9A21-D93F4D149233}" type="parTrans" cxnId="{4C4EE841-99A0-4144-9426-E4F3D1673D9B}">
      <dgm:prSet/>
      <dgm:spPr/>
      <dgm:t>
        <a:bodyPr/>
        <a:lstStyle/>
        <a:p>
          <a:endParaRPr lang="tr-TR"/>
        </a:p>
      </dgm:t>
    </dgm:pt>
    <dgm:pt modelId="{2C623368-34C4-443B-9A15-E2E02DD60748}" type="sibTrans" cxnId="{4C4EE841-99A0-4144-9426-E4F3D1673D9B}">
      <dgm:prSet/>
      <dgm:spPr/>
      <dgm:t>
        <a:bodyPr/>
        <a:lstStyle/>
        <a:p>
          <a:endParaRPr lang="tr-TR"/>
        </a:p>
      </dgm:t>
    </dgm:pt>
    <dgm:pt modelId="{6F100817-6132-4983-B753-9006D4B4EFEA}" type="pres">
      <dgm:prSet presAssocID="{5DD7BA05-B271-404B-92BE-914F09580E8E}" presName="Name0" presStyleCnt="0">
        <dgm:presLayoutVars>
          <dgm:chMax val="7"/>
          <dgm:dir/>
          <dgm:animLvl val="lvl"/>
          <dgm:resizeHandles val="exact"/>
        </dgm:presLayoutVars>
      </dgm:prSet>
      <dgm:spPr/>
      <dgm:t>
        <a:bodyPr/>
        <a:lstStyle/>
        <a:p>
          <a:endParaRPr lang="tr-TR"/>
        </a:p>
      </dgm:t>
    </dgm:pt>
    <dgm:pt modelId="{8272AA6C-87A6-492F-A702-40EC78AABC02}" type="pres">
      <dgm:prSet presAssocID="{57AEB91D-B9EC-43FC-944B-83F93C5AE870}" presName="circle1" presStyleLbl="node1" presStyleIdx="0" presStyleCnt="4"/>
      <dgm:spPr/>
    </dgm:pt>
    <dgm:pt modelId="{20F43F23-D758-48C0-9765-AA9B73552CA1}" type="pres">
      <dgm:prSet presAssocID="{57AEB91D-B9EC-43FC-944B-83F93C5AE870}" presName="space" presStyleCnt="0"/>
      <dgm:spPr/>
    </dgm:pt>
    <dgm:pt modelId="{23FC0286-460F-4F98-9FAF-0E13A4DD53F0}" type="pres">
      <dgm:prSet presAssocID="{57AEB91D-B9EC-43FC-944B-83F93C5AE870}" presName="rect1" presStyleLbl="alignAcc1" presStyleIdx="0" presStyleCnt="4"/>
      <dgm:spPr/>
      <dgm:t>
        <a:bodyPr/>
        <a:lstStyle/>
        <a:p>
          <a:endParaRPr lang="tr-TR"/>
        </a:p>
      </dgm:t>
    </dgm:pt>
    <dgm:pt modelId="{0BBC28DF-005C-4149-9DD7-4E4F1CA5588E}" type="pres">
      <dgm:prSet presAssocID="{8A36739F-C577-4ECE-BB3F-95B54A949584}" presName="vertSpace2" presStyleLbl="node1" presStyleIdx="0" presStyleCnt="4"/>
      <dgm:spPr/>
    </dgm:pt>
    <dgm:pt modelId="{E11B8683-49D4-4B33-BDB7-6CA8B5E3B908}" type="pres">
      <dgm:prSet presAssocID="{8A36739F-C577-4ECE-BB3F-95B54A949584}" presName="circle2" presStyleLbl="node1" presStyleIdx="1" presStyleCnt="4"/>
      <dgm:spPr/>
    </dgm:pt>
    <dgm:pt modelId="{5C190E1E-08FF-47E7-A196-EFF99AF7CA02}" type="pres">
      <dgm:prSet presAssocID="{8A36739F-C577-4ECE-BB3F-95B54A949584}" presName="rect2" presStyleLbl="alignAcc1" presStyleIdx="1" presStyleCnt="4" custScaleY="106000" custLinFactNeighborX="-484" custLinFactNeighborY="2932"/>
      <dgm:spPr/>
      <dgm:t>
        <a:bodyPr/>
        <a:lstStyle/>
        <a:p>
          <a:endParaRPr lang="tr-TR"/>
        </a:p>
      </dgm:t>
    </dgm:pt>
    <dgm:pt modelId="{AF613CB9-0523-4C1C-8F0F-078F49265D66}" type="pres">
      <dgm:prSet presAssocID="{4DAC47A8-5094-4F7E-8D93-A40366BD8EFF}" presName="vertSpace3" presStyleLbl="node1" presStyleIdx="1" presStyleCnt="4"/>
      <dgm:spPr/>
    </dgm:pt>
    <dgm:pt modelId="{16FF8578-0096-4CCD-8043-B662E1B98F1B}" type="pres">
      <dgm:prSet presAssocID="{4DAC47A8-5094-4F7E-8D93-A40366BD8EFF}" presName="circle3" presStyleLbl="node1" presStyleIdx="2" presStyleCnt="4"/>
      <dgm:spPr/>
    </dgm:pt>
    <dgm:pt modelId="{EE791AEF-6E1E-478A-A37A-20560670F7E7}" type="pres">
      <dgm:prSet presAssocID="{4DAC47A8-5094-4F7E-8D93-A40366BD8EFF}" presName="rect3" presStyleLbl="alignAcc1" presStyleIdx="2" presStyleCnt="4" custLinFactNeighborX="-484" custLinFactNeighborY="5708"/>
      <dgm:spPr/>
      <dgm:t>
        <a:bodyPr/>
        <a:lstStyle/>
        <a:p>
          <a:endParaRPr lang="tr-TR"/>
        </a:p>
      </dgm:t>
    </dgm:pt>
    <dgm:pt modelId="{C055673D-0343-4D99-BBCC-81F5EBB02749}" type="pres">
      <dgm:prSet presAssocID="{6D9C24EF-97E4-4719-A6AF-BA6F28172016}" presName="vertSpace4" presStyleLbl="node1" presStyleIdx="2" presStyleCnt="4"/>
      <dgm:spPr/>
    </dgm:pt>
    <dgm:pt modelId="{CD12770A-C47C-4D97-A37A-4F705ADE001D}" type="pres">
      <dgm:prSet presAssocID="{6D9C24EF-97E4-4719-A6AF-BA6F28172016}" presName="circle4" presStyleLbl="node1" presStyleIdx="3" presStyleCnt="4"/>
      <dgm:spPr/>
    </dgm:pt>
    <dgm:pt modelId="{2B71DCD6-74F6-4777-BCD5-BDBFEE8EA6B3}" type="pres">
      <dgm:prSet presAssocID="{6D9C24EF-97E4-4719-A6AF-BA6F28172016}" presName="rect4" presStyleLbl="alignAcc1" presStyleIdx="3" presStyleCnt="4" custLinFactNeighborX="-484" custLinFactNeighborY="-834"/>
      <dgm:spPr/>
      <dgm:t>
        <a:bodyPr/>
        <a:lstStyle/>
        <a:p>
          <a:endParaRPr lang="tr-TR"/>
        </a:p>
      </dgm:t>
    </dgm:pt>
    <dgm:pt modelId="{842C92A8-1282-4853-8CE3-6373566667CB}" type="pres">
      <dgm:prSet presAssocID="{57AEB91D-B9EC-43FC-944B-83F93C5AE870}" presName="rect1ParTxNoCh" presStyleLbl="alignAcc1" presStyleIdx="3" presStyleCnt="4">
        <dgm:presLayoutVars>
          <dgm:chMax val="1"/>
          <dgm:bulletEnabled val="1"/>
        </dgm:presLayoutVars>
      </dgm:prSet>
      <dgm:spPr/>
      <dgm:t>
        <a:bodyPr/>
        <a:lstStyle/>
        <a:p>
          <a:endParaRPr lang="tr-TR"/>
        </a:p>
      </dgm:t>
    </dgm:pt>
    <dgm:pt modelId="{03EEB63E-6B73-4BF5-ADCE-B7635B7AFC58}" type="pres">
      <dgm:prSet presAssocID="{8A36739F-C577-4ECE-BB3F-95B54A949584}" presName="rect2ParTxNoCh" presStyleLbl="alignAcc1" presStyleIdx="3" presStyleCnt="4">
        <dgm:presLayoutVars>
          <dgm:chMax val="1"/>
          <dgm:bulletEnabled val="1"/>
        </dgm:presLayoutVars>
      </dgm:prSet>
      <dgm:spPr/>
      <dgm:t>
        <a:bodyPr/>
        <a:lstStyle/>
        <a:p>
          <a:endParaRPr lang="tr-TR"/>
        </a:p>
      </dgm:t>
    </dgm:pt>
    <dgm:pt modelId="{84AEC1A2-BA4B-49B2-95EF-E747228CC8F9}" type="pres">
      <dgm:prSet presAssocID="{4DAC47A8-5094-4F7E-8D93-A40366BD8EFF}" presName="rect3ParTxNoCh" presStyleLbl="alignAcc1" presStyleIdx="3" presStyleCnt="4">
        <dgm:presLayoutVars>
          <dgm:chMax val="1"/>
          <dgm:bulletEnabled val="1"/>
        </dgm:presLayoutVars>
      </dgm:prSet>
      <dgm:spPr/>
      <dgm:t>
        <a:bodyPr/>
        <a:lstStyle/>
        <a:p>
          <a:endParaRPr lang="tr-TR"/>
        </a:p>
      </dgm:t>
    </dgm:pt>
    <dgm:pt modelId="{BB08BBA9-081F-4638-B102-EF2531C184E8}" type="pres">
      <dgm:prSet presAssocID="{6D9C24EF-97E4-4719-A6AF-BA6F28172016}" presName="rect4ParTxNoCh" presStyleLbl="alignAcc1" presStyleIdx="3" presStyleCnt="4">
        <dgm:presLayoutVars>
          <dgm:chMax val="1"/>
          <dgm:bulletEnabled val="1"/>
        </dgm:presLayoutVars>
      </dgm:prSet>
      <dgm:spPr/>
      <dgm:t>
        <a:bodyPr/>
        <a:lstStyle/>
        <a:p>
          <a:endParaRPr lang="tr-TR"/>
        </a:p>
      </dgm:t>
    </dgm:pt>
  </dgm:ptLst>
  <dgm:cxnLst>
    <dgm:cxn modelId="{76A5ED48-BBCF-4DBC-A29B-874EB6206B1A}" type="presOf" srcId="{57AEB91D-B9EC-43FC-944B-83F93C5AE870}" destId="{23FC0286-460F-4F98-9FAF-0E13A4DD53F0}" srcOrd="0" destOrd="0" presId="urn:microsoft.com/office/officeart/2005/8/layout/target3"/>
    <dgm:cxn modelId="{83C5415C-EAA3-44B0-8D26-985BA102C910}" type="presOf" srcId="{6D9C24EF-97E4-4719-A6AF-BA6F28172016}" destId="{BB08BBA9-081F-4638-B102-EF2531C184E8}" srcOrd="1" destOrd="0" presId="urn:microsoft.com/office/officeart/2005/8/layout/target3"/>
    <dgm:cxn modelId="{F74D0E41-FF0D-47E0-BB41-C331C86B1EA5}" type="presOf" srcId="{57AEB91D-B9EC-43FC-944B-83F93C5AE870}" destId="{842C92A8-1282-4853-8CE3-6373566667CB}" srcOrd="1" destOrd="0" presId="urn:microsoft.com/office/officeart/2005/8/layout/target3"/>
    <dgm:cxn modelId="{DFA53DB5-DEAE-4606-A603-5EAF82E98E86}" type="presOf" srcId="{5DD7BA05-B271-404B-92BE-914F09580E8E}" destId="{6F100817-6132-4983-B753-9006D4B4EFEA}" srcOrd="0" destOrd="0" presId="urn:microsoft.com/office/officeart/2005/8/layout/target3"/>
    <dgm:cxn modelId="{F536EA74-171C-4A5D-A830-4ABBAF4740F9}" srcId="{5DD7BA05-B271-404B-92BE-914F09580E8E}" destId="{8A36739F-C577-4ECE-BB3F-95B54A949584}" srcOrd="1" destOrd="0" parTransId="{96BC8E21-7CA8-454D-B387-2CE6FCBA324B}" sibTransId="{011E5EE9-9BD2-4B60-B6EF-82F69D8BF188}"/>
    <dgm:cxn modelId="{BB2D60E8-A3E2-48FB-8409-C65DE895B0EE}" type="presOf" srcId="{8A36739F-C577-4ECE-BB3F-95B54A949584}" destId="{03EEB63E-6B73-4BF5-ADCE-B7635B7AFC58}" srcOrd="1" destOrd="0" presId="urn:microsoft.com/office/officeart/2005/8/layout/target3"/>
    <dgm:cxn modelId="{140C8E98-812D-47E0-A34E-7D96DAE33C5B}" srcId="{5DD7BA05-B271-404B-92BE-914F09580E8E}" destId="{57AEB91D-B9EC-43FC-944B-83F93C5AE870}" srcOrd="0" destOrd="0" parTransId="{0A6F7889-11A1-4A4A-8FF9-B972B4171F9D}" sibTransId="{82608071-7AB6-4791-9E5B-1631BFCA09B6}"/>
    <dgm:cxn modelId="{38D57699-B796-49C1-A97B-F2930ED57AFB}" type="presOf" srcId="{6D9C24EF-97E4-4719-A6AF-BA6F28172016}" destId="{2B71DCD6-74F6-4777-BCD5-BDBFEE8EA6B3}" srcOrd="0" destOrd="0" presId="urn:microsoft.com/office/officeart/2005/8/layout/target3"/>
    <dgm:cxn modelId="{27447626-D6EC-4FA8-8888-0240E8E333B1}" type="presOf" srcId="{4DAC47A8-5094-4F7E-8D93-A40366BD8EFF}" destId="{84AEC1A2-BA4B-49B2-95EF-E747228CC8F9}" srcOrd="1" destOrd="0" presId="urn:microsoft.com/office/officeart/2005/8/layout/target3"/>
    <dgm:cxn modelId="{40C86975-E981-4D0E-8237-66B5B0BC4FDB}" srcId="{5DD7BA05-B271-404B-92BE-914F09580E8E}" destId="{4DAC47A8-5094-4F7E-8D93-A40366BD8EFF}" srcOrd="2" destOrd="0" parTransId="{8007CCCC-5BD1-4CB9-863F-1E30EA9D8E5E}" sibTransId="{F9C5433B-2C5C-4520-8593-33A5C72228C0}"/>
    <dgm:cxn modelId="{7D766A22-97A5-41A6-9E7E-2D95B0FBEC8D}" type="presOf" srcId="{4DAC47A8-5094-4F7E-8D93-A40366BD8EFF}" destId="{EE791AEF-6E1E-478A-A37A-20560670F7E7}" srcOrd="0" destOrd="0" presId="urn:microsoft.com/office/officeart/2005/8/layout/target3"/>
    <dgm:cxn modelId="{7682C5D1-313B-486E-B75F-8D7D98BDEDD9}" type="presOf" srcId="{8A36739F-C577-4ECE-BB3F-95B54A949584}" destId="{5C190E1E-08FF-47E7-A196-EFF99AF7CA02}" srcOrd="0" destOrd="0" presId="urn:microsoft.com/office/officeart/2005/8/layout/target3"/>
    <dgm:cxn modelId="{4C4EE841-99A0-4144-9426-E4F3D1673D9B}" srcId="{5DD7BA05-B271-404B-92BE-914F09580E8E}" destId="{6D9C24EF-97E4-4719-A6AF-BA6F28172016}" srcOrd="3" destOrd="0" parTransId="{F97404D3-BE7B-4D20-9A21-D93F4D149233}" sibTransId="{2C623368-34C4-443B-9A15-E2E02DD60748}"/>
    <dgm:cxn modelId="{C544F400-4924-4F5F-9A13-D134A8A48252}" type="presParOf" srcId="{6F100817-6132-4983-B753-9006D4B4EFEA}" destId="{8272AA6C-87A6-492F-A702-40EC78AABC02}" srcOrd="0" destOrd="0" presId="urn:microsoft.com/office/officeart/2005/8/layout/target3"/>
    <dgm:cxn modelId="{578F7966-9F66-491C-80A7-40C998E2F039}" type="presParOf" srcId="{6F100817-6132-4983-B753-9006D4B4EFEA}" destId="{20F43F23-D758-48C0-9765-AA9B73552CA1}" srcOrd="1" destOrd="0" presId="urn:microsoft.com/office/officeart/2005/8/layout/target3"/>
    <dgm:cxn modelId="{3B1CFCAF-75BC-4A1F-B3A2-379F4D2433E4}" type="presParOf" srcId="{6F100817-6132-4983-B753-9006D4B4EFEA}" destId="{23FC0286-460F-4F98-9FAF-0E13A4DD53F0}" srcOrd="2" destOrd="0" presId="urn:microsoft.com/office/officeart/2005/8/layout/target3"/>
    <dgm:cxn modelId="{62843FEE-FE1B-44A3-A8DC-6E288E35248B}" type="presParOf" srcId="{6F100817-6132-4983-B753-9006D4B4EFEA}" destId="{0BBC28DF-005C-4149-9DD7-4E4F1CA5588E}" srcOrd="3" destOrd="0" presId="urn:microsoft.com/office/officeart/2005/8/layout/target3"/>
    <dgm:cxn modelId="{9AA7DF22-FCCF-4AC4-8319-A001C8DEAF44}" type="presParOf" srcId="{6F100817-6132-4983-B753-9006D4B4EFEA}" destId="{E11B8683-49D4-4B33-BDB7-6CA8B5E3B908}" srcOrd="4" destOrd="0" presId="urn:microsoft.com/office/officeart/2005/8/layout/target3"/>
    <dgm:cxn modelId="{57CAE9FB-D91C-4F83-B9EB-452DC33FF981}" type="presParOf" srcId="{6F100817-6132-4983-B753-9006D4B4EFEA}" destId="{5C190E1E-08FF-47E7-A196-EFF99AF7CA02}" srcOrd="5" destOrd="0" presId="urn:microsoft.com/office/officeart/2005/8/layout/target3"/>
    <dgm:cxn modelId="{B8AC1F1A-7586-4DA2-B394-7C9AE29343A4}" type="presParOf" srcId="{6F100817-6132-4983-B753-9006D4B4EFEA}" destId="{AF613CB9-0523-4C1C-8F0F-078F49265D66}" srcOrd="6" destOrd="0" presId="urn:microsoft.com/office/officeart/2005/8/layout/target3"/>
    <dgm:cxn modelId="{3CAF9887-F085-4217-B8BE-6FAEB8553BA1}" type="presParOf" srcId="{6F100817-6132-4983-B753-9006D4B4EFEA}" destId="{16FF8578-0096-4CCD-8043-B662E1B98F1B}" srcOrd="7" destOrd="0" presId="urn:microsoft.com/office/officeart/2005/8/layout/target3"/>
    <dgm:cxn modelId="{C4591852-C313-493D-A7A8-06BABF751A58}" type="presParOf" srcId="{6F100817-6132-4983-B753-9006D4B4EFEA}" destId="{EE791AEF-6E1E-478A-A37A-20560670F7E7}" srcOrd="8" destOrd="0" presId="urn:microsoft.com/office/officeart/2005/8/layout/target3"/>
    <dgm:cxn modelId="{99C857EB-3C3B-417B-BFB9-CBB19552324B}" type="presParOf" srcId="{6F100817-6132-4983-B753-9006D4B4EFEA}" destId="{C055673D-0343-4D99-BBCC-81F5EBB02749}" srcOrd="9" destOrd="0" presId="urn:microsoft.com/office/officeart/2005/8/layout/target3"/>
    <dgm:cxn modelId="{8A161CEE-CD74-45C4-972B-C56FCEA847D3}" type="presParOf" srcId="{6F100817-6132-4983-B753-9006D4B4EFEA}" destId="{CD12770A-C47C-4D97-A37A-4F705ADE001D}" srcOrd="10" destOrd="0" presId="urn:microsoft.com/office/officeart/2005/8/layout/target3"/>
    <dgm:cxn modelId="{26E22364-7433-44FD-95AD-E50E78B1C063}" type="presParOf" srcId="{6F100817-6132-4983-B753-9006D4B4EFEA}" destId="{2B71DCD6-74F6-4777-BCD5-BDBFEE8EA6B3}" srcOrd="11" destOrd="0" presId="urn:microsoft.com/office/officeart/2005/8/layout/target3"/>
    <dgm:cxn modelId="{DBC1700F-A2EC-4E11-ADB4-7872F1D8D3CC}" type="presParOf" srcId="{6F100817-6132-4983-B753-9006D4B4EFEA}" destId="{842C92A8-1282-4853-8CE3-6373566667CB}" srcOrd="12" destOrd="0" presId="urn:microsoft.com/office/officeart/2005/8/layout/target3"/>
    <dgm:cxn modelId="{F9150F9B-E9DA-4D9F-9B07-D111E07CB591}" type="presParOf" srcId="{6F100817-6132-4983-B753-9006D4B4EFEA}" destId="{03EEB63E-6B73-4BF5-ADCE-B7635B7AFC58}" srcOrd="13" destOrd="0" presId="urn:microsoft.com/office/officeart/2005/8/layout/target3"/>
    <dgm:cxn modelId="{3BE675A6-AE0D-4300-BD18-6F40625DA00A}" type="presParOf" srcId="{6F100817-6132-4983-B753-9006D4B4EFEA}" destId="{84AEC1A2-BA4B-49B2-95EF-E747228CC8F9}" srcOrd="14" destOrd="0" presId="urn:microsoft.com/office/officeart/2005/8/layout/target3"/>
    <dgm:cxn modelId="{D5B0A547-BA2B-4104-B590-4BFE87EDA5CE}" type="presParOf" srcId="{6F100817-6132-4983-B753-9006D4B4EFEA}" destId="{BB08BBA9-081F-4638-B102-EF2531C184E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E7D473-9BD5-4BB7-9F7B-5CA38499A6D7}" type="doc">
      <dgm:prSet loTypeId="urn:microsoft.com/office/officeart/2005/8/layout/arrow1" loCatId="process" qsTypeId="urn:microsoft.com/office/officeart/2005/8/quickstyle/3d1" qsCatId="3D" csTypeId="urn:microsoft.com/office/officeart/2005/8/colors/colorful4" csCatId="colorful" phldr="1"/>
      <dgm:spPr/>
      <dgm:t>
        <a:bodyPr/>
        <a:lstStyle/>
        <a:p>
          <a:endParaRPr lang="tr-TR"/>
        </a:p>
      </dgm:t>
    </dgm:pt>
    <dgm:pt modelId="{B19C59E1-3348-48B3-A5F3-B2699FC6AFCB}">
      <dgm:prSet phldrT="[Metin]" custT="1"/>
      <dgm:spPr/>
      <dgm:t>
        <a:bodyPr/>
        <a:lstStyle/>
        <a:p>
          <a:r>
            <a:rPr lang="tr-TR" sz="2400" b="1" dirty="0" smtClean="0">
              <a:effectLst>
                <a:outerShdw blurRad="38100" dist="38100" dir="2700000" algn="tl">
                  <a:srgbClr val="000000">
                    <a:alpha val="43137"/>
                  </a:srgbClr>
                </a:outerShdw>
              </a:effectLst>
            </a:rPr>
            <a:t>ÖĞRENCİ DEĞERLENDİRMESİ</a:t>
          </a:r>
          <a:endParaRPr lang="tr-TR" sz="2400" b="1" dirty="0">
            <a:effectLst>
              <a:outerShdw blurRad="38100" dist="38100" dir="2700000" algn="tl">
                <a:srgbClr val="000000">
                  <a:alpha val="43137"/>
                </a:srgbClr>
              </a:outerShdw>
            </a:effectLst>
          </a:endParaRPr>
        </a:p>
      </dgm:t>
    </dgm:pt>
    <dgm:pt modelId="{89D279AD-0501-4F6F-807C-42E52EA3E383}" type="parTrans" cxnId="{535891CD-36F2-41FA-A2C8-9DFE4C57ED53}">
      <dgm:prSet/>
      <dgm:spPr/>
      <dgm:t>
        <a:bodyPr/>
        <a:lstStyle/>
        <a:p>
          <a:endParaRPr lang="tr-TR"/>
        </a:p>
      </dgm:t>
    </dgm:pt>
    <dgm:pt modelId="{789C44F1-035E-477D-8CD0-8E3001AD15A5}" type="sibTrans" cxnId="{535891CD-36F2-41FA-A2C8-9DFE4C57ED53}">
      <dgm:prSet/>
      <dgm:spPr/>
      <dgm:t>
        <a:bodyPr/>
        <a:lstStyle/>
        <a:p>
          <a:endParaRPr lang="tr-TR"/>
        </a:p>
      </dgm:t>
    </dgm:pt>
    <dgm:pt modelId="{7B352954-ECCC-4E4F-8A3F-443EE6DCCD16}">
      <dgm:prSet phldrT="[Metin]" custT="1"/>
      <dgm:spPr/>
      <dgm:t>
        <a:bodyPr/>
        <a:lstStyle/>
        <a:p>
          <a:r>
            <a:rPr lang="tr-TR" sz="2400" b="1" dirty="0" smtClean="0">
              <a:effectLst>
                <a:outerShdw blurRad="38100" dist="38100" dir="2700000" algn="tl">
                  <a:srgbClr val="000000">
                    <a:alpha val="43137"/>
                  </a:srgbClr>
                </a:outerShdw>
              </a:effectLst>
              <a:latin typeface="Calibri" pitchFamily="34" charset="0"/>
              <a:cs typeface="Calibri" pitchFamily="34" charset="0"/>
            </a:rPr>
            <a:t>PROGRAM DEĞERLENDİRMESİ</a:t>
          </a:r>
          <a:endParaRPr lang="tr-TR" sz="2400" b="1" dirty="0">
            <a:effectLst>
              <a:outerShdw blurRad="38100" dist="38100" dir="2700000" algn="tl">
                <a:srgbClr val="000000">
                  <a:alpha val="43137"/>
                </a:srgbClr>
              </a:outerShdw>
            </a:effectLst>
            <a:latin typeface="Calibri" pitchFamily="34" charset="0"/>
            <a:cs typeface="Calibri" pitchFamily="34" charset="0"/>
          </a:endParaRPr>
        </a:p>
      </dgm:t>
    </dgm:pt>
    <dgm:pt modelId="{5905D97F-A1E0-4121-91CF-2C21E42C3491}" type="parTrans" cxnId="{FDC0F2F6-5F61-4513-8831-96332EE23215}">
      <dgm:prSet/>
      <dgm:spPr/>
      <dgm:t>
        <a:bodyPr/>
        <a:lstStyle/>
        <a:p>
          <a:endParaRPr lang="tr-TR"/>
        </a:p>
      </dgm:t>
    </dgm:pt>
    <dgm:pt modelId="{C3FBB4DB-59DF-4836-93BC-837F3EA9AF0B}" type="sibTrans" cxnId="{FDC0F2F6-5F61-4513-8831-96332EE23215}">
      <dgm:prSet/>
      <dgm:spPr/>
      <dgm:t>
        <a:bodyPr/>
        <a:lstStyle/>
        <a:p>
          <a:endParaRPr lang="tr-TR"/>
        </a:p>
      </dgm:t>
    </dgm:pt>
    <dgm:pt modelId="{C7FE9772-CF5E-4A94-9CE2-C3A8914F3E6A}" type="pres">
      <dgm:prSet presAssocID="{37E7D473-9BD5-4BB7-9F7B-5CA38499A6D7}" presName="cycle" presStyleCnt="0">
        <dgm:presLayoutVars>
          <dgm:dir/>
          <dgm:resizeHandles val="exact"/>
        </dgm:presLayoutVars>
      </dgm:prSet>
      <dgm:spPr/>
      <dgm:t>
        <a:bodyPr/>
        <a:lstStyle/>
        <a:p>
          <a:endParaRPr lang="tr-TR"/>
        </a:p>
      </dgm:t>
    </dgm:pt>
    <dgm:pt modelId="{D9F1D4CD-0934-4F47-9240-1B131102081E}" type="pres">
      <dgm:prSet presAssocID="{B19C59E1-3348-48B3-A5F3-B2699FC6AFCB}" presName="arrow" presStyleLbl="node1" presStyleIdx="0" presStyleCnt="2">
        <dgm:presLayoutVars>
          <dgm:bulletEnabled val="1"/>
        </dgm:presLayoutVars>
      </dgm:prSet>
      <dgm:spPr/>
      <dgm:t>
        <a:bodyPr/>
        <a:lstStyle/>
        <a:p>
          <a:endParaRPr lang="tr-TR"/>
        </a:p>
      </dgm:t>
    </dgm:pt>
    <dgm:pt modelId="{A21C4CD4-B662-415A-95D0-01B0386203C0}" type="pres">
      <dgm:prSet presAssocID="{7B352954-ECCC-4E4F-8A3F-443EE6DCCD16}" presName="arrow" presStyleLbl="node1" presStyleIdx="1" presStyleCnt="2">
        <dgm:presLayoutVars>
          <dgm:bulletEnabled val="1"/>
        </dgm:presLayoutVars>
      </dgm:prSet>
      <dgm:spPr/>
      <dgm:t>
        <a:bodyPr/>
        <a:lstStyle/>
        <a:p>
          <a:endParaRPr lang="tr-TR"/>
        </a:p>
      </dgm:t>
    </dgm:pt>
  </dgm:ptLst>
  <dgm:cxnLst>
    <dgm:cxn modelId="{535891CD-36F2-41FA-A2C8-9DFE4C57ED53}" srcId="{37E7D473-9BD5-4BB7-9F7B-5CA38499A6D7}" destId="{B19C59E1-3348-48B3-A5F3-B2699FC6AFCB}" srcOrd="0" destOrd="0" parTransId="{89D279AD-0501-4F6F-807C-42E52EA3E383}" sibTransId="{789C44F1-035E-477D-8CD0-8E3001AD15A5}"/>
    <dgm:cxn modelId="{FDC0F2F6-5F61-4513-8831-96332EE23215}" srcId="{37E7D473-9BD5-4BB7-9F7B-5CA38499A6D7}" destId="{7B352954-ECCC-4E4F-8A3F-443EE6DCCD16}" srcOrd="1" destOrd="0" parTransId="{5905D97F-A1E0-4121-91CF-2C21E42C3491}" sibTransId="{C3FBB4DB-59DF-4836-93BC-837F3EA9AF0B}"/>
    <dgm:cxn modelId="{0988BE84-29B1-4F14-AF01-BD310AF05D50}" type="presOf" srcId="{B19C59E1-3348-48B3-A5F3-B2699FC6AFCB}" destId="{D9F1D4CD-0934-4F47-9240-1B131102081E}" srcOrd="0" destOrd="0" presId="urn:microsoft.com/office/officeart/2005/8/layout/arrow1"/>
    <dgm:cxn modelId="{504DC86F-C018-4706-B696-391EC7BCA805}" type="presOf" srcId="{7B352954-ECCC-4E4F-8A3F-443EE6DCCD16}" destId="{A21C4CD4-B662-415A-95D0-01B0386203C0}" srcOrd="0" destOrd="0" presId="urn:microsoft.com/office/officeart/2005/8/layout/arrow1"/>
    <dgm:cxn modelId="{4C497B75-227A-4962-A420-C8C2CD9DFE02}" type="presOf" srcId="{37E7D473-9BD5-4BB7-9F7B-5CA38499A6D7}" destId="{C7FE9772-CF5E-4A94-9CE2-C3A8914F3E6A}" srcOrd="0" destOrd="0" presId="urn:microsoft.com/office/officeart/2005/8/layout/arrow1"/>
    <dgm:cxn modelId="{AABAB41D-3EA4-4974-BF0B-67F55AB8DE2D}" type="presParOf" srcId="{C7FE9772-CF5E-4A94-9CE2-C3A8914F3E6A}" destId="{D9F1D4CD-0934-4F47-9240-1B131102081E}" srcOrd="0" destOrd="0" presId="urn:microsoft.com/office/officeart/2005/8/layout/arrow1"/>
    <dgm:cxn modelId="{4AB37158-7EC0-4D53-866B-0338FA9AD5B0}" type="presParOf" srcId="{C7FE9772-CF5E-4A94-9CE2-C3A8914F3E6A}" destId="{A21C4CD4-B662-415A-95D0-01B0386203C0}"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23BE71-FAEB-49DE-B73D-53C3018CCD4B}" type="doc">
      <dgm:prSet loTypeId="urn:microsoft.com/office/officeart/2005/8/layout/vList6" loCatId="list" qsTypeId="urn:microsoft.com/office/officeart/2005/8/quickstyle/3d1" qsCatId="3D" csTypeId="urn:microsoft.com/office/officeart/2005/8/colors/colorful1#1" csCatId="colorful" phldr="1"/>
      <dgm:spPr/>
      <dgm:t>
        <a:bodyPr/>
        <a:lstStyle/>
        <a:p>
          <a:endParaRPr lang="tr-TR"/>
        </a:p>
      </dgm:t>
    </dgm:pt>
    <dgm:pt modelId="{FFE8766A-50D5-44B7-B7AE-60C7B629BE8A}">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ÖĞRENCİ DEĞERLENDİRMESİ</a:t>
          </a:r>
          <a:endParaRPr lang="tr-TR" sz="2000" b="1" dirty="0">
            <a:effectLst>
              <a:outerShdw blurRad="38100" dist="38100" dir="2700000" algn="tl">
                <a:srgbClr val="000000">
                  <a:alpha val="43137"/>
                </a:srgbClr>
              </a:outerShdw>
            </a:effectLst>
            <a:latin typeface="Cambria" pitchFamily="18" charset="0"/>
          </a:endParaRPr>
        </a:p>
      </dgm:t>
    </dgm:pt>
    <dgm:pt modelId="{64174F80-0AD7-42B3-A748-DF76FAAFE103}" type="parTrans" cxnId="{245F3CDE-C125-4793-9292-883218C6783A}">
      <dgm:prSet/>
      <dgm:spPr/>
      <dgm:t>
        <a:bodyPr/>
        <a:lstStyle/>
        <a:p>
          <a:endParaRPr lang="tr-TR"/>
        </a:p>
      </dgm:t>
    </dgm:pt>
    <dgm:pt modelId="{04B8153C-F82C-4866-B4DD-6CD527D6414A}" type="sibTrans" cxnId="{245F3CDE-C125-4793-9292-883218C6783A}">
      <dgm:prSet/>
      <dgm:spPr/>
      <dgm:t>
        <a:bodyPr/>
        <a:lstStyle/>
        <a:p>
          <a:endParaRPr lang="tr-TR"/>
        </a:p>
      </dgm:t>
    </dgm:pt>
    <dgm:pt modelId="{B506C12D-B0C2-4D65-9579-4BCD3DF0DB2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BEP ya da BAHP (Bireyselleştirilmiş Aile Hizmet planı)’</a:t>
          </a:r>
          <a:r>
            <a:rPr lang="tr-TR" sz="1800" dirty="0" err="1" smtClean="0">
              <a:effectLst>
                <a:outerShdw blurRad="38100" dist="38100" dir="2700000" algn="tl">
                  <a:srgbClr val="000000">
                    <a:alpha val="43137"/>
                  </a:srgbClr>
                </a:outerShdw>
              </a:effectLst>
              <a:latin typeface="Cambria" pitchFamily="18" charset="0"/>
            </a:rPr>
            <a:t>nın</a:t>
          </a:r>
          <a:r>
            <a:rPr lang="tr-TR" sz="1800" dirty="0" smtClean="0">
              <a:effectLst>
                <a:outerShdw blurRad="38100" dist="38100" dir="2700000" algn="tl">
                  <a:srgbClr val="000000">
                    <a:alpha val="43137"/>
                  </a:srgbClr>
                </a:outerShdw>
              </a:effectLst>
              <a:latin typeface="Cambria" pitchFamily="18" charset="0"/>
            </a:rPr>
            <a:t>  amacına ulaşıp ulaşmadığına, öğrencinin öğretim sonunda var olan performansına, programa devam edip etmeyeceklerine, programın başarısı hakkında bu gibi sorulara cevap vermek için değerlendirme yapılır.</a:t>
          </a:r>
          <a:endParaRPr lang="tr-TR" sz="1800" dirty="0">
            <a:effectLst>
              <a:outerShdw blurRad="38100" dist="38100" dir="2700000" algn="tl">
                <a:srgbClr val="000000">
                  <a:alpha val="43137"/>
                </a:srgbClr>
              </a:outerShdw>
            </a:effectLst>
            <a:latin typeface="Cambria" pitchFamily="18" charset="0"/>
          </a:endParaRPr>
        </a:p>
      </dgm:t>
    </dgm:pt>
    <dgm:pt modelId="{230FBE20-5C15-46FF-B446-F40B039D0B63}" type="parTrans" cxnId="{86F73F28-35E7-41F9-B4CF-59A2B09A967F}">
      <dgm:prSet/>
      <dgm:spPr/>
      <dgm:t>
        <a:bodyPr/>
        <a:lstStyle/>
        <a:p>
          <a:endParaRPr lang="tr-TR"/>
        </a:p>
      </dgm:t>
    </dgm:pt>
    <dgm:pt modelId="{30AE1145-E3D1-4F0A-A5BC-FB0461E3B1A6}" type="sibTrans" cxnId="{86F73F28-35E7-41F9-B4CF-59A2B09A967F}">
      <dgm:prSet/>
      <dgm:spPr/>
      <dgm:t>
        <a:bodyPr/>
        <a:lstStyle/>
        <a:p>
          <a:endParaRPr lang="tr-TR"/>
        </a:p>
      </dgm:t>
    </dgm:pt>
    <dgm:pt modelId="{BC0F5755-C607-4423-ACC2-550486BE04F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PROGRAM DEĞERLENDİRMESİ</a:t>
          </a:r>
          <a:endParaRPr lang="tr-TR" sz="2000" b="1" dirty="0">
            <a:effectLst>
              <a:outerShdw blurRad="38100" dist="38100" dir="2700000" algn="tl">
                <a:srgbClr val="000000">
                  <a:alpha val="43137"/>
                </a:srgbClr>
              </a:outerShdw>
            </a:effectLst>
            <a:latin typeface="Cambria" pitchFamily="18" charset="0"/>
          </a:endParaRPr>
        </a:p>
      </dgm:t>
    </dgm:pt>
    <dgm:pt modelId="{F6589EFE-39FD-4CDC-BF16-7AB69E08A97F}" type="parTrans" cxnId="{7AF3CEB6-6AE5-4E74-95CF-D6F1D738C821}">
      <dgm:prSet/>
      <dgm:spPr/>
      <dgm:t>
        <a:bodyPr/>
        <a:lstStyle/>
        <a:p>
          <a:endParaRPr lang="tr-TR"/>
        </a:p>
      </dgm:t>
    </dgm:pt>
    <dgm:pt modelId="{D5F9EC76-01AC-4786-BB8C-D69F39759BA6}" type="sibTrans" cxnId="{7AF3CEB6-6AE5-4E74-95CF-D6F1D738C821}">
      <dgm:prSet/>
      <dgm:spPr/>
      <dgm:t>
        <a:bodyPr/>
        <a:lstStyle/>
        <a:p>
          <a:endParaRPr lang="tr-TR"/>
        </a:p>
      </dgm:t>
    </dgm:pt>
    <dgm:pt modelId="{991F4045-F550-470B-9463-0319F4BF2C12}">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Programın etkili olup olmadığına bakıp, etkili olmayan programları düzeltmek, etkili olan programı devam ettirmek için programı incelemek gerekir.</a:t>
          </a:r>
          <a:endParaRPr lang="tr-TR" sz="1800" dirty="0">
            <a:effectLst>
              <a:outerShdw blurRad="38100" dist="38100" dir="2700000" algn="tl">
                <a:srgbClr val="000000">
                  <a:alpha val="43137"/>
                </a:srgbClr>
              </a:outerShdw>
            </a:effectLst>
            <a:latin typeface="Cambria" pitchFamily="18" charset="0"/>
          </a:endParaRPr>
        </a:p>
      </dgm:t>
    </dgm:pt>
    <dgm:pt modelId="{2B0A15D9-CD8B-4AB1-BC55-7CF187F2257D}" type="parTrans" cxnId="{FDF726D0-4586-4756-9505-6E37E56853FD}">
      <dgm:prSet/>
      <dgm:spPr/>
      <dgm:t>
        <a:bodyPr/>
        <a:lstStyle/>
        <a:p>
          <a:endParaRPr lang="tr-TR"/>
        </a:p>
      </dgm:t>
    </dgm:pt>
    <dgm:pt modelId="{14BCEE21-63EF-4FB4-A304-CF785398010B}" type="sibTrans" cxnId="{FDF726D0-4586-4756-9505-6E37E56853FD}">
      <dgm:prSet/>
      <dgm:spPr/>
      <dgm:t>
        <a:bodyPr/>
        <a:lstStyle/>
        <a:p>
          <a:endParaRPr lang="tr-TR"/>
        </a:p>
      </dgm:t>
    </dgm:pt>
    <dgm:pt modelId="{FE35E6F2-8665-4FF4-AC61-74C35CF7AE7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Programda uyarlama yapılacak mı, programda neler gerçekleşti bunlara bakmak için program değerlendirilir.</a:t>
          </a:r>
          <a:endParaRPr lang="tr-TR" sz="1800" dirty="0">
            <a:effectLst>
              <a:outerShdw blurRad="38100" dist="38100" dir="2700000" algn="tl">
                <a:srgbClr val="000000">
                  <a:alpha val="43137"/>
                </a:srgbClr>
              </a:outerShdw>
            </a:effectLst>
            <a:latin typeface="Cambria" pitchFamily="18" charset="0"/>
          </a:endParaRPr>
        </a:p>
      </dgm:t>
    </dgm:pt>
    <dgm:pt modelId="{D824ED1C-EE8D-4634-A22D-6E8EB4ADD129}" type="parTrans" cxnId="{B68BD5FC-95EC-4DF3-A0C0-6500E5FBB396}">
      <dgm:prSet/>
      <dgm:spPr/>
    </dgm:pt>
    <dgm:pt modelId="{290E2EF1-C1A7-4772-ACB6-73819F97E98F}" type="sibTrans" cxnId="{B68BD5FC-95EC-4DF3-A0C0-6500E5FBB396}">
      <dgm:prSet/>
      <dgm:spPr/>
    </dgm:pt>
    <dgm:pt modelId="{A0E5D417-68C9-4115-BB16-CC6D5E3DFDB5}" type="pres">
      <dgm:prSet presAssocID="{4323BE71-FAEB-49DE-B73D-53C3018CCD4B}" presName="Name0" presStyleCnt="0">
        <dgm:presLayoutVars>
          <dgm:dir/>
          <dgm:animLvl val="lvl"/>
          <dgm:resizeHandles/>
        </dgm:presLayoutVars>
      </dgm:prSet>
      <dgm:spPr/>
      <dgm:t>
        <a:bodyPr/>
        <a:lstStyle/>
        <a:p>
          <a:endParaRPr lang="tr-TR"/>
        </a:p>
      </dgm:t>
    </dgm:pt>
    <dgm:pt modelId="{36EDB066-5036-4A74-B5DE-F9CAF73AF275}" type="pres">
      <dgm:prSet presAssocID="{FFE8766A-50D5-44B7-B7AE-60C7B629BE8A}" presName="linNode" presStyleCnt="0"/>
      <dgm:spPr/>
    </dgm:pt>
    <dgm:pt modelId="{18BD4152-06C4-4825-8EFF-FB7F329CBBFD}" type="pres">
      <dgm:prSet presAssocID="{FFE8766A-50D5-44B7-B7AE-60C7B629BE8A}" presName="parentShp" presStyleLbl="node1" presStyleIdx="0" presStyleCnt="2" custScaleX="77570">
        <dgm:presLayoutVars>
          <dgm:bulletEnabled val="1"/>
        </dgm:presLayoutVars>
      </dgm:prSet>
      <dgm:spPr>
        <a:prstGeom prst="roundRect">
          <a:avLst/>
        </a:prstGeom>
      </dgm:spPr>
      <dgm:t>
        <a:bodyPr/>
        <a:lstStyle/>
        <a:p>
          <a:endParaRPr lang="tr-TR"/>
        </a:p>
      </dgm:t>
    </dgm:pt>
    <dgm:pt modelId="{F1AD2439-D736-46E5-9805-881011377DB7}" type="pres">
      <dgm:prSet presAssocID="{FFE8766A-50D5-44B7-B7AE-60C7B629BE8A}" presName="childShp" presStyleLbl="bgAccFollowNode1" presStyleIdx="0" presStyleCnt="2" custScaleX="114953" custScaleY="122584">
        <dgm:presLayoutVars>
          <dgm:bulletEnabled val="1"/>
        </dgm:presLayoutVars>
      </dgm:prSet>
      <dgm:spPr/>
      <dgm:t>
        <a:bodyPr/>
        <a:lstStyle/>
        <a:p>
          <a:endParaRPr lang="tr-TR"/>
        </a:p>
      </dgm:t>
    </dgm:pt>
    <dgm:pt modelId="{16271AE4-2608-4039-A82C-FDE7B44D7AB6}" type="pres">
      <dgm:prSet presAssocID="{04B8153C-F82C-4866-B4DD-6CD527D6414A}" presName="spacing" presStyleCnt="0"/>
      <dgm:spPr/>
    </dgm:pt>
    <dgm:pt modelId="{F9007F6E-F93C-44B9-B853-CC3DBB7F20EF}" type="pres">
      <dgm:prSet presAssocID="{BC0F5755-C607-4423-ACC2-550486BE04F1}" presName="linNode" presStyleCnt="0"/>
      <dgm:spPr/>
    </dgm:pt>
    <dgm:pt modelId="{FDAE5B16-4476-4494-A992-05CC29AB3E23}" type="pres">
      <dgm:prSet presAssocID="{BC0F5755-C607-4423-ACC2-550486BE04F1}" presName="parentShp" presStyleLbl="node1" presStyleIdx="1" presStyleCnt="2" custScaleX="77570">
        <dgm:presLayoutVars>
          <dgm:bulletEnabled val="1"/>
        </dgm:presLayoutVars>
      </dgm:prSet>
      <dgm:spPr/>
      <dgm:t>
        <a:bodyPr/>
        <a:lstStyle/>
        <a:p>
          <a:endParaRPr lang="tr-TR"/>
        </a:p>
      </dgm:t>
    </dgm:pt>
    <dgm:pt modelId="{DE63E0CE-81F0-4FF5-B238-E137928D1E46}" type="pres">
      <dgm:prSet presAssocID="{BC0F5755-C607-4423-ACC2-550486BE04F1}" presName="childShp" presStyleLbl="bgAccFollowNode1" presStyleIdx="1" presStyleCnt="2" custScaleX="114953" custScaleY="139781">
        <dgm:presLayoutVars>
          <dgm:bulletEnabled val="1"/>
        </dgm:presLayoutVars>
      </dgm:prSet>
      <dgm:spPr/>
      <dgm:t>
        <a:bodyPr/>
        <a:lstStyle/>
        <a:p>
          <a:endParaRPr lang="tr-TR"/>
        </a:p>
      </dgm:t>
    </dgm:pt>
  </dgm:ptLst>
  <dgm:cxnLst>
    <dgm:cxn modelId="{B68BD5FC-95EC-4DF3-A0C0-6500E5FBB396}" srcId="{BC0F5755-C607-4423-ACC2-550486BE04F1}" destId="{FE35E6F2-8665-4FF4-AC61-74C35CF7AE78}" srcOrd="1" destOrd="0" parTransId="{D824ED1C-EE8D-4634-A22D-6E8EB4ADD129}" sibTransId="{290E2EF1-C1A7-4772-ACB6-73819F97E98F}"/>
    <dgm:cxn modelId="{86F73F28-35E7-41F9-B4CF-59A2B09A967F}" srcId="{FFE8766A-50D5-44B7-B7AE-60C7B629BE8A}" destId="{B506C12D-B0C2-4D65-9579-4BCD3DF0DB2D}" srcOrd="0" destOrd="0" parTransId="{230FBE20-5C15-46FF-B446-F40B039D0B63}" sibTransId="{30AE1145-E3D1-4F0A-A5BC-FB0461E3B1A6}"/>
    <dgm:cxn modelId="{C135DF6C-6D12-40B9-9A81-24E74F8D9B56}" type="presOf" srcId="{BC0F5755-C607-4423-ACC2-550486BE04F1}" destId="{FDAE5B16-4476-4494-A992-05CC29AB3E23}" srcOrd="0" destOrd="0" presId="urn:microsoft.com/office/officeart/2005/8/layout/vList6"/>
    <dgm:cxn modelId="{245F3CDE-C125-4793-9292-883218C6783A}" srcId="{4323BE71-FAEB-49DE-B73D-53C3018CCD4B}" destId="{FFE8766A-50D5-44B7-B7AE-60C7B629BE8A}" srcOrd="0" destOrd="0" parTransId="{64174F80-0AD7-42B3-A748-DF76FAAFE103}" sibTransId="{04B8153C-F82C-4866-B4DD-6CD527D6414A}"/>
    <dgm:cxn modelId="{ABD1E5C3-C986-4945-91F9-E69897F2130E}" type="presOf" srcId="{991F4045-F550-470B-9463-0319F4BF2C12}" destId="{DE63E0CE-81F0-4FF5-B238-E137928D1E46}" srcOrd="0" destOrd="0" presId="urn:microsoft.com/office/officeart/2005/8/layout/vList6"/>
    <dgm:cxn modelId="{7AF3CEB6-6AE5-4E74-95CF-D6F1D738C821}" srcId="{4323BE71-FAEB-49DE-B73D-53C3018CCD4B}" destId="{BC0F5755-C607-4423-ACC2-550486BE04F1}" srcOrd="1" destOrd="0" parTransId="{F6589EFE-39FD-4CDC-BF16-7AB69E08A97F}" sibTransId="{D5F9EC76-01AC-4786-BB8C-D69F39759BA6}"/>
    <dgm:cxn modelId="{686B733A-18DC-402B-BA08-91801963FA27}" type="presOf" srcId="{B506C12D-B0C2-4D65-9579-4BCD3DF0DB2D}" destId="{F1AD2439-D736-46E5-9805-881011377DB7}" srcOrd="0" destOrd="0" presId="urn:microsoft.com/office/officeart/2005/8/layout/vList6"/>
    <dgm:cxn modelId="{AC1251CF-B395-4671-89AD-2EEFDC88C193}" type="presOf" srcId="{FFE8766A-50D5-44B7-B7AE-60C7B629BE8A}" destId="{18BD4152-06C4-4825-8EFF-FB7F329CBBFD}" srcOrd="0" destOrd="0" presId="urn:microsoft.com/office/officeart/2005/8/layout/vList6"/>
    <dgm:cxn modelId="{78E849FE-8625-45BC-868C-610F86BE087C}" type="presOf" srcId="{FE35E6F2-8665-4FF4-AC61-74C35CF7AE78}" destId="{DE63E0CE-81F0-4FF5-B238-E137928D1E46}" srcOrd="0" destOrd="1" presId="urn:microsoft.com/office/officeart/2005/8/layout/vList6"/>
    <dgm:cxn modelId="{327EED67-C337-4FB1-A038-FE68595F0EDD}" type="presOf" srcId="{4323BE71-FAEB-49DE-B73D-53C3018CCD4B}" destId="{A0E5D417-68C9-4115-BB16-CC6D5E3DFDB5}" srcOrd="0" destOrd="0" presId="urn:microsoft.com/office/officeart/2005/8/layout/vList6"/>
    <dgm:cxn modelId="{FDF726D0-4586-4756-9505-6E37E56853FD}" srcId="{BC0F5755-C607-4423-ACC2-550486BE04F1}" destId="{991F4045-F550-470B-9463-0319F4BF2C12}" srcOrd="0" destOrd="0" parTransId="{2B0A15D9-CD8B-4AB1-BC55-7CF187F2257D}" sibTransId="{14BCEE21-63EF-4FB4-A304-CF785398010B}"/>
    <dgm:cxn modelId="{D159BCA4-49F8-4C4B-9782-39AC2FC8D957}" type="presParOf" srcId="{A0E5D417-68C9-4115-BB16-CC6D5E3DFDB5}" destId="{36EDB066-5036-4A74-B5DE-F9CAF73AF275}" srcOrd="0" destOrd="0" presId="urn:microsoft.com/office/officeart/2005/8/layout/vList6"/>
    <dgm:cxn modelId="{9ADD6A64-797C-40C9-AE2B-8BD1CBA3684F}" type="presParOf" srcId="{36EDB066-5036-4A74-B5DE-F9CAF73AF275}" destId="{18BD4152-06C4-4825-8EFF-FB7F329CBBFD}" srcOrd="0" destOrd="0" presId="urn:microsoft.com/office/officeart/2005/8/layout/vList6"/>
    <dgm:cxn modelId="{AC896C15-A26A-48E3-9E1C-3DD1190AE6B4}" type="presParOf" srcId="{36EDB066-5036-4A74-B5DE-F9CAF73AF275}" destId="{F1AD2439-D736-46E5-9805-881011377DB7}" srcOrd="1" destOrd="0" presId="urn:microsoft.com/office/officeart/2005/8/layout/vList6"/>
    <dgm:cxn modelId="{41FF9527-EAC0-4DCC-B02C-2C7812FA72F3}" type="presParOf" srcId="{A0E5D417-68C9-4115-BB16-CC6D5E3DFDB5}" destId="{16271AE4-2608-4039-A82C-FDE7B44D7AB6}" srcOrd="1" destOrd="0" presId="urn:microsoft.com/office/officeart/2005/8/layout/vList6"/>
    <dgm:cxn modelId="{EB7F5881-DAFC-47A8-943F-B0AF26866271}" type="presParOf" srcId="{A0E5D417-68C9-4115-BB16-CC6D5E3DFDB5}" destId="{F9007F6E-F93C-44B9-B853-CC3DBB7F20EF}" srcOrd="2" destOrd="0" presId="urn:microsoft.com/office/officeart/2005/8/layout/vList6"/>
    <dgm:cxn modelId="{672A3341-E928-46A7-8396-EB88FAC35528}" type="presParOf" srcId="{F9007F6E-F93C-44B9-B853-CC3DBB7F20EF}" destId="{FDAE5B16-4476-4494-A992-05CC29AB3E23}" srcOrd="0" destOrd="0" presId="urn:microsoft.com/office/officeart/2005/8/layout/vList6"/>
    <dgm:cxn modelId="{DA3ACC72-86CF-4740-8153-CCF2C1DE88AD}" type="presParOf" srcId="{F9007F6E-F93C-44B9-B853-CC3DBB7F20EF}" destId="{DE63E0CE-81F0-4FF5-B238-E137928D1E4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9E2908-51C1-4E29-B5D8-457DC0E6FF56}" type="doc">
      <dgm:prSet loTypeId="urn:microsoft.com/office/officeart/2005/8/layout/vList2" loCatId="list" qsTypeId="urn:microsoft.com/office/officeart/2005/8/quickstyle/3d1" qsCatId="3D" csTypeId="urn:microsoft.com/office/officeart/2005/8/colors/colorful4" csCatId="colorful" phldr="1"/>
      <dgm:spPr/>
      <dgm:t>
        <a:bodyPr/>
        <a:lstStyle/>
        <a:p>
          <a:endParaRPr lang="tr-TR"/>
        </a:p>
      </dgm:t>
    </dgm:pt>
    <dgm:pt modelId="{4B2C648C-1C65-40B8-BCC4-087308534455}">
      <dgm:prSet phldrT="[Metin]" custT="1"/>
      <dgm:spPr/>
      <dgm:t>
        <a:bodyPr/>
        <a:lstStyle/>
        <a:p>
          <a:r>
            <a:rPr lang="tr-TR" sz="2000" b="1" i="1" dirty="0" smtClean="0">
              <a:effectLst>
                <a:outerShdw blurRad="38100" dist="38100" dir="2700000" algn="tl">
                  <a:srgbClr val="000000">
                    <a:alpha val="43137"/>
                  </a:srgbClr>
                </a:outerShdw>
              </a:effectLst>
              <a:latin typeface="Cambria" pitchFamily="18" charset="0"/>
            </a:rPr>
            <a:t>İlke 1. Değerlendirme için temel beceriler seçilmelidir.</a:t>
          </a:r>
          <a:endParaRPr lang="tr-TR" sz="2000" b="1" i="1" dirty="0">
            <a:effectLst>
              <a:outerShdw blurRad="38100" dist="38100" dir="2700000" algn="tl">
                <a:srgbClr val="000000">
                  <a:alpha val="43137"/>
                </a:srgbClr>
              </a:outerShdw>
            </a:effectLst>
            <a:latin typeface="Cambria" pitchFamily="18" charset="0"/>
          </a:endParaRPr>
        </a:p>
      </dgm:t>
    </dgm:pt>
    <dgm:pt modelId="{41A47D99-FA79-4C6B-9B2C-042D9E57DAAD}" type="parTrans" cxnId="{6901516F-3F6B-4E58-B8FB-A53C168A98AE}">
      <dgm:prSet/>
      <dgm:spPr/>
      <dgm:t>
        <a:bodyPr/>
        <a:lstStyle/>
        <a:p>
          <a:endParaRPr lang="tr-TR"/>
        </a:p>
      </dgm:t>
    </dgm:pt>
    <dgm:pt modelId="{B2DA05C5-89B0-40EA-B61A-CD44713C3B1A}" type="sibTrans" cxnId="{6901516F-3F6B-4E58-B8FB-A53C168A98AE}">
      <dgm:prSet/>
      <dgm:spPr/>
      <dgm:t>
        <a:bodyPr/>
        <a:lstStyle/>
        <a:p>
          <a:endParaRPr lang="tr-TR"/>
        </a:p>
      </dgm:t>
    </dgm:pt>
    <dgm:pt modelId="{DE03ADAA-F30D-4765-9A52-43A945572E08}">
      <dgm:prSet phldrT="[Metin]" custT="1"/>
      <dgm:spPr/>
      <dgm:t>
        <a:bodyPr/>
        <a:lstStyle/>
        <a:p>
          <a:r>
            <a:rPr lang="tr-TR" sz="1800" smtClean="0">
              <a:effectLst>
                <a:outerShdw blurRad="38100" dist="38100" dir="2700000" algn="tl">
                  <a:srgbClr val="000000">
                    <a:alpha val="43137"/>
                  </a:srgbClr>
                </a:outerShdw>
              </a:effectLst>
              <a:latin typeface="Cambria" pitchFamily="18" charset="0"/>
            </a:rPr>
            <a:t>Öğretilecek beceri 1. başka bir beceri için önkoşul olan</a:t>
          </a:r>
          <a:endParaRPr lang="tr-TR" sz="1800" dirty="0">
            <a:effectLst>
              <a:outerShdw blurRad="38100" dist="38100" dir="2700000" algn="tl">
                <a:srgbClr val="000000">
                  <a:alpha val="43137"/>
                </a:srgbClr>
              </a:outerShdw>
            </a:effectLst>
            <a:latin typeface="Cambria" pitchFamily="18" charset="0"/>
          </a:endParaRPr>
        </a:p>
      </dgm:t>
    </dgm:pt>
    <dgm:pt modelId="{C78F5DDD-BD5E-4E40-A0EC-DEC9C581B02B}" type="parTrans" cxnId="{64E6D08D-9A05-4875-AA96-85B4D940AADF}">
      <dgm:prSet/>
      <dgm:spPr/>
      <dgm:t>
        <a:bodyPr/>
        <a:lstStyle/>
        <a:p>
          <a:endParaRPr lang="tr-TR"/>
        </a:p>
      </dgm:t>
    </dgm:pt>
    <dgm:pt modelId="{45EB23B0-5299-46FC-A0EE-6B5F28C3E2B3}" type="sibTrans" cxnId="{64E6D08D-9A05-4875-AA96-85B4D940AADF}">
      <dgm:prSet/>
      <dgm:spPr/>
      <dgm:t>
        <a:bodyPr/>
        <a:lstStyle/>
        <a:p>
          <a:endParaRPr lang="tr-TR"/>
        </a:p>
      </dgm:t>
    </dgm:pt>
    <dgm:pt modelId="{CFF08DB7-3AE0-48E2-A5FC-8E23CC3C42CD}">
      <dgm:prSet phldrT="[Metin]" custT="1"/>
      <dgm:spPr/>
      <dgm:t>
        <a:bodyPr/>
        <a:lstStyle/>
        <a:p>
          <a:r>
            <a:rPr lang="tr-TR" sz="2000" b="1" i="1" dirty="0" smtClean="0">
              <a:effectLst>
                <a:outerShdw blurRad="38100" dist="38100" dir="2700000" algn="tl">
                  <a:srgbClr val="000000">
                    <a:alpha val="43137"/>
                  </a:srgbClr>
                </a:outerShdw>
              </a:effectLst>
              <a:latin typeface="Cambria" pitchFamily="18" charset="0"/>
            </a:rPr>
            <a:t>İlke 2. Veriler sistematik biçimde toplanmalıdır.</a:t>
          </a:r>
          <a:endParaRPr lang="tr-TR" sz="2000" b="1" i="1" dirty="0">
            <a:effectLst>
              <a:outerShdw blurRad="38100" dist="38100" dir="2700000" algn="tl">
                <a:srgbClr val="000000">
                  <a:alpha val="43137"/>
                </a:srgbClr>
              </a:outerShdw>
            </a:effectLst>
            <a:latin typeface="Cambria" pitchFamily="18" charset="0"/>
          </a:endParaRPr>
        </a:p>
      </dgm:t>
    </dgm:pt>
    <dgm:pt modelId="{51227192-A4AF-4F22-B4C7-58D8240028B4}" type="parTrans" cxnId="{34BD021C-8728-4E5E-92C9-EAEB2AFA9E34}">
      <dgm:prSet/>
      <dgm:spPr/>
      <dgm:t>
        <a:bodyPr/>
        <a:lstStyle/>
        <a:p>
          <a:endParaRPr lang="tr-TR"/>
        </a:p>
      </dgm:t>
    </dgm:pt>
    <dgm:pt modelId="{6E23B077-4987-46B7-B691-8F2A5C59CEB2}" type="sibTrans" cxnId="{34BD021C-8728-4E5E-92C9-EAEB2AFA9E34}">
      <dgm:prSet/>
      <dgm:spPr/>
      <dgm:t>
        <a:bodyPr/>
        <a:lstStyle/>
        <a:p>
          <a:endParaRPr lang="tr-TR"/>
        </a:p>
      </dgm:t>
    </dgm:pt>
    <dgm:pt modelId="{38D8AD42-FE94-4895-AC45-B95E51153A8F}">
      <dgm:prSet phldrT="[Metin]"/>
      <dgm:spPr/>
      <dgm:t>
        <a:bodyPr/>
        <a:lstStyle/>
        <a:p>
          <a:endParaRPr lang="tr-TR" dirty="0"/>
        </a:p>
      </dgm:t>
    </dgm:pt>
    <dgm:pt modelId="{937FC1F2-2CD6-4328-BD0E-B2200C86E9CD}" type="parTrans" cxnId="{2AE0A94A-862B-49EF-B365-1952E71E07F1}">
      <dgm:prSet/>
      <dgm:spPr/>
      <dgm:t>
        <a:bodyPr/>
        <a:lstStyle/>
        <a:p>
          <a:endParaRPr lang="tr-TR"/>
        </a:p>
      </dgm:t>
    </dgm:pt>
    <dgm:pt modelId="{F56EFE24-0862-4E05-90B2-CB86100CA0CC}" type="sibTrans" cxnId="{2AE0A94A-862B-49EF-B365-1952E71E07F1}">
      <dgm:prSet/>
      <dgm:spPr/>
      <dgm:t>
        <a:bodyPr/>
        <a:lstStyle/>
        <a:p>
          <a:endParaRPr lang="tr-TR"/>
        </a:p>
      </dgm:t>
    </dgm:pt>
    <dgm:pt modelId="{B66484FE-B2BF-4164-A363-BAEB0759ABE8}">
      <dgm:prSet phldrT="[Metin]" custT="1"/>
      <dgm:spPr/>
      <dgm:t>
        <a:bodyPr/>
        <a:lstStyle/>
        <a:p>
          <a:r>
            <a:rPr lang="tr-TR" sz="2000" b="1" i="1" dirty="0" smtClean="0">
              <a:effectLst>
                <a:outerShdw blurRad="38100" dist="38100" dir="2700000" algn="tl">
                  <a:srgbClr val="000000">
                    <a:alpha val="43137"/>
                  </a:srgbClr>
                </a:outerShdw>
              </a:effectLst>
              <a:latin typeface="Cambria" pitchFamily="18" charset="0"/>
            </a:rPr>
            <a:t>İlke 3. Öğrencinin performans verileri sıklıkla toplanmalıdır.</a:t>
          </a:r>
          <a:endParaRPr lang="tr-TR" sz="2000" b="1" i="1" dirty="0">
            <a:effectLst>
              <a:outerShdw blurRad="38100" dist="38100" dir="2700000" algn="tl">
                <a:srgbClr val="000000">
                  <a:alpha val="43137"/>
                </a:srgbClr>
              </a:outerShdw>
            </a:effectLst>
            <a:latin typeface="Cambria" pitchFamily="18" charset="0"/>
          </a:endParaRPr>
        </a:p>
      </dgm:t>
    </dgm:pt>
    <dgm:pt modelId="{B7B7488C-B885-476A-A0B3-3954E39F47F4}" type="parTrans" cxnId="{1924F556-6534-460C-8733-7DDA944D02FF}">
      <dgm:prSet/>
      <dgm:spPr/>
      <dgm:t>
        <a:bodyPr/>
        <a:lstStyle/>
        <a:p>
          <a:endParaRPr lang="tr-TR"/>
        </a:p>
      </dgm:t>
    </dgm:pt>
    <dgm:pt modelId="{574DEE52-F5F0-4689-8821-14A34048486A}" type="sibTrans" cxnId="{1924F556-6534-460C-8733-7DDA944D02FF}">
      <dgm:prSet/>
      <dgm:spPr/>
      <dgm:t>
        <a:bodyPr/>
        <a:lstStyle/>
        <a:p>
          <a:endParaRPr lang="tr-TR"/>
        </a:p>
      </dgm:t>
    </dgm:pt>
    <dgm:pt modelId="{AC6E9F5F-EA24-4E51-8DBB-CB0F5292E2DB}">
      <dgm:prSet phldrT="[Metin]" custT="1"/>
      <dgm:spPr/>
      <dgm:t>
        <a:bodyPr/>
        <a:lstStyle/>
        <a:p>
          <a:r>
            <a:rPr lang="tr-TR" sz="1800" smtClean="0">
              <a:effectLst>
                <a:outerShdw blurRad="38100" dist="38100" dir="2700000" algn="tl">
                  <a:srgbClr val="000000">
                    <a:alpha val="43137"/>
                  </a:srgbClr>
                </a:outerShdw>
              </a:effectLst>
              <a:latin typeface="Cambria" pitchFamily="18" charset="0"/>
            </a:rPr>
            <a:t>2. Öğrencinin kendine güvenini artıran</a:t>
          </a:r>
          <a:endParaRPr lang="tr-TR" sz="1800" dirty="0">
            <a:effectLst>
              <a:outerShdw blurRad="38100" dist="38100" dir="2700000" algn="tl">
                <a:srgbClr val="000000">
                  <a:alpha val="43137"/>
                </a:srgbClr>
              </a:outerShdw>
            </a:effectLst>
            <a:latin typeface="Cambria" pitchFamily="18" charset="0"/>
          </a:endParaRPr>
        </a:p>
      </dgm:t>
    </dgm:pt>
    <dgm:pt modelId="{B46ECEC4-2CAA-4254-8CF3-02354279B83E}" type="parTrans" cxnId="{E04C8CC6-45F7-4359-98D2-70E43945C18D}">
      <dgm:prSet/>
      <dgm:spPr/>
      <dgm:t>
        <a:bodyPr/>
        <a:lstStyle/>
        <a:p>
          <a:endParaRPr lang="tr-TR"/>
        </a:p>
      </dgm:t>
    </dgm:pt>
    <dgm:pt modelId="{6AB3F77D-5F49-4E7D-8158-8CD8B8AE12BC}" type="sibTrans" cxnId="{E04C8CC6-45F7-4359-98D2-70E43945C18D}">
      <dgm:prSet/>
      <dgm:spPr/>
      <dgm:t>
        <a:bodyPr/>
        <a:lstStyle/>
        <a:p>
          <a:endParaRPr lang="tr-TR"/>
        </a:p>
      </dgm:t>
    </dgm:pt>
    <dgm:pt modelId="{78B06757-728F-49E0-A507-1FA7053F3449}">
      <dgm:prSet phldrT="[Metin]" custT="1"/>
      <dgm:spPr/>
      <dgm:t>
        <a:bodyPr/>
        <a:lstStyle/>
        <a:p>
          <a:r>
            <a:rPr lang="tr-TR" sz="1800" smtClean="0">
              <a:effectLst>
                <a:outerShdw blurRad="38100" dist="38100" dir="2700000" algn="tl">
                  <a:srgbClr val="000000">
                    <a:alpha val="43137"/>
                  </a:srgbClr>
                </a:outerShdw>
              </a:effectLst>
              <a:latin typeface="Cambria" pitchFamily="18" charset="0"/>
            </a:rPr>
            <a:t>3. Çok ortamda gerçekleşen</a:t>
          </a:r>
          <a:endParaRPr lang="tr-TR" sz="1800" dirty="0">
            <a:effectLst>
              <a:outerShdw blurRad="38100" dist="38100" dir="2700000" algn="tl">
                <a:srgbClr val="000000">
                  <a:alpha val="43137"/>
                </a:srgbClr>
              </a:outerShdw>
            </a:effectLst>
            <a:latin typeface="Cambria" pitchFamily="18" charset="0"/>
          </a:endParaRPr>
        </a:p>
      </dgm:t>
    </dgm:pt>
    <dgm:pt modelId="{729AA0B8-3673-42E3-B93B-CCDDBDB7943A}" type="parTrans" cxnId="{283E0F4A-C62B-4523-9E61-4D0E9449CAA0}">
      <dgm:prSet/>
      <dgm:spPr/>
      <dgm:t>
        <a:bodyPr/>
        <a:lstStyle/>
        <a:p>
          <a:endParaRPr lang="tr-TR"/>
        </a:p>
      </dgm:t>
    </dgm:pt>
    <dgm:pt modelId="{9640812B-C105-4F00-9E46-8E6F592739C1}" type="sibTrans" cxnId="{283E0F4A-C62B-4523-9E61-4D0E9449CAA0}">
      <dgm:prSet/>
      <dgm:spPr/>
      <dgm:t>
        <a:bodyPr/>
        <a:lstStyle/>
        <a:p>
          <a:endParaRPr lang="tr-TR"/>
        </a:p>
      </dgm:t>
    </dgm:pt>
    <dgm:pt modelId="{EF5B62B7-D3C9-461A-9F69-46A8EC92AA8A}">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EEFDEBC9-5EAA-4007-8078-9E671F1180C7}" type="parTrans" cxnId="{91EF218C-4BAB-4908-8648-5A39B168648F}">
      <dgm:prSet/>
      <dgm:spPr/>
      <dgm:t>
        <a:bodyPr/>
        <a:lstStyle/>
        <a:p>
          <a:endParaRPr lang="tr-TR"/>
        </a:p>
      </dgm:t>
    </dgm:pt>
    <dgm:pt modelId="{F35E5276-200F-416A-A9AC-8DCFADCCE072}" type="sibTrans" cxnId="{91EF218C-4BAB-4908-8648-5A39B168648F}">
      <dgm:prSet/>
      <dgm:spPr/>
      <dgm:t>
        <a:bodyPr/>
        <a:lstStyle/>
        <a:p>
          <a:endParaRPr lang="tr-TR"/>
        </a:p>
      </dgm:t>
    </dgm:pt>
    <dgm:pt modelId="{265DEB11-1438-467D-8BC1-E6386DB3D73B}">
      <dgm:prSet phldrT="[Metin]" custT="1"/>
      <dgm:spPr/>
      <dgm:t>
        <a:bodyPr/>
        <a:lstStyle/>
        <a:p>
          <a:r>
            <a:rPr lang="tr-TR" sz="1800" smtClean="0">
              <a:effectLst>
                <a:outerShdw blurRad="38100" dist="38100" dir="2700000" algn="tl">
                  <a:srgbClr val="000000">
                    <a:alpha val="43137"/>
                  </a:srgbClr>
                </a:outerShdw>
              </a:effectLst>
              <a:latin typeface="Cambria" pitchFamily="18" charset="0"/>
            </a:rPr>
            <a:t>4. Öğrenci için işlevsel    5. gözlenerek öğrenilen beceriler olmalıdır.</a:t>
          </a:r>
          <a:endParaRPr lang="tr-TR" sz="1800" dirty="0">
            <a:effectLst>
              <a:outerShdw blurRad="38100" dist="38100" dir="2700000" algn="tl">
                <a:srgbClr val="000000">
                  <a:alpha val="43137"/>
                </a:srgbClr>
              </a:outerShdw>
            </a:effectLst>
            <a:latin typeface="Cambria" pitchFamily="18" charset="0"/>
          </a:endParaRPr>
        </a:p>
      </dgm:t>
    </dgm:pt>
    <dgm:pt modelId="{ABCECC87-6CAE-4A69-BD84-93F6E75C74C5}" type="parTrans" cxnId="{BF460C6F-03B5-49C0-A69C-624DCFC41ABB}">
      <dgm:prSet/>
      <dgm:spPr/>
      <dgm:t>
        <a:bodyPr/>
        <a:lstStyle/>
        <a:p>
          <a:endParaRPr lang="tr-TR"/>
        </a:p>
      </dgm:t>
    </dgm:pt>
    <dgm:pt modelId="{25AF2819-2AAE-4CC4-A3FE-124982F879BF}" type="sibTrans" cxnId="{BF460C6F-03B5-49C0-A69C-624DCFC41ABB}">
      <dgm:prSet/>
      <dgm:spPr/>
      <dgm:t>
        <a:bodyPr/>
        <a:lstStyle/>
        <a:p>
          <a:endParaRPr lang="tr-TR"/>
        </a:p>
      </dgm:t>
    </dgm:pt>
    <dgm:pt modelId="{BFA1DB25-1CEB-449B-9CDC-1088191CBEC1}" type="pres">
      <dgm:prSet presAssocID="{7B9E2908-51C1-4E29-B5D8-457DC0E6FF56}" presName="linear" presStyleCnt="0">
        <dgm:presLayoutVars>
          <dgm:animLvl val="lvl"/>
          <dgm:resizeHandles val="exact"/>
        </dgm:presLayoutVars>
      </dgm:prSet>
      <dgm:spPr/>
      <dgm:t>
        <a:bodyPr/>
        <a:lstStyle/>
        <a:p>
          <a:endParaRPr lang="tr-TR"/>
        </a:p>
      </dgm:t>
    </dgm:pt>
    <dgm:pt modelId="{13BDC685-F450-4875-A766-8EDA4313C161}" type="pres">
      <dgm:prSet presAssocID="{4B2C648C-1C65-40B8-BCC4-087308534455}" presName="parentText" presStyleLbl="node1" presStyleIdx="0" presStyleCnt="3" custScaleY="55791" custLinFactNeighborY="-47861">
        <dgm:presLayoutVars>
          <dgm:chMax val="0"/>
          <dgm:bulletEnabled val="1"/>
        </dgm:presLayoutVars>
      </dgm:prSet>
      <dgm:spPr/>
      <dgm:t>
        <a:bodyPr/>
        <a:lstStyle/>
        <a:p>
          <a:endParaRPr lang="tr-TR"/>
        </a:p>
      </dgm:t>
    </dgm:pt>
    <dgm:pt modelId="{EDFE5922-E2A0-403B-8AD2-103025775E55}" type="pres">
      <dgm:prSet presAssocID="{4B2C648C-1C65-40B8-BCC4-087308534455}" presName="childText" presStyleLbl="revTx" presStyleIdx="0" presStyleCnt="2" custScaleY="76008" custLinFactNeighborY="-40470">
        <dgm:presLayoutVars>
          <dgm:bulletEnabled val="1"/>
        </dgm:presLayoutVars>
      </dgm:prSet>
      <dgm:spPr/>
      <dgm:t>
        <a:bodyPr/>
        <a:lstStyle/>
        <a:p>
          <a:endParaRPr lang="tr-TR"/>
        </a:p>
      </dgm:t>
    </dgm:pt>
    <dgm:pt modelId="{5AFE9899-33A4-41D6-B763-1AC0CABFFAAA}" type="pres">
      <dgm:prSet presAssocID="{CFF08DB7-3AE0-48E2-A5FC-8E23CC3C42CD}" presName="parentText" presStyleLbl="node1" presStyleIdx="1" presStyleCnt="3" custScaleY="59427" custLinFactNeighborY="-30220">
        <dgm:presLayoutVars>
          <dgm:chMax val="0"/>
          <dgm:bulletEnabled val="1"/>
        </dgm:presLayoutVars>
      </dgm:prSet>
      <dgm:spPr/>
      <dgm:t>
        <a:bodyPr/>
        <a:lstStyle/>
        <a:p>
          <a:endParaRPr lang="tr-TR"/>
        </a:p>
      </dgm:t>
    </dgm:pt>
    <dgm:pt modelId="{CC5A2A72-144F-4483-95A3-D9F98C394CED}" type="pres">
      <dgm:prSet presAssocID="{CFF08DB7-3AE0-48E2-A5FC-8E23CC3C42CD}" presName="childText" presStyleLbl="revTx" presStyleIdx="1" presStyleCnt="2" custLinFactNeighborY="-1933">
        <dgm:presLayoutVars>
          <dgm:bulletEnabled val="1"/>
        </dgm:presLayoutVars>
      </dgm:prSet>
      <dgm:spPr/>
      <dgm:t>
        <a:bodyPr/>
        <a:lstStyle/>
        <a:p>
          <a:endParaRPr lang="tr-TR"/>
        </a:p>
      </dgm:t>
    </dgm:pt>
    <dgm:pt modelId="{9B56C228-6C11-4D1E-A18B-26B703B63239}" type="pres">
      <dgm:prSet presAssocID="{B66484FE-B2BF-4164-A363-BAEB0759ABE8}" presName="parentText" presStyleLbl="node1" presStyleIdx="2" presStyleCnt="3" custScaleY="57281" custLinFactNeighborY="-39117">
        <dgm:presLayoutVars>
          <dgm:chMax val="0"/>
          <dgm:bulletEnabled val="1"/>
        </dgm:presLayoutVars>
      </dgm:prSet>
      <dgm:spPr/>
      <dgm:t>
        <a:bodyPr/>
        <a:lstStyle/>
        <a:p>
          <a:endParaRPr lang="tr-TR"/>
        </a:p>
      </dgm:t>
    </dgm:pt>
  </dgm:ptLst>
  <dgm:cxnLst>
    <dgm:cxn modelId="{4A6B2168-754A-4723-8695-85EEBE5AD9B6}" type="presOf" srcId="{EF5B62B7-D3C9-461A-9F69-46A8EC92AA8A}" destId="{EDFE5922-E2A0-403B-8AD2-103025775E55}" srcOrd="0" destOrd="4" presId="urn:microsoft.com/office/officeart/2005/8/layout/vList2"/>
    <dgm:cxn modelId="{E04C8CC6-45F7-4359-98D2-70E43945C18D}" srcId="{4B2C648C-1C65-40B8-BCC4-087308534455}" destId="{AC6E9F5F-EA24-4E51-8DBB-CB0F5292E2DB}" srcOrd="1" destOrd="0" parTransId="{B46ECEC4-2CAA-4254-8CF3-02354279B83E}" sibTransId="{6AB3F77D-5F49-4E7D-8158-8CD8B8AE12BC}"/>
    <dgm:cxn modelId="{3E094A5E-65BA-46CE-96D0-DEC09458B0A1}" type="presOf" srcId="{4B2C648C-1C65-40B8-BCC4-087308534455}" destId="{13BDC685-F450-4875-A766-8EDA4313C161}" srcOrd="0" destOrd="0" presId="urn:microsoft.com/office/officeart/2005/8/layout/vList2"/>
    <dgm:cxn modelId="{1924F556-6534-460C-8733-7DDA944D02FF}" srcId="{7B9E2908-51C1-4E29-B5D8-457DC0E6FF56}" destId="{B66484FE-B2BF-4164-A363-BAEB0759ABE8}" srcOrd="2" destOrd="0" parTransId="{B7B7488C-B885-476A-A0B3-3954E39F47F4}" sibTransId="{574DEE52-F5F0-4689-8821-14A34048486A}"/>
    <dgm:cxn modelId="{03378E85-DF58-4C79-804D-8AD386870BF6}" type="presOf" srcId="{AC6E9F5F-EA24-4E51-8DBB-CB0F5292E2DB}" destId="{EDFE5922-E2A0-403B-8AD2-103025775E55}" srcOrd="0" destOrd="1" presId="urn:microsoft.com/office/officeart/2005/8/layout/vList2"/>
    <dgm:cxn modelId="{2AE0A94A-862B-49EF-B365-1952E71E07F1}" srcId="{CFF08DB7-3AE0-48E2-A5FC-8E23CC3C42CD}" destId="{38D8AD42-FE94-4895-AC45-B95E51153A8F}" srcOrd="0" destOrd="0" parTransId="{937FC1F2-2CD6-4328-BD0E-B2200C86E9CD}" sibTransId="{F56EFE24-0862-4E05-90B2-CB86100CA0CC}"/>
    <dgm:cxn modelId="{64E6D08D-9A05-4875-AA96-85B4D940AADF}" srcId="{4B2C648C-1C65-40B8-BCC4-087308534455}" destId="{DE03ADAA-F30D-4765-9A52-43A945572E08}" srcOrd="0" destOrd="0" parTransId="{C78F5DDD-BD5E-4E40-A0EC-DEC9C581B02B}" sibTransId="{45EB23B0-5299-46FC-A0EE-6B5F28C3E2B3}"/>
    <dgm:cxn modelId="{597EFB8A-B5C6-4609-BB9D-5EB6344064DC}" type="presOf" srcId="{CFF08DB7-3AE0-48E2-A5FC-8E23CC3C42CD}" destId="{5AFE9899-33A4-41D6-B763-1AC0CABFFAAA}" srcOrd="0" destOrd="0" presId="urn:microsoft.com/office/officeart/2005/8/layout/vList2"/>
    <dgm:cxn modelId="{283E0F4A-C62B-4523-9E61-4D0E9449CAA0}" srcId="{4B2C648C-1C65-40B8-BCC4-087308534455}" destId="{78B06757-728F-49E0-A507-1FA7053F3449}" srcOrd="2" destOrd="0" parTransId="{729AA0B8-3673-42E3-B93B-CCDDBDB7943A}" sibTransId="{9640812B-C105-4F00-9E46-8E6F592739C1}"/>
    <dgm:cxn modelId="{67F5F1F9-2433-4E12-8825-30DD4961B702}" type="presOf" srcId="{265DEB11-1438-467D-8BC1-E6386DB3D73B}" destId="{EDFE5922-E2A0-403B-8AD2-103025775E55}" srcOrd="0" destOrd="3" presId="urn:microsoft.com/office/officeart/2005/8/layout/vList2"/>
    <dgm:cxn modelId="{6901516F-3F6B-4E58-B8FB-A53C168A98AE}" srcId="{7B9E2908-51C1-4E29-B5D8-457DC0E6FF56}" destId="{4B2C648C-1C65-40B8-BCC4-087308534455}" srcOrd="0" destOrd="0" parTransId="{41A47D99-FA79-4C6B-9B2C-042D9E57DAAD}" sibTransId="{B2DA05C5-89B0-40EA-B61A-CD44713C3B1A}"/>
    <dgm:cxn modelId="{5F1203E9-5536-45B0-891E-0E7F3805E726}" type="presOf" srcId="{38D8AD42-FE94-4895-AC45-B95E51153A8F}" destId="{CC5A2A72-144F-4483-95A3-D9F98C394CED}" srcOrd="0" destOrd="0" presId="urn:microsoft.com/office/officeart/2005/8/layout/vList2"/>
    <dgm:cxn modelId="{6EC0CC66-2DAF-49FF-BE94-2C94B69639BE}" type="presOf" srcId="{78B06757-728F-49E0-A507-1FA7053F3449}" destId="{EDFE5922-E2A0-403B-8AD2-103025775E55}" srcOrd="0" destOrd="2" presId="urn:microsoft.com/office/officeart/2005/8/layout/vList2"/>
    <dgm:cxn modelId="{9A8EBFB4-2C44-4581-8E9C-0AA8C03B98B5}" type="presOf" srcId="{B66484FE-B2BF-4164-A363-BAEB0759ABE8}" destId="{9B56C228-6C11-4D1E-A18B-26B703B63239}" srcOrd="0" destOrd="0" presId="urn:microsoft.com/office/officeart/2005/8/layout/vList2"/>
    <dgm:cxn modelId="{34BD021C-8728-4E5E-92C9-EAEB2AFA9E34}" srcId="{7B9E2908-51C1-4E29-B5D8-457DC0E6FF56}" destId="{CFF08DB7-3AE0-48E2-A5FC-8E23CC3C42CD}" srcOrd="1" destOrd="0" parTransId="{51227192-A4AF-4F22-B4C7-58D8240028B4}" sibTransId="{6E23B077-4987-46B7-B691-8F2A5C59CEB2}"/>
    <dgm:cxn modelId="{58B8FD6B-1116-4F10-AE20-09E826912B66}" type="presOf" srcId="{7B9E2908-51C1-4E29-B5D8-457DC0E6FF56}" destId="{BFA1DB25-1CEB-449B-9CDC-1088191CBEC1}" srcOrd="0" destOrd="0" presId="urn:microsoft.com/office/officeart/2005/8/layout/vList2"/>
    <dgm:cxn modelId="{91EF218C-4BAB-4908-8648-5A39B168648F}" srcId="{4B2C648C-1C65-40B8-BCC4-087308534455}" destId="{EF5B62B7-D3C9-461A-9F69-46A8EC92AA8A}" srcOrd="4" destOrd="0" parTransId="{EEFDEBC9-5EAA-4007-8078-9E671F1180C7}" sibTransId="{F35E5276-200F-416A-A9AC-8DCFADCCE072}"/>
    <dgm:cxn modelId="{BF460C6F-03B5-49C0-A69C-624DCFC41ABB}" srcId="{4B2C648C-1C65-40B8-BCC4-087308534455}" destId="{265DEB11-1438-467D-8BC1-E6386DB3D73B}" srcOrd="3" destOrd="0" parTransId="{ABCECC87-6CAE-4A69-BD84-93F6E75C74C5}" sibTransId="{25AF2819-2AAE-4CC4-A3FE-124982F879BF}"/>
    <dgm:cxn modelId="{DFD4417B-AFDE-43F4-9DA2-9A54F3353A9F}" type="presOf" srcId="{DE03ADAA-F30D-4765-9A52-43A945572E08}" destId="{EDFE5922-E2A0-403B-8AD2-103025775E55}" srcOrd="0" destOrd="0" presId="urn:microsoft.com/office/officeart/2005/8/layout/vList2"/>
    <dgm:cxn modelId="{A990B1FF-29D7-48F8-ABCC-5DBAFAE95342}" type="presParOf" srcId="{BFA1DB25-1CEB-449B-9CDC-1088191CBEC1}" destId="{13BDC685-F450-4875-A766-8EDA4313C161}" srcOrd="0" destOrd="0" presId="urn:microsoft.com/office/officeart/2005/8/layout/vList2"/>
    <dgm:cxn modelId="{B05136C9-02EF-4681-917A-61F7B1F7E6A7}" type="presParOf" srcId="{BFA1DB25-1CEB-449B-9CDC-1088191CBEC1}" destId="{EDFE5922-E2A0-403B-8AD2-103025775E55}" srcOrd="1" destOrd="0" presId="urn:microsoft.com/office/officeart/2005/8/layout/vList2"/>
    <dgm:cxn modelId="{0B08855F-0267-4BA2-B342-6E33A495B260}" type="presParOf" srcId="{BFA1DB25-1CEB-449B-9CDC-1088191CBEC1}" destId="{5AFE9899-33A4-41D6-B763-1AC0CABFFAAA}" srcOrd="2" destOrd="0" presId="urn:microsoft.com/office/officeart/2005/8/layout/vList2"/>
    <dgm:cxn modelId="{8DB7F80D-D10D-421D-9D8F-757041DD29AB}" type="presParOf" srcId="{BFA1DB25-1CEB-449B-9CDC-1088191CBEC1}" destId="{CC5A2A72-144F-4483-95A3-D9F98C394CED}" srcOrd="3" destOrd="0" presId="urn:microsoft.com/office/officeart/2005/8/layout/vList2"/>
    <dgm:cxn modelId="{1848B01C-4AC2-402A-96FF-FCE19AC39FD1}" type="presParOf" srcId="{BFA1DB25-1CEB-449B-9CDC-1088191CBEC1}" destId="{9B56C228-6C11-4D1E-A18B-26B703B6323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4034DA-1630-43A4-9BF1-830D0FE149FC}" type="doc">
      <dgm:prSet loTypeId="urn:microsoft.com/office/officeart/2005/8/layout/arrow5" loCatId="process" qsTypeId="urn:microsoft.com/office/officeart/2005/8/quickstyle/3d1" qsCatId="3D" csTypeId="urn:microsoft.com/office/officeart/2005/8/colors/colorful3" csCatId="colorful" phldr="1"/>
      <dgm:spPr/>
      <dgm:t>
        <a:bodyPr/>
        <a:lstStyle/>
        <a:p>
          <a:endParaRPr lang="tr-TR"/>
        </a:p>
      </dgm:t>
    </dgm:pt>
    <dgm:pt modelId="{3CEDB4F6-4885-4D57-A0E1-7ABF8F8B00F6}">
      <dgm:prSet phldrT="[Metin]" custT="1"/>
      <dgm:spPr/>
      <dgm:t>
        <a:bodyPr/>
        <a:lstStyle/>
        <a:p>
          <a:r>
            <a:rPr lang="tr-TR" sz="2400" i="1" dirty="0" smtClean="0">
              <a:solidFill>
                <a:schemeClr val="bg1"/>
              </a:solidFill>
              <a:effectLst>
                <a:outerShdw blurRad="38100" dist="38100" dir="2700000" algn="tl">
                  <a:srgbClr val="000000">
                    <a:alpha val="43137"/>
                  </a:srgbClr>
                </a:outerShdw>
              </a:effectLst>
              <a:latin typeface="Cambria" pitchFamily="18" charset="0"/>
            </a:rPr>
            <a:t>Grup Başarı Testleri</a:t>
          </a:r>
          <a:endParaRPr lang="tr-TR" sz="2400" i="1" dirty="0">
            <a:solidFill>
              <a:schemeClr val="bg1"/>
            </a:solidFill>
            <a:effectLst>
              <a:outerShdw blurRad="38100" dist="38100" dir="2700000" algn="tl">
                <a:srgbClr val="000000">
                  <a:alpha val="43137"/>
                </a:srgbClr>
              </a:outerShdw>
            </a:effectLst>
            <a:latin typeface="Cambria" pitchFamily="18" charset="0"/>
          </a:endParaRPr>
        </a:p>
      </dgm:t>
    </dgm:pt>
    <dgm:pt modelId="{F6E607B2-D832-4066-B430-7E1724113527}" type="parTrans" cxnId="{E7CB58C1-88A6-40BE-9362-86DD4D27014E}">
      <dgm:prSet/>
      <dgm:spPr/>
      <dgm:t>
        <a:bodyPr/>
        <a:lstStyle/>
        <a:p>
          <a:endParaRPr lang="tr-TR"/>
        </a:p>
      </dgm:t>
    </dgm:pt>
    <dgm:pt modelId="{4913A18F-9289-4BEC-8ADF-24A04CE8B968}" type="sibTrans" cxnId="{E7CB58C1-88A6-40BE-9362-86DD4D27014E}">
      <dgm:prSet/>
      <dgm:spPr/>
      <dgm:t>
        <a:bodyPr/>
        <a:lstStyle/>
        <a:p>
          <a:endParaRPr lang="tr-TR"/>
        </a:p>
      </dgm:t>
    </dgm:pt>
    <dgm:pt modelId="{AA09A612-44C8-4171-B3DB-8B04BC2F5A65}">
      <dgm:prSet phldrT="[Metin]" custT="1"/>
      <dgm:spPr/>
      <dgm:t>
        <a:bodyPr/>
        <a:lstStyle/>
        <a:p>
          <a:r>
            <a:rPr lang="tr-TR" sz="2400" i="1" dirty="0" smtClean="0">
              <a:solidFill>
                <a:schemeClr val="bg1"/>
              </a:solidFill>
              <a:effectLst>
                <a:outerShdw blurRad="38100" dist="38100" dir="2700000" algn="tl">
                  <a:srgbClr val="000000">
                    <a:alpha val="43137"/>
                  </a:srgbClr>
                </a:outerShdw>
              </a:effectLst>
              <a:latin typeface="Cambria" pitchFamily="18" charset="0"/>
            </a:rPr>
            <a:t>Bireysel Başarı Testleri</a:t>
          </a:r>
          <a:endParaRPr lang="tr-TR" sz="2400" i="1" dirty="0">
            <a:solidFill>
              <a:schemeClr val="bg1"/>
            </a:solidFill>
            <a:effectLst>
              <a:outerShdw blurRad="38100" dist="38100" dir="2700000" algn="tl">
                <a:srgbClr val="000000">
                  <a:alpha val="43137"/>
                </a:srgbClr>
              </a:outerShdw>
            </a:effectLst>
            <a:latin typeface="Cambria" pitchFamily="18" charset="0"/>
          </a:endParaRPr>
        </a:p>
      </dgm:t>
    </dgm:pt>
    <dgm:pt modelId="{16B648DE-323A-42AC-BB64-CCEA33B6275D}" type="parTrans" cxnId="{F4FF11CF-F183-4652-8FFF-EA5C470C5767}">
      <dgm:prSet/>
      <dgm:spPr/>
      <dgm:t>
        <a:bodyPr/>
        <a:lstStyle/>
        <a:p>
          <a:endParaRPr lang="tr-TR"/>
        </a:p>
      </dgm:t>
    </dgm:pt>
    <dgm:pt modelId="{FBFCB829-B2F9-4A48-9EB6-CC5ADF94145D}" type="sibTrans" cxnId="{F4FF11CF-F183-4652-8FFF-EA5C470C5767}">
      <dgm:prSet/>
      <dgm:spPr/>
      <dgm:t>
        <a:bodyPr/>
        <a:lstStyle/>
        <a:p>
          <a:endParaRPr lang="tr-TR"/>
        </a:p>
      </dgm:t>
    </dgm:pt>
    <dgm:pt modelId="{35206D42-8646-42E3-9EEF-9118797DA8C5}" type="pres">
      <dgm:prSet presAssocID="{CE4034DA-1630-43A4-9BF1-830D0FE149FC}" presName="diagram" presStyleCnt="0">
        <dgm:presLayoutVars>
          <dgm:dir/>
          <dgm:resizeHandles val="exact"/>
        </dgm:presLayoutVars>
      </dgm:prSet>
      <dgm:spPr/>
      <dgm:t>
        <a:bodyPr/>
        <a:lstStyle/>
        <a:p>
          <a:endParaRPr lang="tr-TR"/>
        </a:p>
      </dgm:t>
    </dgm:pt>
    <dgm:pt modelId="{061FA80E-8E5F-4D23-93CC-F5193825B249}" type="pres">
      <dgm:prSet presAssocID="{3CEDB4F6-4885-4D57-A0E1-7ABF8F8B00F6}" presName="arrow" presStyleLbl="node1" presStyleIdx="0" presStyleCnt="2">
        <dgm:presLayoutVars>
          <dgm:bulletEnabled val="1"/>
        </dgm:presLayoutVars>
      </dgm:prSet>
      <dgm:spPr/>
      <dgm:t>
        <a:bodyPr/>
        <a:lstStyle/>
        <a:p>
          <a:endParaRPr lang="tr-TR"/>
        </a:p>
      </dgm:t>
    </dgm:pt>
    <dgm:pt modelId="{9C536D69-6F39-4F9B-B48B-4F8B087C9415}" type="pres">
      <dgm:prSet presAssocID="{AA09A612-44C8-4171-B3DB-8B04BC2F5A65}" presName="arrow" presStyleLbl="node1" presStyleIdx="1" presStyleCnt="2">
        <dgm:presLayoutVars>
          <dgm:bulletEnabled val="1"/>
        </dgm:presLayoutVars>
      </dgm:prSet>
      <dgm:spPr/>
      <dgm:t>
        <a:bodyPr/>
        <a:lstStyle/>
        <a:p>
          <a:endParaRPr lang="tr-TR"/>
        </a:p>
      </dgm:t>
    </dgm:pt>
  </dgm:ptLst>
  <dgm:cxnLst>
    <dgm:cxn modelId="{F4FF11CF-F183-4652-8FFF-EA5C470C5767}" srcId="{CE4034DA-1630-43A4-9BF1-830D0FE149FC}" destId="{AA09A612-44C8-4171-B3DB-8B04BC2F5A65}" srcOrd="1" destOrd="0" parTransId="{16B648DE-323A-42AC-BB64-CCEA33B6275D}" sibTransId="{FBFCB829-B2F9-4A48-9EB6-CC5ADF94145D}"/>
    <dgm:cxn modelId="{1246AF7E-4730-4383-B01B-45D585B9E17A}" type="presOf" srcId="{3CEDB4F6-4885-4D57-A0E1-7ABF8F8B00F6}" destId="{061FA80E-8E5F-4D23-93CC-F5193825B249}" srcOrd="0" destOrd="0" presId="urn:microsoft.com/office/officeart/2005/8/layout/arrow5"/>
    <dgm:cxn modelId="{7CB54713-88E6-44FD-A36D-60E6B5D2C444}" type="presOf" srcId="{AA09A612-44C8-4171-B3DB-8B04BC2F5A65}" destId="{9C536D69-6F39-4F9B-B48B-4F8B087C9415}" srcOrd="0" destOrd="0" presId="urn:microsoft.com/office/officeart/2005/8/layout/arrow5"/>
    <dgm:cxn modelId="{E7CB58C1-88A6-40BE-9362-86DD4D27014E}" srcId="{CE4034DA-1630-43A4-9BF1-830D0FE149FC}" destId="{3CEDB4F6-4885-4D57-A0E1-7ABF8F8B00F6}" srcOrd="0" destOrd="0" parTransId="{F6E607B2-D832-4066-B430-7E1724113527}" sibTransId="{4913A18F-9289-4BEC-8ADF-24A04CE8B968}"/>
    <dgm:cxn modelId="{127213A7-C49D-456D-A934-D6ECA04FBEC4}" type="presOf" srcId="{CE4034DA-1630-43A4-9BF1-830D0FE149FC}" destId="{35206D42-8646-42E3-9EEF-9118797DA8C5}" srcOrd="0" destOrd="0" presId="urn:microsoft.com/office/officeart/2005/8/layout/arrow5"/>
    <dgm:cxn modelId="{41841AC2-503F-4C53-A626-AD9EAC098600}" type="presParOf" srcId="{35206D42-8646-42E3-9EEF-9118797DA8C5}" destId="{061FA80E-8E5F-4D23-93CC-F5193825B249}" srcOrd="0" destOrd="0" presId="urn:microsoft.com/office/officeart/2005/8/layout/arrow5"/>
    <dgm:cxn modelId="{71F062C2-025A-4DD0-94ED-44AF8588FCE0}" type="presParOf" srcId="{35206D42-8646-42E3-9EEF-9118797DA8C5}" destId="{9C536D69-6F39-4F9B-B48B-4F8B087C941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470DF61-B8BF-4F2F-B358-7E036F9AFC72}" type="doc">
      <dgm:prSet loTypeId="urn:microsoft.com/office/officeart/2005/8/layout/radial4" loCatId="relationship" qsTypeId="urn:microsoft.com/office/officeart/2005/8/quickstyle/3d1" qsCatId="3D" csTypeId="urn:microsoft.com/office/officeart/2005/8/colors/colorful1#2" csCatId="colorful" phldr="1"/>
      <dgm:spPr/>
      <dgm:t>
        <a:bodyPr/>
        <a:lstStyle/>
        <a:p>
          <a:endParaRPr lang="tr-TR"/>
        </a:p>
      </dgm:t>
    </dgm:pt>
    <dgm:pt modelId="{3D02E2F3-2FC8-47D3-BC17-D0B239B1F0A2}">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SINAV UYARLAMALARI</a:t>
          </a:r>
          <a:endParaRPr lang="tr-TR" sz="2000" b="1" dirty="0">
            <a:effectLst>
              <a:outerShdw blurRad="38100" dist="38100" dir="2700000" algn="tl">
                <a:srgbClr val="000000">
                  <a:alpha val="43137"/>
                </a:srgbClr>
              </a:outerShdw>
            </a:effectLst>
            <a:latin typeface="Cambria" pitchFamily="18" charset="0"/>
          </a:endParaRPr>
        </a:p>
      </dgm:t>
    </dgm:pt>
    <dgm:pt modelId="{29CDA8AA-1C8C-4659-9980-2E6D5EDBD300}" type="parTrans" cxnId="{3317EC57-3BCC-48E7-A9DB-80172F2BC371}">
      <dgm:prSet/>
      <dgm:spPr/>
      <dgm:t>
        <a:bodyPr/>
        <a:lstStyle/>
        <a:p>
          <a:endParaRPr lang="tr-TR"/>
        </a:p>
      </dgm:t>
    </dgm:pt>
    <dgm:pt modelId="{55F0493E-E332-43CE-A20A-4D630754CCDC}" type="sibTrans" cxnId="{3317EC57-3BCC-48E7-A9DB-80172F2BC371}">
      <dgm:prSet/>
      <dgm:spPr/>
      <dgm:t>
        <a:bodyPr/>
        <a:lstStyle/>
        <a:p>
          <a:endParaRPr lang="tr-TR"/>
        </a:p>
      </dgm:t>
    </dgm:pt>
    <dgm:pt modelId="{EF0A866D-7048-41BA-BE1F-E9ED1F7DA2EF}">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ORTAM UYARLAMASI</a:t>
          </a:r>
          <a:endParaRPr lang="tr-TR" sz="2000" b="1" dirty="0">
            <a:effectLst>
              <a:outerShdw blurRad="38100" dist="38100" dir="2700000" algn="tl">
                <a:srgbClr val="000000">
                  <a:alpha val="43137"/>
                </a:srgbClr>
              </a:outerShdw>
            </a:effectLst>
            <a:latin typeface="Cambria" pitchFamily="18" charset="0"/>
          </a:endParaRPr>
        </a:p>
      </dgm:t>
    </dgm:pt>
    <dgm:pt modelId="{8D7E5838-58FE-4B28-A49C-3FD37446EC1C}" type="parTrans" cxnId="{D320C7AD-5EDE-42C8-95A1-36741D35494F}">
      <dgm:prSet/>
      <dgm:spPr/>
      <dgm:t>
        <a:bodyPr/>
        <a:lstStyle/>
        <a:p>
          <a:endParaRPr lang="tr-TR"/>
        </a:p>
      </dgm:t>
    </dgm:pt>
    <dgm:pt modelId="{6BD3A6E5-59D8-4DDB-9A96-8F19F988EAB1}" type="sibTrans" cxnId="{D320C7AD-5EDE-42C8-95A1-36741D35494F}">
      <dgm:prSet/>
      <dgm:spPr/>
      <dgm:t>
        <a:bodyPr/>
        <a:lstStyle/>
        <a:p>
          <a:endParaRPr lang="tr-TR"/>
        </a:p>
      </dgm:t>
    </dgm:pt>
    <dgm:pt modelId="{51F093D3-8F53-4121-919B-0C4B05DB4D72}">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SÜRE VE ZAMAN UYARLAMASI</a:t>
          </a:r>
          <a:endParaRPr lang="tr-TR" sz="2000" b="1" dirty="0">
            <a:effectLst>
              <a:outerShdw blurRad="38100" dist="38100" dir="2700000" algn="tl">
                <a:srgbClr val="000000">
                  <a:alpha val="43137"/>
                </a:srgbClr>
              </a:outerShdw>
            </a:effectLst>
            <a:latin typeface="Cambria" pitchFamily="18" charset="0"/>
          </a:endParaRPr>
        </a:p>
      </dgm:t>
    </dgm:pt>
    <dgm:pt modelId="{60A3F0C9-51C4-4F0F-B565-9D6940AEE756}" type="parTrans" cxnId="{C2559643-19BD-4F6E-BAE1-2DD1989565B8}">
      <dgm:prSet/>
      <dgm:spPr/>
      <dgm:t>
        <a:bodyPr/>
        <a:lstStyle/>
        <a:p>
          <a:endParaRPr lang="tr-TR"/>
        </a:p>
      </dgm:t>
    </dgm:pt>
    <dgm:pt modelId="{15925348-DA09-4B70-90CA-7D7D4A6DD15B}" type="sibTrans" cxnId="{C2559643-19BD-4F6E-BAE1-2DD1989565B8}">
      <dgm:prSet/>
      <dgm:spPr/>
      <dgm:t>
        <a:bodyPr/>
        <a:lstStyle/>
        <a:p>
          <a:endParaRPr lang="tr-TR"/>
        </a:p>
      </dgm:t>
    </dgm:pt>
    <dgm:pt modelId="{64FE870D-5811-4235-A483-54BA00469FC4}">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SORU VE YÖNERGE UYARLAMASI</a:t>
          </a:r>
          <a:endParaRPr lang="tr-TR" sz="2000" b="1" dirty="0">
            <a:effectLst>
              <a:outerShdw blurRad="38100" dist="38100" dir="2700000" algn="tl">
                <a:srgbClr val="000000">
                  <a:alpha val="43137"/>
                </a:srgbClr>
              </a:outerShdw>
            </a:effectLst>
            <a:latin typeface="Cambria" pitchFamily="18" charset="0"/>
          </a:endParaRPr>
        </a:p>
      </dgm:t>
    </dgm:pt>
    <dgm:pt modelId="{D0120831-B4C3-4123-8EB0-7C730820B31A}" type="parTrans" cxnId="{926701BE-4E5C-41A8-8E12-C2C0EF02C434}">
      <dgm:prSet/>
      <dgm:spPr/>
      <dgm:t>
        <a:bodyPr/>
        <a:lstStyle/>
        <a:p>
          <a:endParaRPr lang="tr-TR"/>
        </a:p>
      </dgm:t>
    </dgm:pt>
    <dgm:pt modelId="{F61F1ED8-42A0-4608-9FEA-0AA104FF412C}" type="sibTrans" cxnId="{926701BE-4E5C-41A8-8E12-C2C0EF02C434}">
      <dgm:prSet/>
      <dgm:spPr/>
      <dgm:t>
        <a:bodyPr/>
        <a:lstStyle/>
        <a:p>
          <a:endParaRPr lang="tr-TR"/>
        </a:p>
      </dgm:t>
    </dgm:pt>
    <dgm:pt modelId="{59C4413D-0682-4EC5-9CC4-8B84C5AF711B}">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YANIT VERME UYARLAMASI</a:t>
          </a:r>
          <a:endParaRPr lang="tr-TR" sz="2000" b="1" dirty="0">
            <a:effectLst>
              <a:outerShdw blurRad="38100" dist="38100" dir="2700000" algn="tl">
                <a:srgbClr val="000000">
                  <a:alpha val="43137"/>
                </a:srgbClr>
              </a:outerShdw>
            </a:effectLst>
            <a:latin typeface="Cambria" pitchFamily="18" charset="0"/>
          </a:endParaRPr>
        </a:p>
      </dgm:t>
    </dgm:pt>
    <dgm:pt modelId="{B6FA8106-0B07-46CC-8EF5-C79ADC97D376}" type="parTrans" cxnId="{55A8E9DF-0460-4DB4-AF30-B05B28BC2A19}">
      <dgm:prSet/>
      <dgm:spPr/>
      <dgm:t>
        <a:bodyPr/>
        <a:lstStyle/>
        <a:p>
          <a:endParaRPr lang="tr-TR"/>
        </a:p>
      </dgm:t>
    </dgm:pt>
    <dgm:pt modelId="{B295B784-FA6E-4B6E-9AC8-17AC11FEBF14}" type="sibTrans" cxnId="{55A8E9DF-0460-4DB4-AF30-B05B28BC2A19}">
      <dgm:prSet/>
      <dgm:spPr/>
      <dgm:t>
        <a:bodyPr/>
        <a:lstStyle/>
        <a:p>
          <a:endParaRPr lang="tr-TR"/>
        </a:p>
      </dgm:t>
    </dgm:pt>
    <dgm:pt modelId="{A52B4E27-4E0D-4818-BEC0-FD7BDD9E1247}">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BAŞKA UYARLAMALAR</a:t>
          </a:r>
          <a:endParaRPr lang="tr-TR" sz="2000" b="1" dirty="0">
            <a:effectLst>
              <a:outerShdw blurRad="38100" dist="38100" dir="2700000" algn="tl">
                <a:srgbClr val="000000">
                  <a:alpha val="43137"/>
                </a:srgbClr>
              </a:outerShdw>
            </a:effectLst>
            <a:latin typeface="Cambria" pitchFamily="18" charset="0"/>
          </a:endParaRPr>
        </a:p>
      </dgm:t>
    </dgm:pt>
    <dgm:pt modelId="{55C30A12-11A0-46CE-A9C6-8A85CA307C64}" type="parTrans" cxnId="{D21344FA-323E-4597-BD79-DBFDDE9AAB77}">
      <dgm:prSet/>
      <dgm:spPr/>
      <dgm:t>
        <a:bodyPr/>
        <a:lstStyle/>
        <a:p>
          <a:endParaRPr lang="tr-TR"/>
        </a:p>
      </dgm:t>
    </dgm:pt>
    <dgm:pt modelId="{92556BA6-EB65-4D93-AB95-195229652DA7}" type="sibTrans" cxnId="{D21344FA-323E-4597-BD79-DBFDDE9AAB77}">
      <dgm:prSet/>
      <dgm:spPr/>
      <dgm:t>
        <a:bodyPr/>
        <a:lstStyle/>
        <a:p>
          <a:endParaRPr lang="tr-TR"/>
        </a:p>
      </dgm:t>
    </dgm:pt>
    <dgm:pt modelId="{2E746B35-D317-47D2-95DE-B35DF8A98A4A}" type="pres">
      <dgm:prSet presAssocID="{A470DF61-B8BF-4F2F-B358-7E036F9AFC72}" presName="cycle" presStyleCnt="0">
        <dgm:presLayoutVars>
          <dgm:chMax val="1"/>
          <dgm:dir/>
          <dgm:animLvl val="ctr"/>
          <dgm:resizeHandles val="exact"/>
        </dgm:presLayoutVars>
      </dgm:prSet>
      <dgm:spPr/>
      <dgm:t>
        <a:bodyPr/>
        <a:lstStyle/>
        <a:p>
          <a:endParaRPr lang="tr-TR"/>
        </a:p>
      </dgm:t>
    </dgm:pt>
    <dgm:pt modelId="{D836E3AE-F893-4851-97A4-040DC9B0A0EA}" type="pres">
      <dgm:prSet presAssocID="{3D02E2F3-2FC8-47D3-BC17-D0B239B1F0A2}" presName="centerShape" presStyleLbl="node0" presStyleIdx="0" presStyleCnt="1" custScaleX="130810"/>
      <dgm:spPr/>
      <dgm:t>
        <a:bodyPr/>
        <a:lstStyle/>
        <a:p>
          <a:endParaRPr lang="tr-TR"/>
        </a:p>
      </dgm:t>
    </dgm:pt>
    <dgm:pt modelId="{6D1FB79C-1A12-4209-9170-27B2D568564C}" type="pres">
      <dgm:prSet presAssocID="{8D7E5838-58FE-4B28-A49C-3FD37446EC1C}" presName="parTrans" presStyleLbl="bgSibTrans2D1" presStyleIdx="0" presStyleCnt="5"/>
      <dgm:spPr/>
      <dgm:t>
        <a:bodyPr/>
        <a:lstStyle/>
        <a:p>
          <a:endParaRPr lang="tr-TR"/>
        </a:p>
      </dgm:t>
    </dgm:pt>
    <dgm:pt modelId="{05A8ADF9-261D-4296-A09F-EE55EDFB8320}" type="pres">
      <dgm:prSet presAssocID="{EF0A866D-7048-41BA-BE1F-E9ED1F7DA2EF}" presName="node" presStyleLbl="node1" presStyleIdx="0" presStyleCnt="5" custScaleX="114685">
        <dgm:presLayoutVars>
          <dgm:bulletEnabled val="1"/>
        </dgm:presLayoutVars>
      </dgm:prSet>
      <dgm:spPr>
        <a:prstGeom prst="star10">
          <a:avLst/>
        </a:prstGeom>
      </dgm:spPr>
      <dgm:t>
        <a:bodyPr/>
        <a:lstStyle/>
        <a:p>
          <a:endParaRPr lang="tr-TR"/>
        </a:p>
      </dgm:t>
    </dgm:pt>
    <dgm:pt modelId="{26B6AC38-06EF-4A7F-BCF1-8FFC7A1BB449}" type="pres">
      <dgm:prSet presAssocID="{60A3F0C9-51C4-4F0F-B565-9D6940AEE756}" presName="parTrans" presStyleLbl="bgSibTrans2D1" presStyleIdx="1" presStyleCnt="5"/>
      <dgm:spPr/>
      <dgm:t>
        <a:bodyPr/>
        <a:lstStyle/>
        <a:p>
          <a:endParaRPr lang="tr-TR"/>
        </a:p>
      </dgm:t>
    </dgm:pt>
    <dgm:pt modelId="{FCC2D7C0-1444-4D57-BD55-F4C6CFB7D4A2}" type="pres">
      <dgm:prSet presAssocID="{51F093D3-8F53-4121-919B-0C4B05DB4D72}" presName="node" presStyleLbl="node1" presStyleIdx="1" presStyleCnt="5" custScaleX="112488" custRadScaleRad="101911" custRadScaleInc="-7317">
        <dgm:presLayoutVars>
          <dgm:bulletEnabled val="1"/>
        </dgm:presLayoutVars>
      </dgm:prSet>
      <dgm:spPr>
        <a:prstGeom prst="star10">
          <a:avLst/>
        </a:prstGeom>
      </dgm:spPr>
      <dgm:t>
        <a:bodyPr/>
        <a:lstStyle/>
        <a:p>
          <a:endParaRPr lang="tr-TR"/>
        </a:p>
      </dgm:t>
    </dgm:pt>
    <dgm:pt modelId="{D7B13827-FCE3-45CB-BDCE-7B1A3F6E92F9}" type="pres">
      <dgm:prSet presAssocID="{D0120831-B4C3-4123-8EB0-7C730820B31A}" presName="parTrans" presStyleLbl="bgSibTrans2D1" presStyleIdx="2" presStyleCnt="5"/>
      <dgm:spPr/>
      <dgm:t>
        <a:bodyPr/>
        <a:lstStyle/>
        <a:p>
          <a:endParaRPr lang="tr-TR"/>
        </a:p>
      </dgm:t>
    </dgm:pt>
    <dgm:pt modelId="{A018A4D2-0CB0-4E73-B4D5-93EE2F8BACA9}" type="pres">
      <dgm:prSet presAssocID="{64FE870D-5811-4235-A483-54BA00469FC4}" presName="node" presStyleLbl="node1" presStyleIdx="2" presStyleCnt="5" custScaleX="112051">
        <dgm:presLayoutVars>
          <dgm:bulletEnabled val="1"/>
        </dgm:presLayoutVars>
      </dgm:prSet>
      <dgm:spPr>
        <a:prstGeom prst="star10">
          <a:avLst/>
        </a:prstGeom>
      </dgm:spPr>
      <dgm:t>
        <a:bodyPr/>
        <a:lstStyle/>
        <a:p>
          <a:endParaRPr lang="tr-TR"/>
        </a:p>
      </dgm:t>
    </dgm:pt>
    <dgm:pt modelId="{22941801-6C4D-464F-BE77-6F0D5D38658E}" type="pres">
      <dgm:prSet presAssocID="{B6FA8106-0B07-46CC-8EF5-C79ADC97D376}" presName="parTrans" presStyleLbl="bgSibTrans2D1" presStyleIdx="3" presStyleCnt="5"/>
      <dgm:spPr/>
      <dgm:t>
        <a:bodyPr/>
        <a:lstStyle/>
        <a:p>
          <a:endParaRPr lang="tr-TR"/>
        </a:p>
      </dgm:t>
    </dgm:pt>
    <dgm:pt modelId="{A5647F56-1AE4-421B-956A-EB4779FB7164}" type="pres">
      <dgm:prSet presAssocID="{59C4413D-0682-4EC5-9CC4-8B84C5AF711B}" presName="node" presStyleLbl="node1" presStyleIdx="3" presStyleCnt="5" custScaleX="114248">
        <dgm:presLayoutVars>
          <dgm:bulletEnabled val="1"/>
        </dgm:presLayoutVars>
      </dgm:prSet>
      <dgm:spPr>
        <a:prstGeom prst="star10">
          <a:avLst/>
        </a:prstGeom>
      </dgm:spPr>
      <dgm:t>
        <a:bodyPr/>
        <a:lstStyle/>
        <a:p>
          <a:endParaRPr lang="tr-TR"/>
        </a:p>
      </dgm:t>
    </dgm:pt>
    <dgm:pt modelId="{1653DD71-57DA-43D3-BDDB-16219D64645D}" type="pres">
      <dgm:prSet presAssocID="{55C30A12-11A0-46CE-A9C6-8A85CA307C64}" presName="parTrans" presStyleLbl="bgSibTrans2D1" presStyleIdx="4" presStyleCnt="5"/>
      <dgm:spPr/>
      <dgm:t>
        <a:bodyPr/>
        <a:lstStyle/>
        <a:p>
          <a:endParaRPr lang="tr-TR"/>
        </a:p>
      </dgm:t>
    </dgm:pt>
    <dgm:pt modelId="{12AB8D0E-231B-44AD-AB65-3E7B5162366B}" type="pres">
      <dgm:prSet presAssocID="{A52B4E27-4E0D-4818-BEC0-FD7BDD9E1247}" presName="node" presStyleLbl="node1" presStyleIdx="4" presStyleCnt="5" custScaleX="131643" custScaleY="106557">
        <dgm:presLayoutVars>
          <dgm:bulletEnabled val="1"/>
        </dgm:presLayoutVars>
      </dgm:prSet>
      <dgm:spPr>
        <a:prstGeom prst="star10">
          <a:avLst/>
        </a:prstGeom>
      </dgm:spPr>
      <dgm:t>
        <a:bodyPr/>
        <a:lstStyle/>
        <a:p>
          <a:endParaRPr lang="tr-TR"/>
        </a:p>
      </dgm:t>
    </dgm:pt>
  </dgm:ptLst>
  <dgm:cxnLst>
    <dgm:cxn modelId="{9CD9FE78-1E45-4C0F-AA76-DC49C743A348}" type="presOf" srcId="{55C30A12-11A0-46CE-A9C6-8A85CA307C64}" destId="{1653DD71-57DA-43D3-BDDB-16219D64645D}" srcOrd="0" destOrd="0" presId="urn:microsoft.com/office/officeart/2005/8/layout/radial4"/>
    <dgm:cxn modelId="{55A8E9DF-0460-4DB4-AF30-B05B28BC2A19}" srcId="{3D02E2F3-2FC8-47D3-BC17-D0B239B1F0A2}" destId="{59C4413D-0682-4EC5-9CC4-8B84C5AF711B}" srcOrd="3" destOrd="0" parTransId="{B6FA8106-0B07-46CC-8EF5-C79ADC97D376}" sibTransId="{B295B784-FA6E-4B6E-9AC8-17AC11FEBF14}"/>
    <dgm:cxn modelId="{23F984C9-FD09-49F7-828D-0F17F9B22DCD}" type="presOf" srcId="{3D02E2F3-2FC8-47D3-BC17-D0B239B1F0A2}" destId="{D836E3AE-F893-4851-97A4-040DC9B0A0EA}" srcOrd="0" destOrd="0" presId="urn:microsoft.com/office/officeart/2005/8/layout/radial4"/>
    <dgm:cxn modelId="{D21344FA-323E-4597-BD79-DBFDDE9AAB77}" srcId="{3D02E2F3-2FC8-47D3-BC17-D0B239B1F0A2}" destId="{A52B4E27-4E0D-4818-BEC0-FD7BDD9E1247}" srcOrd="4" destOrd="0" parTransId="{55C30A12-11A0-46CE-A9C6-8A85CA307C64}" sibTransId="{92556BA6-EB65-4D93-AB95-195229652DA7}"/>
    <dgm:cxn modelId="{C2559643-19BD-4F6E-BAE1-2DD1989565B8}" srcId="{3D02E2F3-2FC8-47D3-BC17-D0B239B1F0A2}" destId="{51F093D3-8F53-4121-919B-0C4B05DB4D72}" srcOrd="1" destOrd="0" parTransId="{60A3F0C9-51C4-4F0F-B565-9D6940AEE756}" sibTransId="{15925348-DA09-4B70-90CA-7D7D4A6DD15B}"/>
    <dgm:cxn modelId="{E92F5D1F-0E9B-4CA8-A68A-DF4F4357EF62}" type="presOf" srcId="{A52B4E27-4E0D-4818-BEC0-FD7BDD9E1247}" destId="{12AB8D0E-231B-44AD-AB65-3E7B5162366B}" srcOrd="0" destOrd="0" presId="urn:microsoft.com/office/officeart/2005/8/layout/radial4"/>
    <dgm:cxn modelId="{5C146F4F-4101-4CB7-B8FE-D209D2F035C5}" type="presOf" srcId="{64FE870D-5811-4235-A483-54BA00469FC4}" destId="{A018A4D2-0CB0-4E73-B4D5-93EE2F8BACA9}" srcOrd="0" destOrd="0" presId="urn:microsoft.com/office/officeart/2005/8/layout/radial4"/>
    <dgm:cxn modelId="{F64A573D-7107-4FD1-9722-9D74D0076E99}" type="presOf" srcId="{B6FA8106-0B07-46CC-8EF5-C79ADC97D376}" destId="{22941801-6C4D-464F-BE77-6F0D5D38658E}" srcOrd="0" destOrd="0" presId="urn:microsoft.com/office/officeart/2005/8/layout/radial4"/>
    <dgm:cxn modelId="{D320C7AD-5EDE-42C8-95A1-36741D35494F}" srcId="{3D02E2F3-2FC8-47D3-BC17-D0B239B1F0A2}" destId="{EF0A866D-7048-41BA-BE1F-E9ED1F7DA2EF}" srcOrd="0" destOrd="0" parTransId="{8D7E5838-58FE-4B28-A49C-3FD37446EC1C}" sibTransId="{6BD3A6E5-59D8-4DDB-9A96-8F19F988EAB1}"/>
    <dgm:cxn modelId="{3317EC57-3BCC-48E7-A9DB-80172F2BC371}" srcId="{A470DF61-B8BF-4F2F-B358-7E036F9AFC72}" destId="{3D02E2F3-2FC8-47D3-BC17-D0B239B1F0A2}" srcOrd="0" destOrd="0" parTransId="{29CDA8AA-1C8C-4659-9980-2E6D5EDBD300}" sibTransId="{55F0493E-E332-43CE-A20A-4D630754CCDC}"/>
    <dgm:cxn modelId="{DCE926A0-F272-4FB1-9113-0DD1C92CB4DE}" type="presOf" srcId="{8D7E5838-58FE-4B28-A49C-3FD37446EC1C}" destId="{6D1FB79C-1A12-4209-9170-27B2D568564C}" srcOrd="0" destOrd="0" presId="urn:microsoft.com/office/officeart/2005/8/layout/radial4"/>
    <dgm:cxn modelId="{80394036-6A03-49BB-9C0A-7659F9091D7C}" type="presOf" srcId="{60A3F0C9-51C4-4F0F-B565-9D6940AEE756}" destId="{26B6AC38-06EF-4A7F-BCF1-8FFC7A1BB449}" srcOrd="0" destOrd="0" presId="urn:microsoft.com/office/officeart/2005/8/layout/radial4"/>
    <dgm:cxn modelId="{A9D66022-90D3-42B9-94D3-0B23379F8106}" type="presOf" srcId="{D0120831-B4C3-4123-8EB0-7C730820B31A}" destId="{D7B13827-FCE3-45CB-BDCE-7B1A3F6E92F9}" srcOrd="0" destOrd="0" presId="urn:microsoft.com/office/officeart/2005/8/layout/radial4"/>
    <dgm:cxn modelId="{926701BE-4E5C-41A8-8E12-C2C0EF02C434}" srcId="{3D02E2F3-2FC8-47D3-BC17-D0B239B1F0A2}" destId="{64FE870D-5811-4235-A483-54BA00469FC4}" srcOrd="2" destOrd="0" parTransId="{D0120831-B4C3-4123-8EB0-7C730820B31A}" sibTransId="{F61F1ED8-42A0-4608-9FEA-0AA104FF412C}"/>
    <dgm:cxn modelId="{BEF575CF-B6AD-48FC-9153-F59B11D72B99}" type="presOf" srcId="{51F093D3-8F53-4121-919B-0C4B05DB4D72}" destId="{FCC2D7C0-1444-4D57-BD55-F4C6CFB7D4A2}" srcOrd="0" destOrd="0" presId="urn:microsoft.com/office/officeart/2005/8/layout/radial4"/>
    <dgm:cxn modelId="{D6886A7F-B7CE-40B6-B7F4-43DECF784B8D}" type="presOf" srcId="{EF0A866D-7048-41BA-BE1F-E9ED1F7DA2EF}" destId="{05A8ADF9-261D-4296-A09F-EE55EDFB8320}" srcOrd="0" destOrd="0" presId="urn:microsoft.com/office/officeart/2005/8/layout/radial4"/>
    <dgm:cxn modelId="{0EB24DC2-19D8-45D0-82EF-EBC6E47A918A}" type="presOf" srcId="{59C4413D-0682-4EC5-9CC4-8B84C5AF711B}" destId="{A5647F56-1AE4-421B-956A-EB4779FB7164}" srcOrd="0" destOrd="0" presId="urn:microsoft.com/office/officeart/2005/8/layout/radial4"/>
    <dgm:cxn modelId="{61D147D1-E241-44AC-A9F7-5E1D6043C652}" type="presOf" srcId="{A470DF61-B8BF-4F2F-B358-7E036F9AFC72}" destId="{2E746B35-D317-47D2-95DE-B35DF8A98A4A}" srcOrd="0" destOrd="0" presId="urn:microsoft.com/office/officeart/2005/8/layout/radial4"/>
    <dgm:cxn modelId="{CFE7BD4B-E06B-4ABF-BF65-775AFE6A890C}" type="presParOf" srcId="{2E746B35-D317-47D2-95DE-B35DF8A98A4A}" destId="{D836E3AE-F893-4851-97A4-040DC9B0A0EA}" srcOrd="0" destOrd="0" presId="urn:microsoft.com/office/officeart/2005/8/layout/radial4"/>
    <dgm:cxn modelId="{61585072-415E-46A1-9F5E-C6A76D9D5F93}" type="presParOf" srcId="{2E746B35-D317-47D2-95DE-B35DF8A98A4A}" destId="{6D1FB79C-1A12-4209-9170-27B2D568564C}" srcOrd="1" destOrd="0" presId="urn:microsoft.com/office/officeart/2005/8/layout/radial4"/>
    <dgm:cxn modelId="{6CC0D82A-C061-40E0-93DB-1E4337C741A3}" type="presParOf" srcId="{2E746B35-D317-47D2-95DE-B35DF8A98A4A}" destId="{05A8ADF9-261D-4296-A09F-EE55EDFB8320}" srcOrd="2" destOrd="0" presId="urn:microsoft.com/office/officeart/2005/8/layout/radial4"/>
    <dgm:cxn modelId="{30DDCBF1-46D3-42FA-94C9-621F0A1844E9}" type="presParOf" srcId="{2E746B35-D317-47D2-95DE-B35DF8A98A4A}" destId="{26B6AC38-06EF-4A7F-BCF1-8FFC7A1BB449}" srcOrd="3" destOrd="0" presId="urn:microsoft.com/office/officeart/2005/8/layout/radial4"/>
    <dgm:cxn modelId="{4380E004-B790-4DE1-96FC-FE4136AADA50}" type="presParOf" srcId="{2E746B35-D317-47D2-95DE-B35DF8A98A4A}" destId="{FCC2D7C0-1444-4D57-BD55-F4C6CFB7D4A2}" srcOrd="4" destOrd="0" presId="urn:microsoft.com/office/officeart/2005/8/layout/radial4"/>
    <dgm:cxn modelId="{99B875CB-B4E2-473E-BE6D-7DA4BB9565D6}" type="presParOf" srcId="{2E746B35-D317-47D2-95DE-B35DF8A98A4A}" destId="{D7B13827-FCE3-45CB-BDCE-7B1A3F6E92F9}" srcOrd="5" destOrd="0" presId="urn:microsoft.com/office/officeart/2005/8/layout/radial4"/>
    <dgm:cxn modelId="{EE367850-8B5B-43F8-B902-F488728CF5BF}" type="presParOf" srcId="{2E746B35-D317-47D2-95DE-B35DF8A98A4A}" destId="{A018A4D2-0CB0-4E73-B4D5-93EE2F8BACA9}" srcOrd="6" destOrd="0" presId="urn:microsoft.com/office/officeart/2005/8/layout/radial4"/>
    <dgm:cxn modelId="{0973177B-3C92-45C8-BC47-3E9F1A936667}" type="presParOf" srcId="{2E746B35-D317-47D2-95DE-B35DF8A98A4A}" destId="{22941801-6C4D-464F-BE77-6F0D5D38658E}" srcOrd="7" destOrd="0" presId="urn:microsoft.com/office/officeart/2005/8/layout/radial4"/>
    <dgm:cxn modelId="{10556969-1F50-4AFE-927C-7D48B48A3DB4}" type="presParOf" srcId="{2E746B35-D317-47D2-95DE-B35DF8A98A4A}" destId="{A5647F56-1AE4-421B-956A-EB4779FB7164}" srcOrd="8" destOrd="0" presId="urn:microsoft.com/office/officeart/2005/8/layout/radial4"/>
    <dgm:cxn modelId="{193A01C0-81A6-49AD-B91E-A7E262BAC239}" type="presParOf" srcId="{2E746B35-D317-47D2-95DE-B35DF8A98A4A}" destId="{1653DD71-57DA-43D3-BDDB-16219D64645D}" srcOrd="9" destOrd="0" presId="urn:microsoft.com/office/officeart/2005/8/layout/radial4"/>
    <dgm:cxn modelId="{E4A123C7-294D-47BF-8FB4-3F0DF70D9857}" type="presParOf" srcId="{2E746B35-D317-47D2-95DE-B35DF8A98A4A}" destId="{12AB8D0E-231B-44AD-AB65-3E7B5162366B}"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79B0F-C7D1-4C3C-AA2E-F3AFC7BF00CD}">
      <dsp:nvSpPr>
        <dsp:cNvPr id="0" name=""/>
        <dsp:cNvSpPr/>
      </dsp:nvSpPr>
      <dsp:spPr>
        <a:xfrm>
          <a:off x="0" y="576069"/>
          <a:ext cx="7704856" cy="3744405"/>
        </a:xfrm>
        <a:prstGeom prst="leftRightRibb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D78C9343-95AF-4AE3-971C-DFFE1153E35E}">
      <dsp:nvSpPr>
        <dsp:cNvPr id="0" name=""/>
        <dsp:cNvSpPr/>
      </dsp:nvSpPr>
      <dsp:spPr>
        <a:xfrm>
          <a:off x="924582" y="1446640"/>
          <a:ext cx="2542602" cy="1510151"/>
        </a:xfrm>
        <a:prstGeom prst="rect">
          <a:avLst/>
        </a:prstGeom>
        <a:noFill/>
        <a:ln>
          <a:noFill/>
        </a:ln>
        <a:effectLst>
          <a:outerShdw blurRad="38100" dist="25400" dir="5400000" rotWithShape="0">
            <a:srgbClr val="000000">
              <a:alpha val="2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tr-TR" sz="2800" kern="1200" dirty="0" smtClean="0">
              <a:effectLst>
                <a:outerShdw blurRad="38100" dist="38100" dir="2700000" algn="tl">
                  <a:srgbClr val="000000">
                    <a:alpha val="43137"/>
                  </a:srgbClr>
                </a:outerShdw>
              </a:effectLst>
              <a:latin typeface="Cambria" pitchFamily="18" charset="0"/>
            </a:rPr>
            <a:t>Neden değerlendirme yaparız?</a:t>
          </a:r>
          <a:endParaRPr lang="tr-TR" sz="2800" kern="1200" dirty="0">
            <a:effectLst>
              <a:outerShdw blurRad="38100" dist="38100" dir="2700000" algn="tl">
                <a:srgbClr val="000000">
                  <a:alpha val="43137"/>
                </a:srgbClr>
              </a:outerShdw>
            </a:effectLst>
            <a:latin typeface="Cambria" pitchFamily="18" charset="0"/>
          </a:endParaRPr>
        </a:p>
      </dsp:txBody>
      <dsp:txXfrm>
        <a:off x="924582" y="1446640"/>
        <a:ext cx="2542602" cy="1510151"/>
      </dsp:txXfrm>
    </dsp:sp>
    <dsp:sp modelId="{46B59646-51C6-448F-AC27-54D2F8ABAA4E}">
      <dsp:nvSpPr>
        <dsp:cNvPr id="0" name=""/>
        <dsp:cNvSpPr/>
      </dsp:nvSpPr>
      <dsp:spPr>
        <a:xfrm>
          <a:off x="3852428" y="1939751"/>
          <a:ext cx="3004893" cy="1510151"/>
        </a:xfrm>
        <a:prstGeom prst="rect">
          <a:avLst/>
        </a:prstGeom>
        <a:noFill/>
        <a:ln>
          <a:noFill/>
        </a:ln>
        <a:effectLst>
          <a:outerShdw blurRad="38100" dist="25400" dir="5400000" rotWithShape="0">
            <a:srgbClr val="000000">
              <a:alpha val="2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tr-TR" sz="2400" kern="1200" dirty="0" smtClean="0">
              <a:effectLst>
                <a:outerShdw blurRad="38100" dist="38100" dir="2700000" algn="tl">
                  <a:srgbClr val="000000">
                    <a:alpha val="43137"/>
                  </a:srgbClr>
                </a:outerShdw>
              </a:effectLst>
              <a:latin typeface="Cambria" pitchFamily="18" charset="0"/>
            </a:rPr>
            <a:t>Değerlendirme öğrencinin neyi yapıp, neyi yapamadığını ortaya koyar.</a:t>
          </a:r>
          <a:endParaRPr lang="tr-TR" sz="2400" kern="1200" dirty="0">
            <a:effectLst>
              <a:outerShdw blurRad="38100" dist="38100" dir="2700000" algn="tl">
                <a:srgbClr val="000000">
                  <a:alpha val="43137"/>
                </a:srgbClr>
              </a:outerShdw>
            </a:effectLst>
            <a:latin typeface="Cambria" pitchFamily="18" charset="0"/>
          </a:endParaRPr>
        </a:p>
      </dsp:txBody>
      <dsp:txXfrm>
        <a:off x="3852428" y="1939751"/>
        <a:ext cx="3004893" cy="1510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2AA6C-87A6-492F-A702-40EC78AABC02}">
      <dsp:nvSpPr>
        <dsp:cNvPr id="0" name=""/>
        <dsp:cNvSpPr/>
      </dsp:nvSpPr>
      <dsp:spPr>
        <a:xfrm>
          <a:off x="0" y="0"/>
          <a:ext cx="4768304" cy="4768304"/>
        </a:xfrm>
        <a:prstGeom prst="pie">
          <a:avLst>
            <a:gd name="adj1" fmla="val 5400000"/>
            <a:gd name="adj2" fmla="val 1620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3FC0286-460F-4F98-9FAF-0E13A4DD53F0}">
      <dsp:nvSpPr>
        <dsp:cNvPr id="0" name=""/>
        <dsp:cNvSpPr/>
      </dsp:nvSpPr>
      <dsp:spPr>
        <a:xfrm>
          <a:off x="2384152" y="0"/>
          <a:ext cx="6112792" cy="4768304"/>
        </a:xfrm>
        <a:prstGeom prst="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Öğrencinin özel eğitime uygunluğuna bakarken yönetmelikte belirtilen uygunluk ölçütünün karşılanıp karşılanmadığına bakılır.</a:t>
          </a:r>
          <a:endParaRPr lang="tr-TR" sz="2000" kern="1200" dirty="0">
            <a:effectLst>
              <a:outerShdw blurRad="38100" dist="38100" dir="2700000" algn="tl">
                <a:srgbClr val="000000">
                  <a:alpha val="43137"/>
                </a:srgbClr>
              </a:outerShdw>
            </a:effectLst>
            <a:latin typeface="Cambria" pitchFamily="18" charset="0"/>
          </a:endParaRPr>
        </a:p>
      </dsp:txBody>
      <dsp:txXfrm>
        <a:off x="2384152" y="0"/>
        <a:ext cx="6112792" cy="1013264"/>
      </dsp:txXfrm>
    </dsp:sp>
    <dsp:sp modelId="{E11B8683-49D4-4B33-BDB7-6CA8B5E3B908}">
      <dsp:nvSpPr>
        <dsp:cNvPr id="0" name=""/>
        <dsp:cNvSpPr/>
      </dsp:nvSpPr>
      <dsp:spPr>
        <a:xfrm>
          <a:off x="625839" y="1013264"/>
          <a:ext cx="3516624" cy="3516624"/>
        </a:xfrm>
        <a:prstGeom prst="pie">
          <a:avLst>
            <a:gd name="adj1" fmla="val 5400000"/>
            <a:gd name="adj2" fmla="val 16200000"/>
          </a:avLst>
        </a:prstGeom>
        <a:gradFill rotWithShape="0">
          <a:gsLst>
            <a:gs pos="0">
              <a:schemeClr val="accent2">
                <a:hueOff val="151055"/>
                <a:satOff val="-15998"/>
                <a:lumOff val="-392"/>
                <a:alphaOff val="0"/>
                <a:tint val="96000"/>
                <a:lumMod val="104000"/>
              </a:schemeClr>
            </a:gs>
            <a:gs pos="100000">
              <a:schemeClr val="accent2">
                <a:hueOff val="151055"/>
                <a:satOff val="-15998"/>
                <a:lumOff val="-39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C190E1E-08FF-47E7-A196-EFF99AF7CA02}">
      <dsp:nvSpPr>
        <dsp:cNvPr id="0" name=""/>
        <dsp:cNvSpPr/>
      </dsp:nvSpPr>
      <dsp:spPr>
        <a:xfrm>
          <a:off x="2354566" y="1010873"/>
          <a:ext cx="6112792" cy="3727621"/>
        </a:xfrm>
        <a:prstGeom prst="rect">
          <a:avLst/>
        </a:prstGeom>
        <a:solidFill>
          <a:schemeClr val="lt1">
            <a:alpha val="90000"/>
            <a:hueOff val="0"/>
            <a:satOff val="0"/>
            <a:lumOff val="0"/>
            <a:alphaOff val="0"/>
          </a:schemeClr>
        </a:solidFill>
        <a:ln w="9525" cap="rnd" cmpd="sng" algn="ctr">
          <a:solidFill>
            <a:schemeClr val="accent2">
              <a:hueOff val="151055"/>
              <a:satOff val="-15998"/>
              <a:lumOff val="-392"/>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Öğrencinin özel eğitime uygunluğuna bakıldığında 3 sonuç çıkabilir:</a:t>
          </a:r>
        </a:p>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1. Hiçbir özel eğitim desteği almadan aynı sınıfta eğitimine devam etmesine</a:t>
          </a:r>
          <a:endParaRPr lang="tr-TR" sz="2000" b="1" kern="1200" dirty="0">
            <a:effectLst>
              <a:outerShdw blurRad="38100" dist="38100" dir="2700000" algn="tl">
                <a:srgbClr val="000000">
                  <a:alpha val="43137"/>
                </a:srgbClr>
              </a:outerShdw>
            </a:effectLst>
            <a:latin typeface="Cambria" pitchFamily="18" charset="0"/>
          </a:endParaRPr>
        </a:p>
      </dsp:txBody>
      <dsp:txXfrm>
        <a:off x="2354566" y="1010873"/>
        <a:ext cx="6112792" cy="1074060"/>
      </dsp:txXfrm>
    </dsp:sp>
    <dsp:sp modelId="{16FF8578-0096-4CCD-8043-B662E1B98F1B}">
      <dsp:nvSpPr>
        <dsp:cNvPr id="0" name=""/>
        <dsp:cNvSpPr/>
      </dsp:nvSpPr>
      <dsp:spPr>
        <a:xfrm>
          <a:off x="1251679" y="2026529"/>
          <a:ext cx="2264944" cy="2264944"/>
        </a:xfrm>
        <a:prstGeom prst="pie">
          <a:avLst>
            <a:gd name="adj1" fmla="val 5400000"/>
            <a:gd name="adj2" fmla="val 16200000"/>
          </a:avLst>
        </a:prstGeom>
        <a:gradFill rotWithShape="0">
          <a:gsLst>
            <a:gs pos="0">
              <a:schemeClr val="accent2">
                <a:hueOff val="302110"/>
                <a:satOff val="-31995"/>
                <a:lumOff val="-784"/>
                <a:alphaOff val="0"/>
                <a:tint val="96000"/>
                <a:lumMod val="104000"/>
              </a:schemeClr>
            </a:gs>
            <a:gs pos="100000">
              <a:schemeClr val="accent2">
                <a:hueOff val="302110"/>
                <a:satOff val="-31995"/>
                <a:lumOff val="-78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E791AEF-6E1E-478A-A37A-20560670F7E7}">
      <dsp:nvSpPr>
        <dsp:cNvPr id="0" name=""/>
        <dsp:cNvSpPr/>
      </dsp:nvSpPr>
      <dsp:spPr>
        <a:xfrm>
          <a:off x="2354566" y="2155812"/>
          <a:ext cx="6112792" cy="2264944"/>
        </a:xfrm>
        <a:prstGeom prst="rect">
          <a:avLst/>
        </a:prstGeom>
        <a:solidFill>
          <a:schemeClr val="lt1">
            <a:alpha val="90000"/>
            <a:hueOff val="0"/>
            <a:satOff val="0"/>
            <a:lumOff val="0"/>
            <a:alphaOff val="0"/>
          </a:schemeClr>
        </a:solidFill>
        <a:ln w="9525" cap="rnd" cmpd="sng" algn="ctr">
          <a:solidFill>
            <a:schemeClr val="accent2">
              <a:hueOff val="302110"/>
              <a:satOff val="-31995"/>
              <a:lumOff val="-784"/>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2. Kaynaştırma öğrencisi olarak  kendi sınıfında eğitim alması ve öğrenci için BEP hazırlanması</a:t>
          </a:r>
          <a:endParaRPr lang="tr-TR" sz="2000" b="1" kern="1200" dirty="0">
            <a:effectLst>
              <a:outerShdw blurRad="38100" dist="38100" dir="2700000" algn="tl">
                <a:srgbClr val="000000">
                  <a:alpha val="43137"/>
                </a:srgbClr>
              </a:outerShdw>
            </a:effectLst>
            <a:latin typeface="Cambria" pitchFamily="18" charset="0"/>
          </a:endParaRPr>
        </a:p>
      </dsp:txBody>
      <dsp:txXfrm>
        <a:off x="2354566" y="2155812"/>
        <a:ext cx="6112792" cy="1013264"/>
      </dsp:txXfrm>
    </dsp:sp>
    <dsp:sp modelId="{CD12770A-C47C-4D97-A37A-4F705ADE001D}">
      <dsp:nvSpPr>
        <dsp:cNvPr id="0" name=""/>
        <dsp:cNvSpPr/>
      </dsp:nvSpPr>
      <dsp:spPr>
        <a:xfrm>
          <a:off x="1877519" y="3039793"/>
          <a:ext cx="1013264" cy="1013264"/>
        </a:xfrm>
        <a:prstGeom prst="pie">
          <a:avLst>
            <a:gd name="adj1" fmla="val 5400000"/>
            <a:gd name="adj2" fmla="val 16200000"/>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B71DCD6-74F6-4777-BCD5-BDBFEE8EA6B3}">
      <dsp:nvSpPr>
        <dsp:cNvPr id="0" name=""/>
        <dsp:cNvSpPr/>
      </dsp:nvSpPr>
      <dsp:spPr>
        <a:xfrm>
          <a:off x="2354566" y="3031343"/>
          <a:ext cx="6112792" cy="1013264"/>
        </a:xfrm>
        <a:prstGeom prst="rect">
          <a:avLst/>
        </a:prstGeom>
        <a:solidFill>
          <a:schemeClr val="lt1">
            <a:alpha val="90000"/>
            <a:hueOff val="0"/>
            <a:satOff val="0"/>
            <a:lumOff val="0"/>
            <a:alphaOff val="0"/>
          </a:schemeClr>
        </a:solidFill>
        <a:ln w="9525" cap="rnd" cmpd="sng" algn="ctr">
          <a:solidFill>
            <a:schemeClr val="accent2">
              <a:hueOff val="453165"/>
              <a:satOff val="-47993"/>
              <a:lumOff val="-1176"/>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3. Özel eğitim okulunda/sınıfında (ayrı eğitim ortamında) BEP doğrultusunda eğitimini sürdürmesi</a:t>
          </a:r>
          <a:endParaRPr lang="tr-TR" sz="2000" b="1" kern="1200" dirty="0">
            <a:effectLst>
              <a:outerShdw blurRad="38100" dist="38100" dir="2700000" algn="tl">
                <a:srgbClr val="000000">
                  <a:alpha val="43137"/>
                </a:srgbClr>
              </a:outerShdw>
            </a:effectLst>
            <a:latin typeface="Cambria" pitchFamily="18" charset="0"/>
          </a:endParaRPr>
        </a:p>
      </dsp:txBody>
      <dsp:txXfrm>
        <a:off x="2354566" y="3031343"/>
        <a:ext cx="6112792" cy="10132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F1D4CD-0934-4F47-9240-1B131102081E}">
      <dsp:nvSpPr>
        <dsp:cNvPr id="0" name=""/>
        <dsp:cNvSpPr/>
      </dsp:nvSpPr>
      <dsp:spPr>
        <a:xfrm rot="16200000">
          <a:off x="297" y="25642"/>
          <a:ext cx="3405099" cy="3405099"/>
        </a:xfrm>
        <a:prstGeom prst="upArrow">
          <a:avLst>
            <a:gd name="adj1" fmla="val 50000"/>
            <a:gd name="adj2" fmla="val 35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rPr>
            <a:t>ÖĞRENCİ DEĞERLENDİRMESİ</a:t>
          </a:r>
          <a:endParaRPr lang="tr-TR" sz="2400" b="1" kern="1200" dirty="0">
            <a:effectLst>
              <a:outerShdw blurRad="38100" dist="38100" dir="2700000" algn="tl">
                <a:srgbClr val="000000">
                  <a:alpha val="43137"/>
                </a:srgbClr>
              </a:outerShdw>
            </a:effectLst>
          </a:endParaRPr>
        </a:p>
      </dsp:txBody>
      <dsp:txXfrm rot="5400000">
        <a:off x="596189" y="876917"/>
        <a:ext cx="2809207" cy="1702549"/>
      </dsp:txXfrm>
    </dsp:sp>
    <dsp:sp modelId="{A21C4CD4-B662-415A-95D0-01B0386203C0}">
      <dsp:nvSpPr>
        <dsp:cNvPr id="0" name=""/>
        <dsp:cNvSpPr/>
      </dsp:nvSpPr>
      <dsp:spPr>
        <a:xfrm rot="5400000">
          <a:off x="3747058" y="25642"/>
          <a:ext cx="3405099" cy="3405099"/>
        </a:xfrm>
        <a:prstGeom prst="upArrow">
          <a:avLst>
            <a:gd name="adj1" fmla="val 50000"/>
            <a:gd name="adj2" fmla="val 35000"/>
          </a:avLst>
        </a:prstGeom>
        <a:gradFill rotWithShape="0">
          <a:gsLst>
            <a:gs pos="0">
              <a:schemeClr val="accent4">
                <a:hueOff val="-492612"/>
                <a:satOff val="14709"/>
                <a:lumOff val="5686"/>
                <a:alphaOff val="0"/>
                <a:tint val="96000"/>
                <a:lumMod val="104000"/>
              </a:schemeClr>
            </a:gs>
            <a:gs pos="100000">
              <a:schemeClr val="accent4">
                <a:hueOff val="-492612"/>
                <a:satOff val="14709"/>
                <a:lumOff val="568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libri" pitchFamily="34" charset="0"/>
              <a:cs typeface="Calibri" pitchFamily="34" charset="0"/>
            </a:rPr>
            <a:t>PROGRAM DEĞERLENDİRMESİ</a:t>
          </a:r>
          <a:endParaRPr lang="tr-TR" sz="2400" b="1" kern="1200" dirty="0">
            <a:effectLst>
              <a:outerShdw blurRad="38100" dist="38100" dir="2700000" algn="tl">
                <a:srgbClr val="000000">
                  <a:alpha val="43137"/>
                </a:srgbClr>
              </a:outerShdw>
            </a:effectLst>
            <a:latin typeface="Calibri" pitchFamily="34" charset="0"/>
            <a:cs typeface="Calibri" pitchFamily="34" charset="0"/>
          </a:endParaRPr>
        </a:p>
      </dsp:txBody>
      <dsp:txXfrm rot="-5400000">
        <a:off x="3747058" y="876917"/>
        <a:ext cx="2809207" cy="17025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D2439-D736-46E5-9805-881011377DB7}">
      <dsp:nvSpPr>
        <dsp:cNvPr id="0" name=""/>
        <dsp:cNvSpPr/>
      </dsp:nvSpPr>
      <dsp:spPr>
        <a:xfrm>
          <a:off x="2693746" y="3124"/>
          <a:ext cx="5978463" cy="2265805"/>
        </a:xfrm>
        <a:prstGeom prst="rightArrow">
          <a:avLst>
            <a:gd name="adj1" fmla="val 75000"/>
            <a:gd name="adj2" fmla="val 50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BEP ya da BAHP (Bireyselleştirilmiş Aile Hizmet planı)’</a:t>
          </a:r>
          <a:r>
            <a:rPr lang="tr-TR" sz="1800" kern="1200" dirty="0" err="1" smtClean="0">
              <a:effectLst>
                <a:outerShdw blurRad="38100" dist="38100" dir="2700000" algn="tl">
                  <a:srgbClr val="000000">
                    <a:alpha val="43137"/>
                  </a:srgbClr>
                </a:outerShdw>
              </a:effectLst>
              <a:latin typeface="Cambria" pitchFamily="18" charset="0"/>
            </a:rPr>
            <a:t>nın</a:t>
          </a:r>
          <a:r>
            <a:rPr lang="tr-TR" sz="1800" kern="1200" dirty="0" smtClean="0">
              <a:effectLst>
                <a:outerShdw blurRad="38100" dist="38100" dir="2700000" algn="tl">
                  <a:srgbClr val="000000">
                    <a:alpha val="43137"/>
                  </a:srgbClr>
                </a:outerShdw>
              </a:effectLst>
              <a:latin typeface="Cambria" pitchFamily="18" charset="0"/>
            </a:rPr>
            <a:t>  amacına ulaşıp ulaşmadığına, öğrencinin öğretim sonunda var olan performansına, programa devam edip etmeyeceklerine, programın başarısı hakkında bu gibi sorulara cevap vermek için değerlendirme yapılır.</a:t>
          </a:r>
          <a:endParaRPr lang="tr-TR" sz="1800" kern="1200" dirty="0">
            <a:effectLst>
              <a:outerShdw blurRad="38100" dist="38100" dir="2700000" algn="tl">
                <a:srgbClr val="000000">
                  <a:alpha val="43137"/>
                </a:srgbClr>
              </a:outerShdw>
            </a:effectLst>
            <a:latin typeface="Cambria" pitchFamily="18" charset="0"/>
          </a:endParaRPr>
        </a:p>
      </dsp:txBody>
      <dsp:txXfrm>
        <a:off x="2693746" y="286350"/>
        <a:ext cx="5128786" cy="1699353"/>
      </dsp:txXfrm>
    </dsp:sp>
    <dsp:sp modelId="{18BD4152-06C4-4825-8EFF-FB7F329CBBFD}">
      <dsp:nvSpPr>
        <dsp:cNvPr id="0" name=""/>
        <dsp:cNvSpPr/>
      </dsp:nvSpPr>
      <dsp:spPr>
        <a:xfrm>
          <a:off x="4245" y="211842"/>
          <a:ext cx="2689501" cy="1848369"/>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ÖĞRENCİ DEĞERLENDİRMESİ</a:t>
          </a:r>
          <a:endParaRPr lang="tr-TR" sz="2000" b="1" kern="1200" dirty="0">
            <a:effectLst>
              <a:outerShdw blurRad="38100" dist="38100" dir="2700000" algn="tl">
                <a:srgbClr val="000000">
                  <a:alpha val="43137"/>
                </a:srgbClr>
              </a:outerShdw>
            </a:effectLst>
            <a:latin typeface="Cambria" pitchFamily="18" charset="0"/>
          </a:endParaRPr>
        </a:p>
      </dsp:txBody>
      <dsp:txXfrm>
        <a:off x="94475" y="302072"/>
        <a:ext cx="2509041" cy="1667909"/>
      </dsp:txXfrm>
    </dsp:sp>
    <dsp:sp modelId="{DE63E0CE-81F0-4FF5-B238-E137928D1E46}">
      <dsp:nvSpPr>
        <dsp:cNvPr id="0" name=""/>
        <dsp:cNvSpPr/>
      </dsp:nvSpPr>
      <dsp:spPr>
        <a:xfrm>
          <a:off x="2693746" y="2453766"/>
          <a:ext cx="5978463" cy="2583669"/>
        </a:xfrm>
        <a:prstGeom prst="rightArrow">
          <a:avLst>
            <a:gd name="adj1" fmla="val 75000"/>
            <a:gd name="adj2" fmla="val 50000"/>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Programın etkili olup olmadığına bakıp, etkili olmayan programları düzeltmek, etkili olan programı devam ettirmek için programı incelemek gerekir.</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Programda uyarlama yapılacak mı, programda neler gerçekleşti bunlara bakmak için program değerlendirilir.</a:t>
          </a:r>
          <a:endParaRPr lang="tr-TR" sz="1800" kern="1200" dirty="0">
            <a:effectLst>
              <a:outerShdw blurRad="38100" dist="38100" dir="2700000" algn="tl">
                <a:srgbClr val="000000">
                  <a:alpha val="43137"/>
                </a:srgbClr>
              </a:outerShdw>
            </a:effectLst>
            <a:latin typeface="Cambria" pitchFamily="18" charset="0"/>
          </a:endParaRPr>
        </a:p>
      </dsp:txBody>
      <dsp:txXfrm>
        <a:off x="2693746" y="2776725"/>
        <a:ext cx="5009587" cy="1937751"/>
      </dsp:txXfrm>
    </dsp:sp>
    <dsp:sp modelId="{FDAE5B16-4476-4494-A992-05CC29AB3E23}">
      <dsp:nvSpPr>
        <dsp:cNvPr id="0" name=""/>
        <dsp:cNvSpPr/>
      </dsp:nvSpPr>
      <dsp:spPr>
        <a:xfrm>
          <a:off x="4245" y="2821416"/>
          <a:ext cx="2689501" cy="1848369"/>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PROGRAM DEĞERLENDİRMESİ</a:t>
          </a:r>
          <a:endParaRPr lang="tr-TR" sz="2000" b="1" kern="1200" dirty="0">
            <a:effectLst>
              <a:outerShdw blurRad="38100" dist="38100" dir="2700000" algn="tl">
                <a:srgbClr val="000000">
                  <a:alpha val="43137"/>
                </a:srgbClr>
              </a:outerShdw>
            </a:effectLst>
            <a:latin typeface="Cambria" pitchFamily="18" charset="0"/>
          </a:endParaRPr>
        </a:p>
      </dsp:txBody>
      <dsp:txXfrm>
        <a:off x="94475" y="2911646"/>
        <a:ext cx="2509041" cy="16679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DC685-F450-4875-A766-8EDA4313C161}">
      <dsp:nvSpPr>
        <dsp:cNvPr id="0" name=""/>
        <dsp:cNvSpPr/>
      </dsp:nvSpPr>
      <dsp:spPr>
        <a:xfrm>
          <a:off x="0" y="0"/>
          <a:ext cx="7632848" cy="667768"/>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i="1" kern="1200" dirty="0" smtClean="0">
              <a:effectLst>
                <a:outerShdw blurRad="38100" dist="38100" dir="2700000" algn="tl">
                  <a:srgbClr val="000000">
                    <a:alpha val="43137"/>
                  </a:srgbClr>
                </a:outerShdw>
              </a:effectLst>
              <a:latin typeface="Cambria" pitchFamily="18" charset="0"/>
            </a:rPr>
            <a:t>İlke 1. Değerlendirme için temel beceriler seçilmelidir.</a:t>
          </a:r>
          <a:endParaRPr lang="tr-TR" sz="2000" b="1" i="1" kern="1200" dirty="0">
            <a:effectLst>
              <a:outerShdw blurRad="38100" dist="38100" dir="2700000" algn="tl">
                <a:srgbClr val="000000">
                  <a:alpha val="43137"/>
                </a:srgbClr>
              </a:outerShdw>
            </a:effectLst>
            <a:latin typeface="Cambria" pitchFamily="18" charset="0"/>
          </a:endParaRPr>
        </a:p>
      </dsp:txBody>
      <dsp:txXfrm>
        <a:off x="32598" y="32598"/>
        <a:ext cx="7567652" cy="602572"/>
      </dsp:txXfrm>
    </dsp:sp>
    <dsp:sp modelId="{EDFE5922-E2A0-403B-8AD2-103025775E55}">
      <dsp:nvSpPr>
        <dsp:cNvPr id="0" name=""/>
        <dsp:cNvSpPr/>
      </dsp:nvSpPr>
      <dsp:spPr>
        <a:xfrm>
          <a:off x="0" y="792092"/>
          <a:ext cx="7632848" cy="1131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34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tr-TR" sz="1800" kern="1200" smtClean="0">
              <a:effectLst>
                <a:outerShdw blurRad="38100" dist="38100" dir="2700000" algn="tl">
                  <a:srgbClr val="000000">
                    <a:alpha val="43137"/>
                  </a:srgbClr>
                </a:outerShdw>
              </a:effectLst>
              <a:latin typeface="Cambria" pitchFamily="18" charset="0"/>
            </a:rPr>
            <a:t>Öğretilecek beceri 1. başka bir beceri için önkoşul olan</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20000"/>
            </a:spcAft>
            <a:buChar char="••"/>
          </a:pPr>
          <a:r>
            <a:rPr lang="tr-TR" sz="1800" kern="1200" smtClean="0">
              <a:effectLst>
                <a:outerShdw blurRad="38100" dist="38100" dir="2700000" algn="tl">
                  <a:srgbClr val="000000">
                    <a:alpha val="43137"/>
                  </a:srgbClr>
                </a:outerShdw>
              </a:effectLst>
              <a:latin typeface="Cambria" pitchFamily="18" charset="0"/>
            </a:rPr>
            <a:t>2. Öğrencinin kendine güvenini artıran</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20000"/>
            </a:spcAft>
            <a:buChar char="••"/>
          </a:pPr>
          <a:r>
            <a:rPr lang="tr-TR" sz="1800" kern="1200" smtClean="0">
              <a:effectLst>
                <a:outerShdw blurRad="38100" dist="38100" dir="2700000" algn="tl">
                  <a:srgbClr val="000000">
                    <a:alpha val="43137"/>
                  </a:srgbClr>
                </a:outerShdw>
              </a:effectLst>
              <a:latin typeface="Cambria" pitchFamily="18" charset="0"/>
            </a:rPr>
            <a:t>3. Çok ortamda gerçekleşen</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20000"/>
            </a:spcAft>
            <a:buChar char="••"/>
          </a:pPr>
          <a:r>
            <a:rPr lang="tr-TR" sz="1800" kern="1200" smtClean="0">
              <a:effectLst>
                <a:outerShdw blurRad="38100" dist="38100" dir="2700000" algn="tl">
                  <a:srgbClr val="000000">
                    <a:alpha val="43137"/>
                  </a:srgbClr>
                </a:outerShdw>
              </a:effectLst>
              <a:latin typeface="Cambria" pitchFamily="18" charset="0"/>
            </a:rPr>
            <a:t>4. Öğrenci için işlevsel    5. gözlenerek öğrenilen beceriler olmalıdır.</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20000"/>
            </a:spcAft>
            <a:buChar char="••"/>
          </a:pPr>
          <a:endParaRPr lang="tr-TR" sz="1800" kern="1200" dirty="0">
            <a:effectLst>
              <a:outerShdw blurRad="38100" dist="38100" dir="2700000" algn="tl">
                <a:srgbClr val="000000">
                  <a:alpha val="43137"/>
                </a:srgbClr>
              </a:outerShdw>
            </a:effectLst>
            <a:latin typeface="Cambria" pitchFamily="18" charset="0"/>
          </a:endParaRPr>
        </a:p>
      </dsp:txBody>
      <dsp:txXfrm>
        <a:off x="0" y="792092"/>
        <a:ext cx="7632848" cy="1131716"/>
      </dsp:txXfrm>
    </dsp:sp>
    <dsp:sp modelId="{5AFE9899-33A4-41D6-B763-1AC0CABFFAAA}">
      <dsp:nvSpPr>
        <dsp:cNvPr id="0" name=""/>
        <dsp:cNvSpPr/>
      </dsp:nvSpPr>
      <dsp:spPr>
        <a:xfrm>
          <a:off x="0" y="2088228"/>
          <a:ext cx="7632848" cy="711287"/>
        </a:xfrm>
        <a:prstGeom prst="roundRect">
          <a:avLst/>
        </a:prstGeom>
        <a:gradFill rotWithShape="0">
          <a:gsLst>
            <a:gs pos="0">
              <a:schemeClr val="accent4">
                <a:hueOff val="-246306"/>
                <a:satOff val="7355"/>
                <a:lumOff val="2843"/>
                <a:alphaOff val="0"/>
                <a:tint val="96000"/>
                <a:lumMod val="104000"/>
              </a:schemeClr>
            </a:gs>
            <a:gs pos="100000">
              <a:schemeClr val="accent4">
                <a:hueOff val="-246306"/>
                <a:satOff val="7355"/>
                <a:lumOff val="284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i="1" kern="1200" dirty="0" smtClean="0">
              <a:effectLst>
                <a:outerShdw blurRad="38100" dist="38100" dir="2700000" algn="tl">
                  <a:srgbClr val="000000">
                    <a:alpha val="43137"/>
                  </a:srgbClr>
                </a:outerShdw>
              </a:effectLst>
              <a:latin typeface="Cambria" pitchFamily="18" charset="0"/>
            </a:rPr>
            <a:t>İlke 2. Veriler sistematik biçimde toplanmalıdır.</a:t>
          </a:r>
          <a:endParaRPr lang="tr-TR" sz="2000" b="1" i="1" kern="1200" dirty="0">
            <a:effectLst>
              <a:outerShdw blurRad="38100" dist="38100" dir="2700000" algn="tl">
                <a:srgbClr val="000000">
                  <a:alpha val="43137"/>
                </a:srgbClr>
              </a:outerShdw>
            </a:effectLst>
            <a:latin typeface="Cambria" pitchFamily="18" charset="0"/>
          </a:endParaRPr>
        </a:p>
      </dsp:txBody>
      <dsp:txXfrm>
        <a:off x="34722" y="2122950"/>
        <a:ext cx="7563404" cy="641843"/>
      </dsp:txXfrm>
    </dsp:sp>
    <dsp:sp modelId="{CC5A2A72-144F-4483-95A3-D9F98C394CED}">
      <dsp:nvSpPr>
        <dsp:cNvPr id="0" name=""/>
        <dsp:cNvSpPr/>
      </dsp:nvSpPr>
      <dsp:spPr>
        <a:xfrm>
          <a:off x="0" y="3096350"/>
          <a:ext cx="7632848" cy="1058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343" tIns="6350" rIns="35560" bIns="6350" numCol="1" spcCol="1270" anchor="t" anchorCtr="0">
          <a:noAutofit/>
        </a:bodyPr>
        <a:lstStyle/>
        <a:p>
          <a:pPr marL="57150" lvl="1" indent="-57150" algn="l" defTabSz="177800">
            <a:lnSpc>
              <a:spcPct val="90000"/>
            </a:lnSpc>
            <a:spcBef>
              <a:spcPct val="0"/>
            </a:spcBef>
            <a:spcAft>
              <a:spcPct val="20000"/>
            </a:spcAft>
            <a:buChar char="••"/>
          </a:pPr>
          <a:endParaRPr lang="tr-TR" sz="400" kern="1200" dirty="0"/>
        </a:p>
      </dsp:txBody>
      <dsp:txXfrm>
        <a:off x="0" y="3096350"/>
        <a:ext cx="7632848" cy="1058804"/>
      </dsp:txXfrm>
    </dsp:sp>
    <dsp:sp modelId="{9B56C228-6C11-4D1E-A18B-26B703B63239}">
      <dsp:nvSpPr>
        <dsp:cNvPr id="0" name=""/>
        <dsp:cNvSpPr/>
      </dsp:nvSpPr>
      <dsp:spPr>
        <a:xfrm>
          <a:off x="0" y="3764119"/>
          <a:ext cx="7632848" cy="685602"/>
        </a:xfrm>
        <a:prstGeom prst="roundRect">
          <a:avLst/>
        </a:prstGeom>
        <a:gradFill rotWithShape="0">
          <a:gsLst>
            <a:gs pos="0">
              <a:schemeClr val="accent4">
                <a:hueOff val="-492612"/>
                <a:satOff val="14709"/>
                <a:lumOff val="5686"/>
                <a:alphaOff val="0"/>
                <a:tint val="96000"/>
                <a:lumMod val="104000"/>
              </a:schemeClr>
            </a:gs>
            <a:gs pos="100000">
              <a:schemeClr val="accent4">
                <a:hueOff val="-492612"/>
                <a:satOff val="14709"/>
                <a:lumOff val="568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i="1" kern="1200" dirty="0" smtClean="0">
              <a:effectLst>
                <a:outerShdw blurRad="38100" dist="38100" dir="2700000" algn="tl">
                  <a:srgbClr val="000000">
                    <a:alpha val="43137"/>
                  </a:srgbClr>
                </a:outerShdw>
              </a:effectLst>
              <a:latin typeface="Cambria" pitchFamily="18" charset="0"/>
            </a:rPr>
            <a:t>İlke 3. Öğrencinin performans verileri sıklıkla toplanmalıdır.</a:t>
          </a:r>
          <a:endParaRPr lang="tr-TR" sz="2000" b="1" i="1" kern="1200" dirty="0">
            <a:effectLst>
              <a:outerShdw blurRad="38100" dist="38100" dir="2700000" algn="tl">
                <a:srgbClr val="000000">
                  <a:alpha val="43137"/>
                </a:srgbClr>
              </a:outerShdw>
            </a:effectLst>
            <a:latin typeface="Cambria" pitchFamily="18" charset="0"/>
          </a:endParaRPr>
        </a:p>
      </dsp:txBody>
      <dsp:txXfrm>
        <a:off x="33468" y="3797587"/>
        <a:ext cx="7565912" cy="6186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1FA80E-8E5F-4D23-93CC-F5193825B249}">
      <dsp:nvSpPr>
        <dsp:cNvPr id="0" name=""/>
        <dsp:cNvSpPr/>
      </dsp:nvSpPr>
      <dsp:spPr>
        <a:xfrm rot="16200000">
          <a:off x="290" y="1436"/>
          <a:ext cx="3325271" cy="3325271"/>
        </a:xfrm>
        <a:prstGeom prst="downArrow">
          <a:avLst>
            <a:gd name="adj1" fmla="val 50000"/>
            <a:gd name="adj2" fmla="val 35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i="1" kern="1200" dirty="0" smtClean="0">
              <a:solidFill>
                <a:schemeClr val="bg1"/>
              </a:solidFill>
              <a:effectLst>
                <a:outerShdw blurRad="38100" dist="38100" dir="2700000" algn="tl">
                  <a:srgbClr val="000000">
                    <a:alpha val="43137"/>
                  </a:srgbClr>
                </a:outerShdw>
              </a:effectLst>
              <a:latin typeface="Cambria" pitchFamily="18" charset="0"/>
            </a:rPr>
            <a:t>Grup Başarı Testleri</a:t>
          </a:r>
          <a:endParaRPr lang="tr-TR" sz="2400" i="1"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290" y="832754"/>
        <a:ext cx="2743349" cy="1662635"/>
      </dsp:txXfrm>
    </dsp:sp>
    <dsp:sp modelId="{9C536D69-6F39-4F9B-B48B-4F8B087C9415}">
      <dsp:nvSpPr>
        <dsp:cNvPr id="0" name=""/>
        <dsp:cNvSpPr/>
      </dsp:nvSpPr>
      <dsp:spPr>
        <a:xfrm rot="5400000">
          <a:off x="3659213" y="1436"/>
          <a:ext cx="3325271" cy="3325271"/>
        </a:xfrm>
        <a:prstGeom prst="downArrow">
          <a:avLst>
            <a:gd name="adj1" fmla="val 50000"/>
            <a:gd name="adj2" fmla="val 35000"/>
          </a:avLst>
        </a:prstGeom>
        <a:gradFill rotWithShape="0">
          <a:gsLst>
            <a:gs pos="0">
              <a:schemeClr val="accent3">
                <a:hueOff val="2703983"/>
                <a:satOff val="-8997"/>
                <a:lumOff val="-4509"/>
                <a:alphaOff val="0"/>
                <a:tint val="96000"/>
                <a:lumMod val="104000"/>
              </a:schemeClr>
            </a:gs>
            <a:gs pos="100000">
              <a:schemeClr val="accent3">
                <a:hueOff val="2703983"/>
                <a:satOff val="-8997"/>
                <a:lumOff val="-450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i="1" kern="1200" dirty="0" smtClean="0">
              <a:solidFill>
                <a:schemeClr val="bg1"/>
              </a:solidFill>
              <a:effectLst>
                <a:outerShdw blurRad="38100" dist="38100" dir="2700000" algn="tl">
                  <a:srgbClr val="000000">
                    <a:alpha val="43137"/>
                  </a:srgbClr>
                </a:outerShdw>
              </a:effectLst>
              <a:latin typeface="Cambria" pitchFamily="18" charset="0"/>
            </a:rPr>
            <a:t>Bireysel Başarı Testleri</a:t>
          </a:r>
          <a:endParaRPr lang="tr-TR" sz="2400" i="1"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241135" y="832754"/>
        <a:ext cx="2743349" cy="16626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6E3AE-F893-4851-97A4-040DC9B0A0EA}">
      <dsp:nvSpPr>
        <dsp:cNvPr id="0" name=""/>
        <dsp:cNvSpPr/>
      </dsp:nvSpPr>
      <dsp:spPr>
        <a:xfrm>
          <a:off x="2707098" y="3005140"/>
          <a:ext cx="2836097" cy="2168104"/>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SINAV UYARLAMALARI</a:t>
          </a:r>
          <a:endParaRPr lang="tr-TR" sz="2000" b="1" kern="1200" dirty="0">
            <a:effectLst>
              <a:outerShdw blurRad="38100" dist="38100" dir="2700000" algn="tl">
                <a:srgbClr val="000000">
                  <a:alpha val="43137"/>
                </a:srgbClr>
              </a:outerShdw>
            </a:effectLst>
            <a:latin typeface="Cambria" pitchFamily="18" charset="0"/>
          </a:endParaRPr>
        </a:p>
      </dsp:txBody>
      <dsp:txXfrm>
        <a:off x="3122435" y="3322651"/>
        <a:ext cx="2005423" cy="1533082"/>
      </dsp:txXfrm>
    </dsp:sp>
    <dsp:sp modelId="{6D1FB79C-1A12-4209-9170-27B2D568564C}">
      <dsp:nvSpPr>
        <dsp:cNvPr id="0" name=""/>
        <dsp:cNvSpPr/>
      </dsp:nvSpPr>
      <dsp:spPr>
        <a:xfrm rot="10800000">
          <a:off x="943173" y="3780237"/>
          <a:ext cx="1666908" cy="617909"/>
        </a:xfrm>
        <a:prstGeom prst="leftArrow">
          <a:avLst>
            <a:gd name="adj1" fmla="val 60000"/>
            <a:gd name="adj2" fmla="val 5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5A8ADF9-261D-4296-A09F-EE55EDFB8320}">
      <dsp:nvSpPr>
        <dsp:cNvPr id="0" name=""/>
        <dsp:cNvSpPr/>
      </dsp:nvSpPr>
      <dsp:spPr>
        <a:xfrm>
          <a:off x="-237909" y="3265312"/>
          <a:ext cx="2362166" cy="1647759"/>
        </a:xfrm>
        <a:prstGeom prst="star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ORTAM UYARLAMASI</a:t>
          </a:r>
          <a:endParaRPr lang="tr-TR" sz="2000" b="1" kern="1200" dirty="0">
            <a:effectLst>
              <a:outerShdw blurRad="38100" dist="38100" dir="2700000" algn="tl">
                <a:srgbClr val="000000">
                  <a:alpha val="43137"/>
                </a:srgbClr>
              </a:outerShdw>
            </a:effectLst>
            <a:latin typeface="Cambria" pitchFamily="18" charset="0"/>
          </a:endParaRPr>
        </a:p>
      </dsp:txBody>
      <dsp:txXfrm>
        <a:off x="88524" y="3677244"/>
        <a:ext cx="1709300" cy="823895"/>
      </dsp:txXfrm>
    </dsp:sp>
    <dsp:sp modelId="{26B6AC38-06EF-4A7F-BCF1-8FFC7A1BB449}">
      <dsp:nvSpPr>
        <dsp:cNvPr id="0" name=""/>
        <dsp:cNvSpPr/>
      </dsp:nvSpPr>
      <dsp:spPr>
        <a:xfrm rot="13341953">
          <a:off x="1481195" y="2234997"/>
          <a:ext cx="1899344" cy="617909"/>
        </a:xfrm>
        <a:prstGeom prst="leftArrow">
          <a:avLst>
            <a:gd name="adj1" fmla="val 60000"/>
            <a:gd name="adj2" fmla="val 5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CC2D7C0-1444-4D57-BD55-F4C6CFB7D4A2}">
      <dsp:nvSpPr>
        <dsp:cNvPr id="0" name=""/>
        <dsp:cNvSpPr/>
      </dsp:nvSpPr>
      <dsp:spPr>
        <a:xfrm>
          <a:off x="570739" y="1080124"/>
          <a:ext cx="2316914" cy="1647759"/>
        </a:xfrm>
        <a:prstGeom prst="star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SÜRE VE ZAMAN UYARLAMASI</a:t>
          </a:r>
          <a:endParaRPr lang="tr-TR" sz="2000" b="1" kern="1200" dirty="0">
            <a:effectLst>
              <a:outerShdw blurRad="38100" dist="38100" dir="2700000" algn="tl">
                <a:srgbClr val="000000">
                  <a:alpha val="43137"/>
                </a:srgbClr>
              </a:outerShdw>
            </a:effectLst>
            <a:latin typeface="Cambria" pitchFamily="18" charset="0"/>
          </a:endParaRPr>
        </a:p>
      </dsp:txBody>
      <dsp:txXfrm>
        <a:off x="890918" y="1492056"/>
        <a:ext cx="1676556" cy="823895"/>
      </dsp:txXfrm>
    </dsp:sp>
    <dsp:sp modelId="{D7B13827-FCE3-45CB-BDCE-7B1A3F6E92F9}">
      <dsp:nvSpPr>
        <dsp:cNvPr id="0" name=""/>
        <dsp:cNvSpPr/>
      </dsp:nvSpPr>
      <dsp:spPr>
        <a:xfrm rot="16200000">
          <a:off x="3133879" y="1589531"/>
          <a:ext cx="1982535" cy="617909"/>
        </a:xfrm>
        <a:prstGeom prst="leftArrow">
          <a:avLst>
            <a:gd name="adj1" fmla="val 60000"/>
            <a:gd name="adj2" fmla="val 5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018A4D2-0CB0-4E73-B4D5-93EE2F8BACA9}">
      <dsp:nvSpPr>
        <dsp:cNvPr id="0" name=""/>
        <dsp:cNvSpPr/>
      </dsp:nvSpPr>
      <dsp:spPr>
        <a:xfrm>
          <a:off x="2971190" y="83339"/>
          <a:ext cx="2307913" cy="1647759"/>
        </a:xfrm>
        <a:prstGeom prst="star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SORU VE YÖNERGE UYARLAMASI</a:t>
          </a:r>
          <a:endParaRPr lang="tr-TR" sz="2000" b="1" kern="1200" dirty="0">
            <a:effectLst>
              <a:outerShdw blurRad="38100" dist="38100" dir="2700000" algn="tl">
                <a:srgbClr val="000000">
                  <a:alpha val="43137"/>
                </a:srgbClr>
              </a:outerShdw>
            </a:effectLst>
            <a:latin typeface="Cambria" pitchFamily="18" charset="0"/>
          </a:endParaRPr>
        </a:p>
      </dsp:txBody>
      <dsp:txXfrm>
        <a:off x="3290125" y="495271"/>
        <a:ext cx="1670043" cy="823895"/>
      </dsp:txXfrm>
    </dsp:sp>
    <dsp:sp modelId="{22941801-6C4D-464F-BE77-6F0D5D38658E}">
      <dsp:nvSpPr>
        <dsp:cNvPr id="0" name=""/>
        <dsp:cNvSpPr/>
      </dsp:nvSpPr>
      <dsp:spPr>
        <a:xfrm rot="18900000">
          <a:off x="4790949" y="2186436"/>
          <a:ext cx="1855996" cy="617909"/>
        </a:xfrm>
        <a:prstGeom prst="leftArrow">
          <a:avLst>
            <a:gd name="adj1" fmla="val 60000"/>
            <a:gd name="adj2" fmla="val 5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5647F56-1AE4-421B-956A-EB4779FB7164}">
      <dsp:nvSpPr>
        <dsp:cNvPr id="0" name=""/>
        <dsp:cNvSpPr/>
      </dsp:nvSpPr>
      <dsp:spPr>
        <a:xfrm>
          <a:off x="5198559" y="1015317"/>
          <a:ext cx="2353165" cy="1647759"/>
        </a:xfrm>
        <a:prstGeom prst="star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YANIT VERME UYARLAMASI</a:t>
          </a:r>
          <a:endParaRPr lang="tr-TR" sz="2000" b="1" kern="1200" dirty="0">
            <a:effectLst>
              <a:outerShdw blurRad="38100" dist="38100" dir="2700000" algn="tl">
                <a:srgbClr val="000000">
                  <a:alpha val="43137"/>
                </a:srgbClr>
              </a:outerShdw>
            </a:effectLst>
            <a:latin typeface="Cambria" pitchFamily="18" charset="0"/>
          </a:endParaRPr>
        </a:p>
      </dsp:txBody>
      <dsp:txXfrm>
        <a:off x="5523748" y="1427249"/>
        <a:ext cx="1702787" cy="823895"/>
      </dsp:txXfrm>
    </dsp:sp>
    <dsp:sp modelId="{1653DD71-57DA-43D3-BDDB-16219D64645D}">
      <dsp:nvSpPr>
        <dsp:cNvPr id="0" name=""/>
        <dsp:cNvSpPr/>
      </dsp:nvSpPr>
      <dsp:spPr>
        <a:xfrm>
          <a:off x="5640211" y="3780237"/>
          <a:ext cx="1666908" cy="617909"/>
        </a:xfrm>
        <a:prstGeom prst="leftArrow">
          <a:avLst>
            <a:gd name="adj1" fmla="val 60000"/>
            <a:gd name="adj2" fmla="val 5000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2AB8D0E-231B-44AD-AB65-3E7B5162366B}">
      <dsp:nvSpPr>
        <dsp:cNvPr id="0" name=""/>
        <dsp:cNvSpPr/>
      </dsp:nvSpPr>
      <dsp:spPr>
        <a:xfrm>
          <a:off x="5951395" y="3211290"/>
          <a:ext cx="2711450" cy="1755803"/>
        </a:xfrm>
        <a:prstGeom prst="star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BAŞKA UYARLAMALAR</a:t>
          </a:r>
          <a:endParaRPr lang="tr-TR" sz="2000" b="1" kern="1200" dirty="0">
            <a:effectLst>
              <a:outerShdw blurRad="38100" dist="38100" dir="2700000" algn="tl">
                <a:srgbClr val="000000">
                  <a:alpha val="43137"/>
                </a:srgbClr>
              </a:outerShdw>
            </a:effectLst>
            <a:latin typeface="Cambria" pitchFamily="18" charset="0"/>
          </a:endParaRPr>
        </a:p>
      </dsp:txBody>
      <dsp:txXfrm>
        <a:off x="6326096" y="3650232"/>
        <a:ext cx="1962048" cy="877919"/>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0199335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8868206"/>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BB9B27-4D02-2940-AED5-BC8F2B3B1507}" type="datetimeFigureOut">
              <a:rPr lang="en-US" dirty="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5420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90810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3/21/2019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48162309"/>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0167370"/>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3/21/2019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90747275"/>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EB8CB6-48D8-4E47-B0D3-B56230F429D0}" type="datetimeFigureOut">
              <a:rPr lang="en-US" dirty="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46146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F716D3-DCE8-CC45-8106-AE5DFCD073F9}" type="datetimeFigureOut">
              <a:rPr lang="en-US" dirty="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70308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4F351F-53B1-3B4C-8CD4-15B0457E8E3F}" type="datetimeFigureOut">
              <a:rPr lang="en-US" dirty="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957376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AB1E8F6-4F69-E448-82E4-3FF8C30628E4}" type="datetimeFigureOut">
              <a:rPr lang="en-US" dirty="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9457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90BAD4-EC93-8B4C-97AE-9AB5F3271B19}" type="datetimeFigureOut">
              <a:rPr lang="en-US" dirty="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746441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6C9050E-E079-6441-81E7-806D30677343}" type="datetimeFigureOut">
              <a:rPr lang="en-US" dirty="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53994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9B230AF-FFB7-DE42-B481-AAC2589869DA}" type="datetimeFigureOut">
              <a:rPr lang="en-US" dirty="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7957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788164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91475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3.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3/21/2019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0004178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0.wmf"/><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11560" y="764704"/>
            <a:ext cx="7848600" cy="2016224"/>
          </a:xfrm>
        </p:spPr>
        <p:txBody>
          <a:bodyPr>
            <a:normAutofit fontScale="90000"/>
          </a:bodyPr>
          <a:lstStyle/>
          <a:p>
            <a:pPr algn="ctr"/>
            <a:r>
              <a:rPr lang="tr-TR" b="1" dirty="0" smtClean="0">
                <a:effectLst>
                  <a:outerShdw blurRad="38100" dist="38100" dir="2700000" algn="tl">
                    <a:srgbClr val="000000">
                      <a:alpha val="43137"/>
                    </a:srgbClr>
                  </a:outerShdw>
                </a:effectLst>
                <a:latin typeface="Cambria" pitchFamily="18" charset="0"/>
              </a:rPr>
              <a:t>Özel Eğitime Gereksinimi Olan Öğrenciler ve </a:t>
            </a:r>
            <a:br>
              <a:rPr lang="tr-TR" b="1" dirty="0" smtClean="0">
                <a:effectLst>
                  <a:outerShdw blurRad="38100" dist="38100" dir="2700000" algn="tl">
                    <a:srgbClr val="000000">
                      <a:alpha val="43137"/>
                    </a:srgbClr>
                  </a:outerShdw>
                </a:effectLst>
                <a:latin typeface="Cambria" pitchFamily="18" charset="0"/>
              </a:rPr>
            </a:b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683568" y="3068960"/>
            <a:ext cx="7632848" cy="3456384"/>
          </a:xfrm>
        </p:spPr>
        <p:txBody>
          <a:bodyPr/>
          <a:lstStyle/>
          <a:p>
            <a:pPr algn="ctr"/>
            <a:endParaRPr lang="tr-TR" sz="2800" b="1" dirty="0" smtClean="0">
              <a:effectLst>
                <a:outerShdw blurRad="38100" dist="38100" dir="2700000" algn="tl">
                  <a:srgbClr val="000000">
                    <a:alpha val="43137"/>
                  </a:srgbClr>
                </a:outerShdw>
              </a:effectLst>
              <a:latin typeface="Cambria" pitchFamily="18" charset="0"/>
            </a:endParaRPr>
          </a:p>
          <a:p>
            <a:pPr algn="ctr"/>
            <a:r>
              <a:rPr lang="tr-TR" sz="2800" i="1" dirty="0" smtClean="0">
                <a:effectLst>
                  <a:outerShdw blurRad="38100" dist="38100" dir="2700000" algn="tl">
                    <a:srgbClr val="000000">
                      <a:alpha val="43137"/>
                    </a:srgbClr>
                  </a:outerShdw>
                </a:effectLst>
                <a:latin typeface="Cambria" pitchFamily="18" charset="0"/>
              </a:rPr>
              <a:t>ÖZEL EĞİTİMDE DEĞERLENDİRME</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ÖZEL </a:t>
            </a:r>
            <a:r>
              <a:rPr lang="tr-TR" sz="3600" b="1" dirty="0" smtClean="0">
                <a:effectLst>
                  <a:outerShdw blurRad="38100" dist="38100" dir="2700000" algn="tl">
                    <a:srgbClr val="000000">
                      <a:alpha val="43137"/>
                    </a:srgbClr>
                  </a:outerShdw>
                </a:effectLst>
                <a:latin typeface="Cambria" pitchFamily="18" charset="0"/>
              </a:rPr>
              <a:t>EĞİTİM HİZMETLERİNE UYGUNLUĞUNU </a:t>
            </a:r>
            <a:r>
              <a:rPr lang="tr-TR" sz="3600" b="1" dirty="0" smtClean="0">
                <a:effectLst>
                  <a:outerShdw blurRad="38100" dist="38100" dir="2700000" algn="tl">
                    <a:srgbClr val="000000">
                      <a:alpha val="43137"/>
                    </a:srgbClr>
                  </a:outerShdw>
                </a:effectLst>
                <a:latin typeface="Cambria" pitchFamily="18" charset="0"/>
              </a:rPr>
              <a:t>BELİRLEME</a:t>
            </a: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extLst>
              <p:ext uri="{D42A27DB-BD31-4B8C-83A1-F6EECF244321}">
                <p14:modId xmlns:p14="http://schemas.microsoft.com/office/powerpoint/2010/main" val="3576432016"/>
              </p:ext>
            </p:extLst>
          </p:nvPr>
        </p:nvGraphicFramePr>
        <p:xfrm>
          <a:off x="467544" y="1700808"/>
          <a:ext cx="8496944"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764704"/>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PROGRAMI PLANLAMA</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2492896"/>
            <a:ext cx="8388424" cy="2400657"/>
          </a:xfrm>
        </p:spPr>
        <p:txBody>
          <a:bodyPr>
            <a:normAutofit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Özel Eğitim Hizmetleri Yönetmeliği’ne (2006) göre </a:t>
            </a:r>
            <a:r>
              <a:rPr lang="tr-TR" sz="2000" b="1" i="1" dirty="0" smtClean="0">
                <a:effectLst>
                  <a:outerShdw blurRad="38100" dist="38100" dir="2700000" algn="tl">
                    <a:srgbClr val="000000">
                      <a:alpha val="43137"/>
                    </a:srgbClr>
                  </a:outerShdw>
                </a:effectLst>
                <a:latin typeface="Cambria" pitchFamily="18" charset="0"/>
              </a:rPr>
              <a:t>“Bireyselleştirilmiş eğitim programı (BEP), özel eğitime ihtiyacı olan bireylerin  gelişim özellikleri, eğitim performansları ve ihtiyaçları doğrultusunda hedeflenen amaçlara yönelik hazırlanan ve bu bireylere verilecek destek eğitim hizmetlerini de içeren özel eğitim programıdır.”</a:t>
            </a:r>
          </a:p>
          <a:p>
            <a:pPr>
              <a:buNone/>
            </a:pPr>
            <a:endParaRPr lang="tr-TR" sz="2000" b="1"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BEP geliştirme birimi tarafından hazırlanır.  </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PROGRAMI PLANLAMA</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539552" y="1340768"/>
            <a:ext cx="8388424" cy="2308324"/>
          </a:xfrm>
        </p:spPr>
        <p:txBody>
          <a:bodyPr>
            <a:normAutofit fontScale="85000" lnSpcReduction="20000"/>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Öncelikle öğrencinin </a:t>
            </a:r>
            <a:r>
              <a:rPr lang="tr-TR" sz="2000" dirty="0" smtClean="0">
                <a:solidFill>
                  <a:srgbClr val="FFFF66"/>
                </a:solidFill>
                <a:effectLst>
                  <a:outerShdw blurRad="38100" dist="38100" dir="2700000" algn="tl">
                    <a:srgbClr val="000000">
                      <a:alpha val="43137"/>
                    </a:srgbClr>
                  </a:outerShdw>
                </a:effectLst>
                <a:latin typeface="Cambria" pitchFamily="18" charset="0"/>
              </a:rPr>
              <a:t>var olan performans düzeyi</a:t>
            </a:r>
            <a:r>
              <a:rPr lang="tr-TR" sz="2000" dirty="0" smtClean="0">
                <a:effectLst>
                  <a:outerShdw blurRad="38100" dist="38100" dir="2700000" algn="tl">
                    <a:srgbClr val="000000">
                      <a:alpha val="43137"/>
                    </a:srgbClr>
                  </a:outerShdw>
                </a:effectLst>
                <a:latin typeface="Cambria" pitchFamily="18" charset="0"/>
              </a:rPr>
              <a:t> belirlenir.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b="1" i="1" dirty="0" smtClean="0">
                <a:effectLst>
                  <a:outerShdw blurRad="38100" dist="38100" dir="2700000" algn="tl">
                    <a:srgbClr val="000000">
                      <a:alpha val="43137"/>
                    </a:srgbClr>
                  </a:outerShdw>
                </a:effectLst>
                <a:latin typeface="Cambria" pitchFamily="18" charset="0"/>
              </a:rPr>
              <a:t>Öğrencinin var olan performans düzeyinin bileşenleri;</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Öğrencinin program alanlarına göre yapabildikleri ve yapamadıkları</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Öğrenciyi akran grubuna göre karşılaştıran bilgiler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Öğrencinin programa katılım düzeyi</a:t>
            </a:r>
          </a:p>
        </p:txBody>
      </p:sp>
      <p:pic>
        <p:nvPicPr>
          <p:cNvPr id="4" name="Picture 6"/>
          <p:cNvPicPr>
            <a:picLocks noChangeArrowheads="1"/>
          </p:cNvPicPr>
          <p:nvPr/>
        </p:nvPicPr>
        <p:blipFill>
          <a:blip r:embed="rId2" cstate="print"/>
          <a:srcRect/>
          <a:stretch>
            <a:fillRect/>
          </a:stretch>
        </p:blipFill>
        <p:spPr>
          <a:xfrm>
            <a:off x="971600" y="4149080"/>
            <a:ext cx="6912768" cy="2315344"/>
          </a:xfrm>
          <a:prstGeom prst="rect">
            <a:avLst/>
          </a:prstGeom>
          <a:noFill/>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PROGRAMI PLANLAMA</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539552" y="1340768"/>
            <a:ext cx="8388424" cy="1231106"/>
          </a:xfrm>
        </p:spPr>
        <p:txBody>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Öncelikle öğrencinin </a:t>
            </a:r>
            <a:r>
              <a:rPr lang="tr-TR" sz="2000" dirty="0" smtClean="0">
                <a:solidFill>
                  <a:srgbClr val="FFFF66"/>
                </a:solidFill>
                <a:effectLst>
                  <a:outerShdw blurRad="38100" dist="38100" dir="2700000" algn="tl">
                    <a:srgbClr val="000000">
                      <a:alpha val="43137"/>
                    </a:srgbClr>
                  </a:outerShdw>
                </a:effectLst>
                <a:latin typeface="Cambria" pitchFamily="18" charset="0"/>
              </a:rPr>
              <a:t>var olan performans düzeyine </a:t>
            </a:r>
            <a:r>
              <a:rPr lang="tr-TR" sz="2000" dirty="0" smtClean="0">
                <a:effectLst>
                  <a:outerShdw blurRad="38100" dist="38100" dir="2700000" algn="tl">
                    <a:srgbClr val="000000">
                      <a:alpha val="43137"/>
                    </a:srgbClr>
                  </a:outerShdw>
                </a:effectLst>
                <a:latin typeface="Cambria" pitchFamily="18" charset="0"/>
              </a:rPr>
              <a:t>göre kısa dönemli amaçlar (K.D.A) ve uzun dönemli amaçlar (U.D.A) belirlenir.</a:t>
            </a:r>
          </a:p>
          <a:p>
            <a:pPr>
              <a:buNone/>
            </a:pPr>
            <a:endParaRPr lang="tr-TR" sz="2000" dirty="0" smtClean="0">
              <a:effectLst>
                <a:outerShdw blurRad="38100" dist="38100" dir="2700000" algn="tl">
                  <a:srgbClr val="000000">
                    <a:alpha val="43137"/>
                  </a:srgbClr>
                </a:outerShdw>
              </a:effectLst>
              <a:latin typeface="Cambria" pitchFamily="18" charset="0"/>
            </a:endParaRPr>
          </a:p>
        </p:txBody>
      </p:sp>
      <p:grpSp>
        <p:nvGrpSpPr>
          <p:cNvPr id="6" name="Group 20"/>
          <p:cNvGrpSpPr>
            <a:grpSpLocks/>
          </p:cNvGrpSpPr>
          <p:nvPr/>
        </p:nvGrpSpPr>
        <p:grpSpPr bwMode="auto">
          <a:xfrm>
            <a:off x="539552" y="2564904"/>
            <a:ext cx="8280920" cy="3816424"/>
            <a:chOff x="295" y="981"/>
            <a:chExt cx="4990" cy="3221"/>
          </a:xfrm>
          <a:gradFill flip="none" rotWithShape="1">
            <a:gsLst>
              <a:gs pos="0">
                <a:srgbClr val="FFF200"/>
              </a:gs>
              <a:gs pos="45000">
                <a:srgbClr val="FF7A00"/>
              </a:gs>
              <a:gs pos="70000">
                <a:srgbClr val="FF0300"/>
              </a:gs>
              <a:gs pos="100000">
                <a:srgbClr val="4D0808"/>
              </a:gs>
            </a:gsLst>
            <a:lin ang="8100000" scaled="1"/>
            <a:tileRect/>
          </a:gradFill>
        </p:grpSpPr>
        <p:sp>
          <p:nvSpPr>
            <p:cNvPr id="7" name="Rectangle 2"/>
            <p:cNvSpPr>
              <a:spLocks noChangeArrowheads="1"/>
            </p:cNvSpPr>
            <p:nvPr/>
          </p:nvSpPr>
          <p:spPr bwMode="auto">
            <a:xfrm>
              <a:off x="295" y="3727"/>
              <a:ext cx="619" cy="475"/>
            </a:xfrm>
            <a:prstGeom prst="rect">
              <a:avLst/>
            </a:prstGeom>
            <a:grpFill/>
            <a:ln w="9525">
              <a:solidFill>
                <a:schemeClr val="tx1"/>
              </a:solidFill>
              <a:miter lim="800000"/>
              <a:headEnd/>
              <a:tailEnd/>
            </a:ln>
          </p:spPr>
          <p:txBody>
            <a:bodyPr wrap="none" anchor="ctr"/>
            <a:lstStyle/>
            <a:p>
              <a:endParaRPr lang="tr-TR"/>
            </a:p>
          </p:txBody>
        </p:sp>
        <p:sp>
          <p:nvSpPr>
            <p:cNvPr id="8" name="Rectangle 3"/>
            <p:cNvSpPr>
              <a:spLocks noChangeArrowheads="1"/>
            </p:cNvSpPr>
            <p:nvPr/>
          </p:nvSpPr>
          <p:spPr bwMode="auto">
            <a:xfrm>
              <a:off x="913" y="3410"/>
              <a:ext cx="617" cy="792"/>
            </a:xfrm>
            <a:prstGeom prst="rect">
              <a:avLst/>
            </a:prstGeom>
            <a:grpFill/>
            <a:ln w="9525">
              <a:solidFill>
                <a:schemeClr val="tx1"/>
              </a:solidFill>
              <a:miter lim="800000"/>
              <a:headEnd/>
              <a:tailEnd/>
            </a:ln>
          </p:spPr>
          <p:txBody>
            <a:bodyPr wrap="none" anchor="ctr"/>
            <a:lstStyle/>
            <a:p>
              <a:endParaRPr lang="tr-TR"/>
            </a:p>
          </p:txBody>
        </p:sp>
        <p:sp>
          <p:nvSpPr>
            <p:cNvPr id="9" name="Rectangle 4"/>
            <p:cNvSpPr>
              <a:spLocks noChangeArrowheads="1"/>
            </p:cNvSpPr>
            <p:nvPr/>
          </p:nvSpPr>
          <p:spPr bwMode="auto">
            <a:xfrm>
              <a:off x="1531" y="3040"/>
              <a:ext cx="666" cy="1162"/>
            </a:xfrm>
            <a:prstGeom prst="rect">
              <a:avLst/>
            </a:prstGeom>
            <a:grpFill/>
            <a:ln w="9525">
              <a:solidFill>
                <a:schemeClr val="tx1"/>
              </a:solidFill>
              <a:miter lim="800000"/>
              <a:headEnd/>
              <a:tailEnd/>
            </a:ln>
          </p:spPr>
          <p:txBody>
            <a:bodyPr wrap="none" anchor="ctr"/>
            <a:lstStyle/>
            <a:p>
              <a:endParaRPr lang="tr-TR"/>
            </a:p>
          </p:txBody>
        </p:sp>
        <p:sp>
          <p:nvSpPr>
            <p:cNvPr id="10" name="Rectangle 5"/>
            <p:cNvSpPr>
              <a:spLocks noChangeArrowheads="1"/>
            </p:cNvSpPr>
            <p:nvPr/>
          </p:nvSpPr>
          <p:spPr bwMode="auto">
            <a:xfrm>
              <a:off x="2150" y="2671"/>
              <a:ext cx="714" cy="1531"/>
            </a:xfrm>
            <a:prstGeom prst="rect">
              <a:avLst/>
            </a:prstGeom>
            <a:grpFill/>
            <a:ln w="9525">
              <a:solidFill>
                <a:schemeClr val="tx1"/>
              </a:solidFill>
              <a:miter lim="800000"/>
              <a:headEnd/>
              <a:tailEnd/>
            </a:ln>
          </p:spPr>
          <p:txBody>
            <a:bodyPr wrap="none" anchor="ctr"/>
            <a:lstStyle/>
            <a:p>
              <a:pPr algn="ctr"/>
              <a:endParaRPr lang="tr-TR" b="1"/>
            </a:p>
          </p:txBody>
        </p:sp>
        <p:sp>
          <p:nvSpPr>
            <p:cNvPr id="11" name="Rectangle 6"/>
            <p:cNvSpPr>
              <a:spLocks noChangeArrowheads="1"/>
            </p:cNvSpPr>
            <p:nvPr/>
          </p:nvSpPr>
          <p:spPr bwMode="auto">
            <a:xfrm>
              <a:off x="2863" y="2301"/>
              <a:ext cx="714" cy="1901"/>
            </a:xfrm>
            <a:prstGeom prst="rect">
              <a:avLst/>
            </a:prstGeom>
            <a:grpFill/>
            <a:ln w="9525">
              <a:solidFill>
                <a:schemeClr val="tx1"/>
              </a:solidFill>
              <a:miter lim="800000"/>
              <a:headEnd/>
              <a:tailEnd/>
            </a:ln>
          </p:spPr>
          <p:txBody>
            <a:bodyPr wrap="none" anchor="ctr"/>
            <a:lstStyle/>
            <a:p>
              <a:pPr algn="ctr"/>
              <a:endParaRPr lang="tr-TR" b="1"/>
            </a:p>
          </p:txBody>
        </p:sp>
        <p:sp>
          <p:nvSpPr>
            <p:cNvPr id="12" name="Rectangle 7"/>
            <p:cNvSpPr>
              <a:spLocks noChangeArrowheads="1"/>
            </p:cNvSpPr>
            <p:nvPr/>
          </p:nvSpPr>
          <p:spPr bwMode="auto">
            <a:xfrm>
              <a:off x="3577" y="1826"/>
              <a:ext cx="760" cy="2376"/>
            </a:xfrm>
            <a:prstGeom prst="rect">
              <a:avLst/>
            </a:prstGeom>
            <a:grpFill/>
            <a:ln w="9525">
              <a:solidFill>
                <a:schemeClr val="tx1"/>
              </a:solidFill>
              <a:miter lim="800000"/>
              <a:headEnd/>
              <a:tailEnd/>
            </a:ln>
          </p:spPr>
          <p:txBody>
            <a:bodyPr wrap="none" anchor="ctr"/>
            <a:lstStyle/>
            <a:p>
              <a:pPr algn="ctr"/>
              <a:endParaRPr lang="tr-TR" b="1"/>
            </a:p>
          </p:txBody>
        </p:sp>
        <p:sp>
          <p:nvSpPr>
            <p:cNvPr id="13" name="Rectangle 8"/>
            <p:cNvSpPr>
              <a:spLocks noChangeArrowheads="1"/>
            </p:cNvSpPr>
            <p:nvPr/>
          </p:nvSpPr>
          <p:spPr bwMode="auto">
            <a:xfrm>
              <a:off x="4337" y="1404"/>
              <a:ext cx="948" cy="2798"/>
            </a:xfrm>
            <a:prstGeom prst="rect">
              <a:avLst/>
            </a:prstGeom>
            <a:grpFill/>
            <a:ln w="9525">
              <a:solidFill>
                <a:schemeClr val="hlink"/>
              </a:solidFill>
              <a:miter lim="800000"/>
              <a:headEnd/>
              <a:tailEnd/>
            </a:ln>
          </p:spPr>
          <p:txBody>
            <a:bodyPr wrap="none" anchor="ctr"/>
            <a:lstStyle/>
            <a:p>
              <a:endParaRPr lang="tr-TR"/>
            </a:p>
          </p:txBody>
        </p:sp>
        <p:sp>
          <p:nvSpPr>
            <p:cNvPr id="14" name="WordArt 9"/>
            <p:cNvSpPr>
              <a:spLocks noChangeArrowheads="1" noChangeShapeType="1" noTextEdit="1"/>
            </p:cNvSpPr>
            <p:nvPr/>
          </p:nvSpPr>
          <p:spPr bwMode="auto">
            <a:xfrm>
              <a:off x="4290" y="981"/>
              <a:ext cx="912" cy="377"/>
            </a:xfrm>
            <a:prstGeom prst="rect">
              <a:avLst/>
            </a:prstGeom>
            <a:grpFill/>
          </p:spPr>
          <p:txBody>
            <a:bodyPr wrap="none" fromWordArt="1">
              <a:prstTxWarp prst="textPlain">
                <a:avLst>
                  <a:gd name="adj" fmla="val 50000"/>
                </a:avLst>
              </a:prstTxWarp>
            </a:bodyPr>
            <a:lstStyle/>
            <a:p>
              <a:pPr algn="ctr"/>
              <a:r>
                <a:rPr lang="tr-TR" sz="3600" b="1" kern="10">
                  <a:ln w="12700">
                    <a:solidFill>
                      <a:srgbClr val="3333CC"/>
                    </a:solidFill>
                    <a:round/>
                    <a:headEnd/>
                    <a:tailEnd/>
                  </a:ln>
                  <a:solidFill>
                    <a:schemeClr val="tx1">
                      <a:alpha val="50195"/>
                    </a:schemeClr>
                  </a:solidFill>
                  <a:effectLst>
                    <a:outerShdw dist="45791" dir="2021404" algn="ctr" rotWithShape="0">
                      <a:srgbClr val="9999FF"/>
                    </a:outerShdw>
                  </a:effectLst>
                  <a:latin typeface="Courier New"/>
                  <a:cs typeface="Courier New"/>
                </a:rPr>
                <a:t>U.D.A</a:t>
              </a:r>
            </a:p>
          </p:txBody>
        </p:sp>
        <p:sp>
          <p:nvSpPr>
            <p:cNvPr id="15" name="WordArt 10"/>
            <p:cNvSpPr>
              <a:spLocks noChangeArrowheads="1" noChangeShapeType="1" noTextEdit="1"/>
            </p:cNvSpPr>
            <p:nvPr/>
          </p:nvSpPr>
          <p:spPr bwMode="auto">
            <a:xfrm>
              <a:off x="2244" y="2724"/>
              <a:ext cx="523" cy="210"/>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sp>
          <p:nvSpPr>
            <p:cNvPr id="16" name="WordArt 11"/>
            <p:cNvSpPr>
              <a:spLocks noChangeArrowheads="1" noChangeShapeType="1" noTextEdit="1"/>
            </p:cNvSpPr>
            <p:nvPr/>
          </p:nvSpPr>
          <p:spPr bwMode="auto">
            <a:xfrm>
              <a:off x="2958" y="2459"/>
              <a:ext cx="523" cy="211"/>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sp>
          <p:nvSpPr>
            <p:cNvPr id="17" name="WordArt 12"/>
            <p:cNvSpPr>
              <a:spLocks noChangeArrowheads="1" noChangeShapeType="1" noTextEdit="1"/>
            </p:cNvSpPr>
            <p:nvPr/>
          </p:nvSpPr>
          <p:spPr bwMode="auto">
            <a:xfrm>
              <a:off x="3719" y="1932"/>
              <a:ext cx="524" cy="211"/>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pic>
          <p:nvPicPr>
            <p:cNvPr id="18" name="Picture 14" descr="MSSNGER"/>
            <p:cNvPicPr>
              <a:picLocks noChangeAspect="1" noChangeArrowheads="1"/>
            </p:cNvPicPr>
            <p:nvPr/>
          </p:nvPicPr>
          <p:blipFill>
            <a:blip r:embed="rId2" cstate="print"/>
            <a:srcRect/>
            <a:stretch>
              <a:fillRect/>
            </a:stretch>
          </p:blipFill>
          <p:spPr bwMode="auto">
            <a:xfrm rot="-2010661">
              <a:off x="1395" y="2285"/>
              <a:ext cx="898" cy="641"/>
            </a:xfrm>
            <a:prstGeom prst="rect">
              <a:avLst/>
            </a:prstGeom>
            <a:grpFill/>
            <a:ln>
              <a:noFill/>
            </a:ln>
          </p:spPr>
        </p:pic>
        <p:sp>
          <p:nvSpPr>
            <p:cNvPr id="19" name="WordArt 13"/>
            <p:cNvSpPr>
              <a:spLocks noChangeArrowheads="1" noChangeShapeType="1" noTextEdit="1"/>
            </p:cNvSpPr>
            <p:nvPr/>
          </p:nvSpPr>
          <p:spPr bwMode="auto">
            <a:xfrm rot="-1071957">
              <a:off x="385" y="3385"/>
              <a:ext cx="1713" cy="633"/>
            </a:xfrm>
            <a:prstGeom prst="rect">
              <a:avLst/>
            </a:prstGeom>
            <a:grpFill/>
          </p:spPr>
          <p:txBody>
            <a:bodyPr wrap="none" fromWordArt="1">
              <a:prstTxWarp prst="textPlain">
                <a:avLst>
                  <a:gd name="adj" fmla="val 50000"/>
                </a:avLst>
              </a:prstTxWarp>
            </a:bodyPr>
            <a:lstStyle/>
            <a:p>
              <a:pPr algn="ctr"/>
              <a:r>
                <a:rPr lang="tr-TR" sz="3600" b="1" kern="10">
                  <a:ln w="12700">
                    <a:solidFill>
                      <a:srgbClr val="333333"/>
                    </a:solidFill>
                    <a:round/>
                    <a:headEnd/>
                    <a:tailEnd/>
                  </a:ln>
                  <a:solidFill>
                    <a:schemeClr val="bg1"/>
                  </a:solidFill>
                  <a:effectLst>
                    <a:outerShdw dist="45791" dir="2021404" algn="ctr" rotWithShape="0">
                      <a:srgbClr val="9999FF"/>
                    </a:outerShdw>
                  </a:effectLst>
                  <a:latin typeface="Arial Black"/>
                </a:rPr>
                <a:t>Öğrencinin Performans Düzeyi</a:t>
              </a: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PROGRAMI PLANLAMA</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539552" y="1340768"/>
            <a:ext cx="8388424" cy="4431983"/>
          </a:xfrm>
        </p:spPr>
        <p:txBody>
          <a:bodyPr>
            <a:normAutofit fontScale="92500" lnSpcReduction="10000"/>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Amaçlar belirlendikten sonra öğretim süreci, yapılacak etkinlikler, değerlendirme şekli belirlenir.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Programı planlamada değerlendirme soruları “Öğrencinin bireyselleştirilmiş eğitim programı neyi içermelidir?” sorusuna odaklaşmalıdır.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 için hangi desteklere ihtiyaç var?</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Hangi uzmanlar ekibe katılacak?</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Ekip üyeleri programda hangi uyarlamalara yer vermelidir?</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Öğretim nerede başlamalıdır?  Gibi sorulara program planlanırken cevap verilmelidir.</a:t>
            </a:r>
          </a:p>
          <a:p>
            <a:pPr>
              <a:buNone/>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ÖĞRENCİDEKİ DEĞİŞİKLİKLERİ VE İLERLEMELERİ DEĞERLENDİRME</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395536" y="1412776"/>
            <a:ext cx="4608512" cy="4708981"/>
          </a:xfrm>
        </p:spPr>
        <p:txBody>
          <a:bodyPr>
            <a:normAutofit fontScale="92500" lnSpcReduction="20000"/>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Öğretim programı uygulanması sırasında da değerlendirme yapılır.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Bu adımın amacı;</a:t>
            </a:r>
          </a:p>
          <a:p>
            <a:pPr>
              <a:buNone/>
            </a:pPr>
            <a:endParaRPr lang="tr-TR" sz="2000" dirty="0" smtClean="0">
              <a:effectLst>
                <a:outerShdw blurRad="38100" dist="38100" dir="2700000" algn="tl">
                  <a:srgbClr val="000000">
                    <a:alpha val="43137"/>
                  </a:srgbClr>
                </a:outerShdw>
              </a:effectLst>
              <a:latin typeface="Cambria" pitchFamily="18" charset="0"/>
            </a:endParaRPr>
          </a:p>
          <a:p>
            <a:pPr marL="457200" indent="-457200">
              <a:buAutoNum type="arabicPeriod"/>
            </a:pPr>
            <a:r>
              <a:rPr lang="tr-TR" sz="2000" dirty="0" smtClean="0">
                <a:effectLst>
                  <a:outerShdw blurRad="38100" dist="38100" dir="2700000" algn="tl">
                    <a:srgbClr val="000000">
                      <a:alpha val="43137"/>
                    </a:srgbClr>
                  </a:outerShdw>
                </a:effectLst>
                <a:latin typeface="Cambria" pitchFamily="18" charset="0"/>
              </a:rPr>
              <a:t>Öğrencideki ilerlemeyi belirlemek</a:t>
            </a:r>
          </a:p>
          <a:p>
            <a:pPr marL="457200" indent="-457200">
              <a:buAutoNum type="arabicPeriod"/>
            </a:pPr>
            <a:r>
              <a:rPr lang="tr-TR" sz="2000" dirty="0" smtClean="0">
                <a:effectLst>
                  <a:outerShdw blurRad="38100" dist="38100" dir="2700000" algn="tl">
                    <a:srgbClr val="000000">
                      <a:alpha val="43137"/>
                    </a:srgbClr>
                  </a:outerShdw>
                </a:effectLst>
                <a:latin typeface="Cambria" pitchFamily="18" charset="0"/>
              </a:rPr>
              <a:t>İlerleme yoksa öğrencinin öğretiminde değişiklik yapılıp yapılmayacağını belirlemek</a:t>
            </a:r>
          </a:p>
          <a:p>
            <a:pPr marL="457200" indent="-457200">
              <a:buNone/>
            </a:pPr>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Öğrencideki ilerlemeleri ölçmek için değerlendirme yapılır ve öğrencinin başarısı belgelenir.</a:t>
            </a:r>
          </a:p>
          <a:p>
            <a:pPr marL="457200" indent="-457200">
              <a:buAutoNum type="arabicPeriod"/>
            </a:pPr>
            <a:endParaRPr lang="tr-TR" sz="2000" dirty="0" smtClean="0">
              <a:effectLst>
                <a:outerShdw blurRad="38100" dist="38100" dir="2700000" algn="tl">
                  <a:srgbClr val="000000">
                    <a:alpha val="43137"/>
                  </a:srgbClr>
                </a:outerShdw>
              </a:effectLst>
              <a:latin typeface="Cambria"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881535">
            <a:off x="5142495" y="1840427"/>
            <a:ext cx="3343941" cy="312955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ÖĞRETİM PROGRAMINI DEĞERLENDİRME</a:t>
            </a:r>
            <a:endParaRPr lang="tr-TR" sz="3600" b="1" dirty="0">
              <a:effectLst>
                <a:outerShdw blurRad="38100" dist="38100" dir="2700000" algn="tl">
                  <a:srgbClr val="000000">
                    <a:alpha val="43137"/>
                  </a:srgbClr>
                </a:outerShdw>
              </a:effectLst>
              <a:latin typeface="Cambria" pitchFamily="18" charset="0"/>
            </a:endParaRPr>
          </a:p>
        </p:txBody>
      </p:sp>
      <p:pic>
        <p:nvPicPr>
          <p:cNvPr id="1026" name="Picture 2" descr="C:\Program Files\Microsoft Office\MEDIA\CAGCAT10\j0301252.wmf"/>
          <p:cNvPicPr>
            <a:picLocks noChangeAspect="1" noChangeArrowheads="1"/>
          </p:cNvPicPr>
          <p:nvPr/>
        </p:nvPicPr>
        <p:blipFill>
          <a:blip r:embed="rId2" cstate="print"/>
          <a:srcRect/>
          <a:stretch>
            <a:fillRect/>
          </a:stretch>
        </p:blipFill>
        <p:spPr bwMode="auto">
          <a:xfrm>
            <a:off x="2267744" y="980728"/>
            <a:ext cx="3198214" cy="2736304"/>
          </a:xfrm>
          <a:prstGeom prst="rect">
            <a:avLst/>
          </a:prstGeom>
          <a:noFill/>
        </p:spPr>
      </p:pic>
      <p:graphicFrame>
        <p:nvGraphicFramePr>
          <p:cNvPr id="7" name="6 Diyagram"/>
          <p:cNvGraphicFramePr/>
          <p:nvPr/>
        </p:nvGraphicFramePr>
        <p:xfrm>
          <a:off x="1187624" y="3140968"/>
          <a:ext cx="7152456" cy="345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ÖĞRETİM PROGRAMINI DEĞERLENDİRME</a:t>
            </a: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nvGraphicFramePr>
        <p:xfrm>
          <a:off x="251520" y="1196752"/>
          <a:ext cx="867645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504056"/>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İLKELERİ</a:t>
            </a: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683568" y="1124744"/>
          <a:ext cx="763284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etin kutusu"/>
          <p:cNvSpPr txBox="1"/>
          <p:nvPr/>
        </p:nvSpPr>
        <p:spPr>
          <a:xfrm>
            <a:off x="899592" y="4077072"/>
            <a:ext cx="7455118" cy="646331"/>
          </a:xfrm>
          <a:prstGeom prst="rect">
            <a:avLst/>
          </a:prstGeom>
          <a:noFill/>
        </p:spPr>
        <p:txBody>
          <a:bodyPr wrap="none" rtlCol="0">
            <a:spAutoFit/>
          </a:bodyPr>
          <a:lstStyle/>
          <a:p>
            <a:r>
              <a:rPr lang="tr-TR" dirty="0" smtClean="0">
                <a:effectLst>
                  <a:outerShdw blurRad="38100" dist="38100" dir="2700000" algn="tl">
                    <a:srgbClr val="000000">
                      <a:alpha val="43137"/>
                    </a:srgbClr>
                  </a:outerShdw>
                </a:effectLst>
                <a:latin typeface="Cambria" pitchFamily="18" charset="0"/>
              </a:rPr>
              <a:t>Geçerli ve güvenilir bir ölçme yapabilmek için bir planlama olması gerekir.</a:t>
            </a:r>
          </a:p>
          <a:p>
            <a:r>
              <a:rPr lang="tr-TR" dirty="0" smtClean="0">
                <a:effectLst>
                  <a:outerShdw blurRad="38100" dist="38100" dir="2700000" algn="tl">
                    <a:srgbClr val="000000">
                      <a:alpha val="43137"/>
                    </a:srgbClr>
                  </a:outerShdw>
                </a:effectLst>
                <a:latin typeface="Cambria" pitchFamily="18" charset="0"/>
              </a:rPr>
              <a:t>Değerlendirme ne zaman, nasıl yapılacak düzenle kayıt edilmelidir.</a:t>
            </a:r>
            <a:endParaRPr lang="tr-TR" dirty="0">
              <a:effectLst>
                <a:outerShdw blurRad="38100" dist="38100" dir="2700000" algn="tl">
                  <a:srgbClr val="000000">
                    <a:alpha val="43137"/>
                  </a:srgbClr>
                </a:outerShdw>
              </a:effectLst>
              <a:latin typeface="Cambria" pitchFamily="18" charset="0"/>
            </a:endParaRPr>
          </a:p>
        </p:txBody>
      </p:sp>
      <p:sp>
        <p:nvSpPr>
          <p:cNvPr id="7" name="6 Metin kutusu"/>
          <p:cNvSpPr txBox="1"/>
          <p:nvPr/>
        </p:nvSpPr>
        <p:spPr>
          <a:xfrm>
            <a:off x="683568" y="5661248"/>
            <a:ext cx="7992888" cy="923330"/>
          </a:xfrm>
          <a:prstGeom prst="rect">
            <a:avLst/>
          </a:prstGeom>
          <a:noFill/>
        </p:spPr>
        <p:txBody>
          <a:bodyPr wrap="square" rtlCol="0">
            <a:spAutoFit/>
          </a:bodyPr>
          <a:lstStyle/>
          <a:p>
            <a:r>
              <a:rPr lang="tr-TR" dirty="0" smtClean="0">
                <a:effectLst>
                  <a:outerShdw blurRad="38100" dist="38100" dir="2700000" algn="tl">
                    <a:srgbClr val="000000">
                      <a:alpha val="43137"/>
                    </a:srgbClr>
                  </a:outerShdw>
                </a:effectLst>
                <a:latin typeface="Cambria" pitchFamily="18" charset="0"/>
              </a:rPr>
              <a:t>Değerlendirmeler </a:t>
            </a:r>
            <a:r>
              <a:rPr lang="tr-TR" dirty="0" err="1" smtClean="0">
                <a:effectLst>
                  <a:outerShdw blurRad="38100" dist="38100" dir="2700000" algn="tl">
                    <a:srgbClr val="000000">
                      <a:alpha val="43137"/>
                    </a:srgbClr>
                  </a:outerShdw>
                </a:effectLst>
                <a:latin typeface="Cambria" pitchFamily="18" charset="0"/>
              </a:rPr>
              <a:t>öntest</a:t>
            </a:r>
            <a:r>
              <a:rPr lang="tr-TR" dirty="0" smtClean="0">
                <a:effectLst>
                  <a:outerShdw blurRad="38100" dist="38100" dir="2700000" algn="tl">
                    <a:srgbClr val="000000">
                      <a:alpha val="43137"/>
                    </a:srgbClr>
                  </a:outerShdw>
                </a:effectLst>
                <a:latin typeface="Cambria" pitchFamily="18" charset="0"/>
              </a:rPr>
              <a:t>-sontest uygulamaları ile gerçekleşir. Ancak bunlar </a:t>
            </a:r>
          </a:p>
          <a:p>
            <a:r>
              <a:rPr lang="tr-TR" dirty="0" smtClean="0">
                <a:effectLst>
                  <a:outerShdw blurRad="38100" dist="38100" dir="2700000" algn="tl">
                    <a:srgbClr val="000000">
                      <a:alpha val="43137"/>
                    </a:srgbClr>
                  </a:outerShdw>
                </a:effectLst>
                <a:latin typeface="Cambria" pitchFamily="18" charset="0"/>
              </a:rPr>
              <a:t>Başarıyı belirlemede yeterli değildir. Öğretim süresince düzenli aralıklarla planlı</a:t>
            </a:r>
          </a:p>
          <a:p>
            <a:r>
              <a:rPr lang="tr-TR" dirty="0" smtClean="0">
                <a:effectLst>
                  <a:outerShdw blurRad="38100" dist="38100" dir="2700000" algn="tl">
                    <a:srgbClr val="000000">
                      <a:alpha val="43137"/>
                    </a:srgbClr>
                  </a:outerShdw>
                </a:effectLst>
                <a:latin typeface="Cambria" pitchFamily="18" charset="0"/>
              </a:rPr>
              <a:t>olarak veri toplanmalı, geri dönüt verilmeli ve program ona göre uyarlanmalıdır.</a:t>
            </a:r>
            <a:endParaRPr lang="tr-TR"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792088"/>
          </a:xfrm>
        </p:spPr>
        <p:txBody>
          <a:bodyPr>
            <a:normAutofit/>
          </a:bodyPr>
          <a:lstStyle/>
          <a:p>
            <a:pPr algn="ctr"/>
            <a:r>
              <a:rPr lang="tr-TR" sz="3600" b="1" dirty="0" smtClean="0">
                <a:solidFill>
                  <a:schemeClr val="tx1"/>
                </a:solidFill>
                <a:effectLst>
                  <a:outerShdw blurRad="38100" dist="38100" dir="2700000" algn="tl">
                    <a:srgbClr val="000000">
                      <a:alpha val="43137"/>
                    </a:srgbClr>
                  </a:outerShdw>
                </a:effectLst>
                <a:latin typeface="Cambria" pitchFamily="18" charset="0"/>
              </a:rPr>
              <a:t>DEĞERLENDİRME TÜRLERİ</a:t>
            </a:r>
            <a:endParaRPr lang="tr-TR" sz="3600" b="1" dirty="0">
              <a:solidFill>
                <a:schemeClr val="tx1"/>
              </a:solidFill>
              <a:effectLst>
                <a:outerShdw blurRad="38100" dist="38100" dir="2700000" algn="tl">
                  <a:srgbClr val="000000">
                    <a:alpha val="43137"/>
                  </a:srgbClr>
                </a:outerShdw>
              </a:effectLst>
              <a:latin typeface="Cambria" pitchFamily="18" charset="0"/>
            </a:endParaRPr>
          </a:p>
        </p:txBody>
      </p:sp>
      <p:grpSp>
        <p:nvGrpSpPr>
          <p:cNvPr id="26" name="25 Grup"/>
          <p:cNvGrpSpPr/>
          <p:nvPr/>
        </p:nvGrpSpPr>
        <p:grpSpPr>
          <a:xfrm>
            <a:off x="395536" y="1196752"/>
            <a:ext cx="3131840" cy="4896544"/>
            <a:chOff x="179512" y="1196752"/>
            <a:chExt cx="3131840" cy="4896544"/>
          </a:xfrm>
        </p:grpSpPr>
        <p:sp>
          <p:nvSpPr>
            <p:cNvPr id="7" name="6 Gözyaşı Damlası"/>
            <p:cNvSpPr/>
            <p:nvPr/>
          </p:nvSpPr>
          <p:spPr bwMode="auto">
            <a:xfrm>
              <a:off x="179512" y="1196752"/>
              <a:ext cx="3131840" cy="1440160"/>
            </a:xfrm>
            <a:prstGeom prst="teardrop">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50000" t="50000" r="50000" b="50000"/>
              </a:path>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dirty="0" smtClean="0">
                  <a:solidFill>
                    <a:schemeClr val="tx1"/>
                  </a:solidFill>
                  <a:effectLst>
                    <a:outerShdw blurRad="38100" dist="38100" dir="2700000" algn="tl">
                      <a:srgbClr val="000000">
                        <a:alpha val="43137"/>
                      </a:srgbClr>
                    </a:outerShdw>
                  </a:effectLst>
                  <a:latin typeface="Cambria" pitchFamily="18" charset="0"/>
                </a:rPr>
                <a:t>FORMAL DEĞERLENDİRME</a:t>
              </a:r>
            </a:p>
          </p:txBody>
        </p:sp>
        <p:grpSp>
          <p:nvGrpSpPr>
            <p:cNvPr id="25" name="24 Grup"/>
            <p:cNvGrpSpPr/>
            <p:nvPr/>
          </p:nvGrpSpPr>
          <p:grpSpPr>
            <a:xfrm>
              <a:off x="539552" y="2924944"/>
              <a:ext cx="2304256" cy="3168352"/>
              <a:chOff x="539552" y="2924944"/>
              <a:chExt cx="2304256" cy="3168352"/>
            </a:xfrm>
          </p:grpSpPr>
          <p:sp>
            <p:nvSpPr>
              <p:cNvPr id="9" name="8 Yuvarlatılmış Çapraz Köşeli Dikdörtgen"/>
              <p:cNvSpPr/>
              <p:nvPr/>
            </p:nvSpPr>
            <p:spPr bwMode="auto">
              <a:xfrm>
                <a:off x="539552" y="2924944"/>
                <a:ext cx="2304256" cy="648072"/>
              </a:xfrm>
              <a:prstGeom prst="round2DiagRect">
                <a:avLst/>
              </a:prstGeom>
              <a:gradFill flip="none" rotWithShape="1">
                <a:gsLst>
                  <a:gs pos="0">
                    <a:srgbClr val="8488C4"/>
                  </a:gs>
                  <a:gs pos="53000">
                    <a:srgbClr val="D4DEFF"/>
                  </a:gs>
                  <a:gs pos="83000">
                    <a:srgbClr val="D4DEFF"/>
                  </a:gs>
                  <a:gs pos="100000">
                    <a:srgbClr val="96AB94"/>
                  </a:gs>
                </a:gsLst>
                <a:path path="circle">
                  <a:fillToRect t="100000" r="100000"/>
                </a:path>
                <a:tileRect l="-100000" b="-10000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Standartlaştırılmış testler</a:t>
                </a:r>
              </a:p>
            </p:txBody>
          </p:sp>
          <p:sp>
            <p:nvSpPr>
              <p:cNvPr id="10" name="9 Yuvarlatılmış Çapraz Köşeli Dikdörtgen"/>
              <p:cNvSpPr/>
              <p:nvPr/>
            </p:nvSpPr>
            <p:spPr bwMode="auto">
              <a:xfrm>
                <a:off x="539552" y="3717032"/>
                <a:ext cx="2304256" cy="720080"/>
              </a:xfrm>
              <a:prstGeom prst="round2DiagRect">
                <a:avLst/>
              </a:prstGeom>
              <a:gradFill flip="none" rotWithShape="1">
                <a:gsLst>
                  <a:gs pos="0">
                    <a:srgbClr val="8488C4"/>
                  </a:gs>
                  <a:gs pos="53000">
                    <a:srgbClr val="D4DEFF"/>
                  </a:gs>
                  <a:gs pos="83000">
                    <a:srgbClr val="D4DEFF"/>
                  </a:gs>
                  <a:gs pos="100000">
                    <a:srgbClr val="96AB94"/>
                  </a:gs>
                </a:gsLst>
                <a:lin ang="8100000" scaled="0"/>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Grup başarı testleri</a:t>
                </a:r>
              </a:p>
            </p:txBody>
          </p:sp>
          <p:sp>
            <p:nvSpPr>
              <p:cNvPr id="11" name="10 Yuvarlatılmış Çapraz Köşeli Dikdörtgen"/>
              <p:cNvSpPr/>
              <p:nvPr/>
            </p:nvSpPr>
            <p:spPr bwMode="auto">
              <a:xfrm>
                <a:off x="539552" y="4581128"/>
                <a:ext cx="2304256" cy="720080"/>
              </a:xfrm>
              <a:prstGeom prst="round2DiagRect">
                <a:avLst/>
              </a:prstGeom>
              <a:gradFill flip="none" rotWithShape="1">
                <a:gsLst>
                  <a:gs pos="0">
                    <a:srgbClr val="8488C4"/>
                  </a:gs>
                  <a:gs pos="53000">
                    <a:srgbClr val="D4DEFF"/>
                  </a:gs>
                  <a:gs pos="83000">
                    <a:srgbClr val="D4DEFF"/>
                  </a:gs>
                  <a:gs pos="100000">
                    <a:srgbClr val="96AB94"/>
                  </a:gs>
                </a:gsLst>
                <a:lin ang="8100000" scaled="0"/>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Bireysel başarı testleri</a:t>
                </a:r>
              </a:p>
            </p:txBody>
          </p:sp>
          <p:sp>
            <p:nvSpPr>
              <p:cNvPr id="12" name="11 Yuvarlatılmış Çapraz Köşeli Dikdörtgen"/>
              <p:cNvSpPr/>
              <p:nvPr/>
            </p:nvSpPr>
            <p:spPr bwMode="auto">
              <a:xfrm>
                <a:off x="539552" y="5445224"/>
                <a:ext cx="2304256" cy="648072"/>
              </a:xfrm>
              <a:prstGeom prst="round2DiagRect">
                <a:avLst/>
              </a:prstGeom>
              <a:gradFill flip="none" rotWithShape="1">
                <a:gsLst>
                  <a:gs pos="0">
                    <a:srgbClr val="8488C4"/>
                  </a:gs>
                  <a:gs pos="53000">
                    <a:srgbClr val="D4DEFF"/>
                  </a:gs>
                  <a:gs pos="83000">
                    <a:srgbClr val="D4DEFF"/>
                  </a:gs>
                  <a:gs pos="100000">
                    <a:srgbClr val="96AB94"/>
                  </a:gs>
                </a:gsLst>
                <a:lin ang="8100000" scaled="0"/>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tr-TR" dirty="0" smtClean="0">
                  <a:solidFill>
                    <a:schemeClr val="tx1"/>
                  </a:solidFill>
                  <a:effectLst>
                    <a:outerShdw blurRad="38100" dist="38100" dir="2700000" algn="tl">
                      <a:srgbClr val="000000">
                        <a:alpha val="43137"/>
                      </a:srgbClr>
                    </a:outerShdw>
                  </a:effectLst>
                  <a:latin typeface="Cambria" pitchFamily="18" charset="0"/>
                </a:endParaRPr>
              </a:p>
              <a:p>
                <a:pPr algn="ctr" defTabSz="914099"/>
                <a:r>
                  <a:rPr lang="tr-TR" dirty="0" smtClean="0">
                    <a:solidFill>
                      <a:schemeClr val="tx1"/>
                    </a:solidFill>
                    <a:effectLst>
                      <a:outerShdw blurRad="38100" dist="38100" dir="2700000" algn="tl">
                        <a:srgbClr val="000000">
                          <a:alpha val="43137"/>
                        </a:srgbClr>
                      </a:outerShdw>
                    </a:effectLst>
                    <a:latin typeface="Cambria" pitchFamily="18" charset="0"/>
                  </a:rPr>
                  <a:t>Psikolojik testler</a:t>
                </a:r>
              </a:p>
              <a:p>
                <a:pPr algn="ctr" defTabSz="914099" fontAlgn="base">
                  <a:spcBef>
                    <a:spcPct val="0"/>
                  </a:spcBef>
                  <a:spcAft>
                    <a:spcPct val="0"/>
                  </a:spcAft>
                </a:pPr>
                <a:endParaRPr lang="tr-TR" sz="2300" dirty="0" smtClean="0">
                  <a:solidFill>
                    <a:schemeClr val="tx1"/>
                  </a:solidFill>
                  <a:effectLst>
                    <a:outerShdw blurRad="38100" dist="38100" dir="2700000" algn="tl">
                      <a:srgbClr val="000000">
                        <a:alpha val="43137"/>
                      </a:srgbClr>
                    </a:outerShdw>
                  </a:effectLst>
                  <a:latin typeface="Segoe" pitchFamily="34" charset="0"/>
                </a:endParaRPr>
              </a:p>
            </p:txBody>
          </p:sp>
        </p:grpSp>
      </p:grpSp>
      <p:grpSp>
        <p:nvGrpSpPr>
          <p:cNvPr id="27" name="26 Grup"/>
          <p:cNvGrpSpPr/>
          <p:nvPr/>
        </p:nvGrpSpPr>
        <p:grpSpPr>
          <a:xfrm>
            <a:off x="4572000" y="1196752"/>
            <a:ext cx="4248472" cy="5040560"/>
            <a:chOff x="4716016" y="1124744"/>
            <a:chExt cx="4248472" cy="5040560"/>
          </a:xfrm>
        </p:grpSpPr>
        <p:sp>
          <p:nvSpPr>
            <p:cNvPr id="8" name="7 Gözyaşı Damlası"/>
            <p:cNvSpPr/>
            <p:nvPr/>
          </p:nvSpPr>
          <p:spPr bwMode="auto">
            <a:xfrm>
              <a:off x="5076056" y="1124744"/>
              <a:ext cx="3168352" cy="1440160"/>
            </a:xfrm>
            <a:prstGeom prst="teardrop">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50000" t="50000" r="50000" b="50000"/>
              </a:path>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dirty="0" smtClean="0">
                  <a:solidFill>
                    <a:schemeClr val="tx1"/>
                  </a:solidFill>
                  <a:effectLst>
                    <a:outerShdw blurRad="38100" dist="38100" dir="2700000" algn="tl">
                      <a:srgbClr val="000000">
                        <a:alpha val="43137"/>
                      </a:srgbClr>
                    </a:outerShdw>
                  </a:effectLst>
                  <a:latin typeface="Cambria" pitchFamily="18" charset="0"/>
                </a:rPr>
                <a:t>İNFORMAL DEĞERLENDİRME</a:t>
              </a:r>
            </a:p>
          </p:txBody>
        </p:sp>
        <p:sp>
          <p:nvSpPr>
            <p:cNvPr id="13" name="12 Yuvarlatılmış Çapraz Köşeli Dikdörtgen"/>
            <p:cNvSpPr/>
            <p:nvPr/>
          </p:nvSpPr>
          <p:spPr bwMode="auto">
            <a:xfrm>
              <a:off x="4716016" y="479715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tr-TR" dirty="0" smtClean="0">
                <a:solidFill>
                  <a:schemeClr val="tx1"/>
                </a:solidFill>
                <a:effectLst>
                  <a:outerShdw blurRad="38100" dist="38100" dir="2700000" algn="tl">
                    <a:srgbClr val="000000">
                      <a:alpha val="43137"/>
                    </a:srgbClr>
                  </a:outerShdw>
                </a:effectLst>
                <a:latin typeface="Cambria" pitchFamily="18" charset="0"/>
              </a:endParaRPr>
            </a:p>
            <a:p>
              <a:pPr algn="ctr" defTabSz="914099"/>
              <a:r>
                <a:rPr lang="tr-TR" dirty="0" smtClean="0">
                  <a:solidFill>
                    <a:schemeClr val="tx1"/>
                  </a:solidFill>
                  <a:effectLst>
                    <a:outerShdw blurRad="38100" dist="38100" dir="2700000" algn="tl">
                      <a:srgbClr val="000000">
                        <a:alpha val="43137"/>
                      </a:srgbClr>
                    </a:outerShdw>
                  </a:effectLst>
                  <a:latin typeface="Cambria" pitchFamily="18" charset="0"/>
                </a:rPr>
                <a:t>Beceri analizi</a:t>
              </a:r>
              <a:endParaRPr lang="tr-TR" dirty="0" smtClean="0">
                <a:solidFill>
                  <a:schemeClr val="tx1"/>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endParaRPr lang="tr-TR"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 name="13 Yuvarlatılmış Çapraz Köşeli Dikdörtgen"/>
            <p:cNvSpPr/>
            <p:nvPr/>
          </p:nvSpPr>
          <p:spPr bwMode="auto">
            <a:xfrm>
              <a:off x="4716016" y="551723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Doğrudan gözlem</a:t>
              </a:r>
            </a:p>
          </p:txBody>
        </p:sp>
        <p:sp>
          <p:nvSpPr>
            <p:cNvPr id="15" name="14 Yuvarlatılmış Çapraz Köşeli Dikdörtgen"/>
            <p:cNvSpPr/>
            <p:nvPr/>
          </p:nvSpPr>
          <p:spPr bwMode="auto">
            <a:xfrm>
              <a:off x="6876256" y="407707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Anketler </a:t>
              </a:r>
            </a:p>
          </p:txBody>
        </p:sp>
        <p:sp>
          <p:nvSpPr>
            <p:cNvPr id="16" name="15 Yuvarlatılmış Çapraz Köşeli Dikdörtgen"/>
            <p:cNvSpPr/>
            <p:nvPr/>
          </p:nvSpPr>
          <p:spPr bwMode="auto">
            <a:xfrm>
              <a:off x="6876256" y="263691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Hata analizi</a:t>
              </a:r>
            </a:p>
          </p:txBody>
        </p:sp>
        <p:sp>
          <p:nvSpPr>
            <p:cNvPr id="17" name="16 Yuvarlatılmış Çapraz Köşeli Dikdörtgen"/>
            <p:cNvSpPr/>
            <p:nvPr/>
          </p:nvSpPr>
          <p:spPr bwMode="auto">
            <a:xfrm>
              <a:off x="6876256" y="335699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Görüşmeler </a:t>
              </a:r>
            </a:p>
          </p:txBody>
        </p:sp>
        <p:sp>
          <p:nvSpPr>
            <p:cNvPr id="18" name="17 Yuvarlatılmış Çapraz Köşeli Dikdörtgen"/>
            <p:cNvSpPr/>
            <p:nvPr/>
          </p:nvSpPr>
          <p:spPr bwMode="auto">
            <a:xfrm>
              <a:off x="6876256" y="479715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Kontrol Listesi</a:t>
              </a:r>
            </a:p>
          </p:txBody>
        </p:sp>
        <p:sp>
          <p:nvSpPr>
            <p:cNvPr id="19" name="18 Yuvarlatılmış Çapraz Köşeli Dikdörtgen"/>
            <p:cNvSpPr/>
            <p:nvPr/>
          </p:nvSpPr>
          <p:spPr bwMode="auto">
            <a:xfrm>
              <a:off x="4716016" y="407707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tr-TR" dirty="0" smtClean="0">
                <a:solidFill>
                  <a:schemeClr val="tx1"/>
                </a:solidFill>
                <a:effectLst>
                  <a:outerShdw blurRad="38100" dist="38100" dir="2700000" algn="tl">
                    <a:srgbClr val="000000">
                      <a:alpha val="43137"/>
                    </a:srgbClr>
                  </a:outerShdw>
                </a:effectLst>
                <a:latin typeface="Cambria" pitchFamily="18" charset="0"/>
              </a:endParaRPr>
            </a:p>
            <a:p>
              <a:pPr algn="ctr" defTabSz="914099"/>
              <a:r>
                <a:rPr lang="tr-TR" dirty="0" smtClean="0">
                  <a:solidFill>
                    <a:schemeClr val="tx1"/>
                  </a:solidFill>
                  <a:effectLst>
                    <a:outerShdw blurRad="38100" dist="38100" dir="2700000" algn="tl">
                      <a:srgbClr val="000000">
                        <a:alpha val="43137"/>
                      </a:srgbClr>
                    </a:outerShdw>
                  </a:effectLst>
                  <a:latin typeface="Cambria" pitchFamily="18" charset="0"/>
                </a:rPr>
                <a:t>Portfolyo değerlendirmesi</a:t>
              </a:r>
              <a:endParaRPr lang="tr-TR" dirty="0" smtClean="0">
                <a:solidFill>
                  <a:schemeClr val="tx1"/>
                </a:solidFill>
                <a:effectLst>
                  <a:outerShdw blurRad="38100" dist="38100" dir="2700000" algn="tl">
                    <a:srgbClr val="000000">
                      <a:alpha val="43137"/>
                    </a:srgbClr>
                  </a:outerShdw>
                </a:effectLst>
                <a:latin typeface="Segoe" pitchFamily="34" charset="0"/>
              </a:endParaRPr>
            </a:p>
            <a:p>
              <a:pPr algn="ctr" defTabSz="914099" fontAlgn="base">
                <a:spcBef>
                  <a:spcPct val="0"/>
                </a:spcBef>
                <a:spcAft>
                  <a:spcPct val="0"/>
                </a:spcAft>
              </a:pPr>
              <a:endParaRPr lang="tr-TR"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 name="19 Yuvarlatılmış Çapraz Köşeli Dikdörtgen"/>
            <p:cNvSpPr/>
            <p:nvPr/>
          </p:nvSpPr>
          <p:spPr bwMode="auto">
            <a:xfrm>
              <a:off x="4716016" y="335699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tr-TR" dirty="0" smtClean="0">
                  <a:solidFill>
                    <a:schemeClr val="tx1"/>
                  </a:solidFill>
                  <a:effectLst>
                    <a:outerShdw blurRad="38100" dist="38100" dir="2700000" algn="tl">
                      <a:srgbClr val="000000">
                        <a:alpha val="43137"/>
                      </a:srgbClr>
                    </a:outerShdw>
                  </a:effectLst>
                  <a:latin typeface="Cambria" pitchFamily="18" charset="0"/>
                </a:rPr>
                <a:t>Ölçüt bağımlı testler</a:t>
              </a:r>
              <a:endParaRPr lang="tr-TR"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 name="20 Yuvarlatılmış Çapraz Köşeli Dikdörtgen"/>
            <p:cNvSpPr/>
            <p:nvPr/>
          </p:nvSpPr>
          <p:spPr bwMode="auto">
            <a:xfrm>
              <a:off x="4716016" y="263691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Programa dayalı değerlendirme</a:t>
              </a:r>
            </a:p>
          </p:txBody>
        </p:sp>
        <p:sp>
          <p:nvSpPr>
            <p:cNvPr id="22" name="21 Yuvarlatılmış Çapraz Köşeli Dikdörtgen"/>
            <p:cNvSpPr/>
            <p:nvPr/>
          </p:nvSpPr>
          <p:spPr bwMode="auto">
            <a:xfrm>
              <a:off x="6876256" y="5517232"/>
              <a:ext cx="2088232" cy="648072"/>
            </a:xfrm>
            <a:prstGeom prst="round2DiagRect">
              <a:avLst/>
            </a:prstGeom>
            <a:gradFill flip="none" rotWithShape="1">
              <a:gsLst>
                <a:gs pos="0">
                  <a:srgbClr val="FFEFD1"/>
                </a:gs>
                <a:gs pos="64999">
                  <a:srgbClr val="F0EBD5"/>
                </a:gs>
                <a:gs pos="100000">
                  <a:srgbClr val="D1C39F"/>
                </a:gs>
              </a:gsLst>
              <a:lin ang="8100000" scaled="1"/>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Cambria" pitchFamily="18" charset="0"/>
                </a:rPr>
                <a:t>Derecelendirme ölçekleri</a:t>
              </a: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683568" y="980728"/>
            <a:ext cx="6768752" cy="648072"/>
          </a:xfrm>
        </p:spPr>
        <p:txBody>
          <a:bodyPr>
            <a:normAutofit fontScale="90000"/>
          </a:bodyPr>
          <a:lstStyle/>
          <a:p>
            <a:r>
              <a:rPr lang="tr-TR" sz="3600" b="1" dirty="0" smtClean="0">
                <a:effectLst>
                  <a:outerShdw blurRad="38100" dist="38100" dir="2700000" algn="tl">
                    <a:srgbClr val="000000">
                      <a:alpha val="43137"/>
                    </a:srgbClr>
                  </a:outerShdw>
                </a:effectLst>
                <a:latin typeface="Cambria" pitchFamily="18" charset="0"/>
              </a:rPr>
              <a:t> ÖZEL EĞİTİMDE DEĞERLENDİRME</a:t>
            </a: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nvGraphicFramePr>
        <p:xfrm>
          <a:off x="899592" y="1484784"/>
          <a:ext cx="770485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4" name="Rectangle 5"/>
          <p:cNvSpPr>
            <a:spLocks noGrp="1" noChangeArrowheads="1"/>
          </p:cNvSpPr>
          <p:nvPr>
            <p:ph idx="1"/>
          </p:nvPr>
        </p:nvSpPr>
        <p:spPr>
          <a:xfrm>
            <a:off x="323528" y="1916832"/>
            <a:ext cx="8064896" cy="1508105"/>
          </a:xfrm>
        </p:spPr>
        <p:txBody>
          <a:bodyPr>
            <a:normAutofit fontScale="92500"/>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Standartlaştırılmış başarı testleri normu esas alan testlerdir.</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Normu esas alan testler bir öğrencinin performansı aynı yaşta ya da aynı sınıf düzeyinde diğer öğrencilerin  performans ortalaması ile karşılaştırır.</a:t>
            </a: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kumimoji="0" lang="tr-TR" sz="25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Standartlaştırılmış</a:t>
            </a:r>
            <a:r>
              <a:rPr kumimoji="0" lang="tr-TR" sz="25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Başarı Testleri</a:t>
            </a: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graphicFrame>
        <p:nvGraphicFramePr>
          <p:cNvPr id="5" name="4 Diyagram"/>
          <p:cNvGraphicFramePr/>
          <p:nvPr/>
        </p:nvGraphicFramePr>
        <p:xfrm>
          <a:off x="1043608" y="3529856"/>
          <a:ext cx="6984776" cy="3328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4" name="Rectangle 5"/>
          <p:cNvSpPr>
            <a:spLocks noGrp="1" noChangeArrowheads="1"/>
          </p:cNvSpPr>
          <p:nvPr>
            <p:ph idx="1"/>
          </p:nvPr>
        </p:nvSpPr>
        <p:spPr>
          <a:xfrm>
            <a:off x="395536" y="2060848"/>
            <a:ext cx="8064896" cy="4431983"/>
          </a:xfrm>
        </p:spPr>
        <p:txBody>
          <a:bodyPr>
            <a:normAutofit fontScale="85000"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Sınıf ya da okul programlarındaki amaçlara dayalı olarak öğrenci performansının değerlendirildiği değerlendirme türüdür.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Değerlendirme süresince programda yer alan bilgiler ve becerilerle, öğrencide var olan bilgi ve beceriler karşılaştırılır.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Programa dayalı değerlendirmede;</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Öğrencinin beceri düzeyi başvuru öncesinde belirlenebilir.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Beceri analizindeki yerine göre öğretim kararları alınabilir.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Hangi becerilerde yeterli olduğu, gelecekte hangi becerilere yer verileceğine karar verilebilir.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Sınıf öğretimi ile öğrencinin BEP’i arasındaki gelişmeyi izlemek mümkün olabilir.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Programın etkililiği sürekli olarak değerlendirilebilir.</a:t>
            </a: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Programa Dayalı Değerlendirme</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4" name="Rectangle 5"/>
          <p:cNvSpPr>
            <a:spLocks noGrp="1" noChangeArrowheads="1"/>
          </p:cNvSpPr>
          <p:nvPr>
            <p:ph idx="1"/>
          </p:nvPr>
        </p:nvSpPr>
        <p:spPr>
          <a:xfrm>
            <a:off x="395536" y="2060848"/>
            <a:ext cx="6624736" cy="4216539"/>
          </a:xfrm>
        </p:spPr>
        <p:txBody>
          <a:bodyPr>
            <a:normAutofit fontScale="85000"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Bireyin kendi içindeki farklılıklara yönelir.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Öğrenciyi başka öğrencilerle kıyaslamaz, kendi içinde değerlendirir.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belirli bir alanda yeterliliğini ve yetersizliğini açıklar.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Test maddeleri ve değerlendirme ölçütü gözlenebilir ve ölçülebilir olduğu için bu testlerin güvenirliği ve geçerliği yüksektir.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öğretim öncesi, öğretim anı ve sonrasında performansını ortaya koyar.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Ölçüt Bağımlı Değerlendirme</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pic>
        <p:nvPicPr>
          <p:cNvPr id="7" name="Picture 6" descr="ANd9GcS3pTIq_PpsiJkKxw2VSpe9SEaw6__Gy6Zg2FrB0SbAfX0RcyCS"/>
          <p:cNvPicPr>
            <a:picLocks noChangeAspect="1" noChangeArrowheads="1"/>
          </p:cNvPicPr>
          <p:nvPr/>
        </p:nvPicPr>
        <p:blipFill>
          <a:blip r:embed="rId2" cstate="print"/>
          <a:srcRect/>
          <a:stretch>
            <a:fillRect/>
          </a:stretch>
        </p:blipFill>
        <p:spPr bwMode="auto">
          <a:xfrm>
            <a:off x="7236296" y="2492896"/>
            <a:ext cx="1631181" cy="25202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4" name="Rectangle 5"/>
          <p:cNvSpPr>
            <a:spLocks noGrp="1" noChangeArrowheads="1"/>
          </p:cNvSpPr>
          <p:nvPr>
            <p:ph idx="1"/>
          </p:nvPr>
        </p:nvSpPr>
        <p:spPr>
          <a:xfrm>
            <a:off x="611560" y="2060848"/>
            <a:ext cx="5544616" cy="3816429"/>
          </a:xfrm>
        </p:spPr>
        <p:txBody>
          <a:bodyPr>
            <a:normAutofit fontScale="85000" lnSpcReduction="10000"/>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b="1" dirty="0" smtClean="0">
                <a:effectLst>
                  <a:outerShdw blurRad="38100" dist="38100" dir="2700000" algn="tl">
                    <a:srgbClr val="000000">
                      <a:alpha val="43137"/>
                    </a:srgbClr>
                  </a:outerShdw>
                </a:effectLst>
                <a:latin typeface="Cambria" pitchFamily="18" charset="0"/>
              </a:rPr>
              <a:t>Öğrenci ürün dosyası (portfolyo)</a:t>
            </a:r>
            <a:r>
              <a:rPr lang="tr-TR" sz="2000" dirty="0" smtClean="0">
                <a:effectLst>
                  <a:outerShdw blurRad="38100" dist="38100" dir="2700000" algn="tl">
                    <a:srgbClr val="000000">
                      <a:alpha val="43137"/>
                    </a:srgbClr>
                  </a:outerShdw>
                </a:effectLst>
                <a:latin typeface="Cambria" pitchFamily="18" charset="0"/>
              </a:rPr>
              <a:t>; öğrencilerin sınıfta, okulda ve evde yaptığı ürünleri içeren bir gelişim dosyasıdır.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Portfolyolar,</a:t>
            </a:r>
          </a:p>
          <a:p>
            <a:pPr>
              <a:buNone/>
            </a:pPr>
            <a:r>
              <a:rPr lang="tr-TR" sz="2000" dirty="0" smtClean="0">
                <a:effectLst>
                  <a:outerShdw blurRad="38100" dist="38100" dir="2700000" algn="tl">
                    <a:srgbClr val="000000">
                      <a:alpha val="43137"/>
                    </a:srgbClr>
                  </a:outerShdw>
                </a:effectLst>
                <a:latin typeface="Cambria" pitchFamily="18" charset="0"/>
              </a:rPr>
              <a:t> -belli bir zamanda toplanmış davranış örneklerini</a:t>
            </a:r>
          </a:p>
          <a:p>
            <a:pPr>
              <a:buNone/>
            </a:pPr>
            <a:r>
              <a:rPr lang="tr-TR" sz="2000" dirty="0" smtClean="0">
                <a:effectLst>
                  <a:outerShdw blurRad="38100" dist="38100" dir="2700000" algn="tl">
                    <a:srgbClr val="000000">
                      <a:alpha val="43137"/>
                    </a:srgbClr>
                  </a:outerShdw>
                </a:effectLst>
                <a:latin typeface="Cambria" pitchFamily="18" charset="0"/>
              </a:rPr>
              <a:t>-çeşitli ortam ve koşullarda geliştirilmiş ürünleri</a:t>
            </a:r>
          </a:p>
          <a:p>
            <a:pPr>
              <a:buNone/>
            </a:pPr>
            <a:r>
              <a:rPr lang="tr-TR" sz="2000" dirty="0" smtClean="0">
                <a:effectLst>
                  <a:outerShdw blurRad="38100" dist="38100" dir="2700000" algn="tl">
                    <a:srgbClr val="000000">
                      <a:alpha val="43137"/>
                    </a:srgbClr>
                  </a:outerShdw>
                </a:effectLst>
                <a:latin typeface="Cambria" pitchFamily="18" charset="0"/>
              </a:rPr>
              <a:t>-doğal ortamda sıkça yapılan görevlere ilişkin ürünleri</a:t>
            </a:r>
          </a:p>
          <a:p>
            <a:pPr>
              <a:buNone/>
            </a:pPr>
            <a:r>
              <a:rPr lang="tr-TR" sz="2000" dirty="0" smtClean="0">
                <a:effectLst>
                  <a:outerShdw blurRad="38100" dist="38100" dir="2700000" algn="tl">
                    <a:srgbClr val="000000">
                      <a:alpha val="43137"/>
                    </a:srgbClr>
                  </a:outerShdw>
                </a:effectLst>
                <a:latin typeface="Cambria" pitchFamily="18" charset="0"/>
              </a:rPr>
              <a:t>-öğretmenin değerlendirme bilgilerini</a:t>
            </a:r>
          </a:p>
          <a:p>
            <a:pPr>
              <a:buNone/>
            </a:pPr>
            <a:r>
              <a:rPr lang="tr-TR" sz="2000" dirty="0" smtClean="0">
                <a:effectLst>
                  <a:outerShdw blurRad="38100" dist="38100" dir="2700000" algn="tl">
                    <a:srgbClr val="000000">
                      <a:alpha val="43137"/>
                    </a:srgbClr>
                  </a:outerShdw>
                </a:effectLst>
                <a:latin typeface="Cambria" pitchFamily="18" charset="0"/>
              </a:rPr>
              <a:t>-öğrencinin ürün tercihlerini içerir.</a:t>
            </a: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Portfolyo Değerlendirmesi</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4098" name="File"/>
          <p:cNvSpPr>
            <a:spLocks noEditPoints="1" noChangeArrowheads="1"/>
          </p:cNvSpPr>
          <p:nvPr/>
        </p:nvSpPr>
        <p:spPr bwMode="auto">
          <a:xfrm>
            <a:off x="6300192" y="1484784"/>
            <a:ext cx="2088232" cy="1224136"/>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r>
              <a:rPr lang="tr-TR" sz="2000" b="1" dirty="0" smtClean="0">
                <a:solidFill>
                  <a:schemeClr val="bg1"/>
                </a:solidFill>
                <a:effectLst>
                  <a:outerShdw blurRad="38100" dist="38100" dir="2700000" algn="tl">
                    <a:srgbClr val="000000">
                      <a:alpha val="43137"/>
                    </a:srgbClr>
                  </a:outerShdw>
                </a:effectLst>
                <a:latin typeface="Cambria" pitchFamily="18" charset="0"/>
              </a:rPr>
              <a:t>ÖĞRENCİ ÜRÜN DOSYASI</a:t>
            </a:r>
            <a:endParaRPr lang="tr-TR" sz="2000" b="1" dirty="0">
              <a:solidFill>
                <a:schemeClr val="bg1"/>
              </a:solidFill>
              <a:effectLst>
                <a:outerShdw blurRad="38100" dist="38100" dir="2700000" algn="tl">
                  <a:srgbClr val="000000">
                    <a:alpha val="43137"/>
                  </a:srgbClr>
                </a:outerShdw>
              </a:effectLst>
              <a:latin typeface="Cambria" pitchFamily="18" charset="0"/>
            </a:endParaRPr>
          </a:p>
        </p:txBody>
      </p:sp>
      <p:pic>
        <p:nvPicPr>
          <p:cNvPr id="6" name="Picture 5" descr="urun_dosyasi-portfolio_kapak-mini"/>
          <p:cNvPicPr>
            <a:picLocks noChangeAspect="1" noChangeArrowheads="1"/>
          </p:cNvPicPr>
          <p:nvPr/>
        </p:nvPicPr>
        <p:blipFill>
          <a:blip r:embed="rId2" cstate="print"/>
          <a:srcRect/>
          <a:stretch>
            <a:fillRect/>
          </a:stretch>
        </p:blipFill>
        <p:spPr bwMode="auto">
          <a:xfrm rot="912587">
            <a:off x="6482031" y="3287008"/>
            <a:ext cx="2030094" cy="275512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solidFill>
                  <a:schemeClr val="tx1"/>
                </a:solidFill>
                <a:effectLst>
                  <a:outerShdw blurRad="38100" dist="38100" dir="2700000" algn="tl">
                    <a:srgbClr val="000000">
                      <a:alpha val="43137"/>
                    </a:srgbClr>
                  </a:outerShdw>
                </a:effectLst>
                <a:latin typeface="Cambria" pitchFamily="18" charset="0"/>
              </a:rPr>
              <a:t>DEĞERLENDİRME TÜRLERİ</a:t>
            </a:r>
            <a:br>
              <a:rPr lang="tr-TR" sz="3600" b="1" dirty="0" smtClean="0">
                <a:solidFill>
                  <a:schemeClr val="tx1"/>
                </a:solidFill>
                <a:effectLst>
                  <a:outerShdw blurRad="38100" dist="38100" dir="2700000" algn="tl">
                    <a:srgbClr val="000000">
                      <a:alpha val="43137"/>
                    </a:srgbClr>
                  </a:outerShdw>
                </a:effectLst>
                <a:latin typeface="Cambria" pitchFamily="18" charset="0"/>
              </a:rPr>
            </a:br>
            <a:r>
              <a:rPr lang="tr-TR" sz="3600" b="1" dirty="0" smtClean="0">
                <a:solidFill>
                  <a:schemeClr val="tx1"/>
                </a:solidFill>
                <a:effectLst>
                  <a:outerShdw blurRad="38100" dist="38100" dir="2700000" algn="tl">
                    <a:srgbClr val="000000">
                      <a:alpha val="43137"/>
                    </a:srgbClr>
                  </a:outerShdw>
                </a:effectLst>
                <a:latin typeface="Cambria" pitchFamily="18" charset="0"/>
              </a:rPr>
              <a:t>İnformal Değerlendirme Türleri</a:t>
            </a:r>
            <a:br>
              <a:rPr lang="tr-TR" sz="3600" b="1" dirty="0" smtClean="0">
                <a:solidFill>
                  <a:schemeClr val="tx1"/>
                </a:solidFill>
                <a:effectLst>
                  <a:outerShdw blurRad="38100" dist="38100" dir="2700000" algn="tl">
                    <a:srgbClr val="000000">
                      <a:alpha val="43137"/>
                    </a:srgbClr>
                  </a:outerShdw>
                </a:effectLst>
                <a:latin typeface="Cambria" pitchFamily="18" charset="0"/>
              </a:rPr>
            </a:br>
            <a:r>
              <a:rPr lang="tr-TR" sz="3600" b="1" dirty="0" smtClean="0">
                <a:solidFill>
                  <a:schemeClr val="tx1"/>
                </a:solidFill>
                <a:effectLst>
                  <a:outerShdw blurRad="38100" dist="38100" dir="2700000" algn="tl">
                    <a:srgbClr val="000000">
                      <a:alpha val="43137"/>
                    </a:srgbClr>
                  </a:outerShdw>
                </a:effectLst>
                <a:latin typeface="Cambria" pitchFamily="18" charset="0"/>
              </a:rPr>
              <a:t/>
            </a:r>
            <a:br>
              <a:rPr lang="tr-TR" sz="3600" b="1" dirty="0" smtClean="0">
                <a:solidFill>
                  <a:schemeClr val="tx1"/>
                </a:solidFill>
                <a:effectLst>
                  <a:outerShdw blurRad="38100" dist="38100" dir="2700000" algn="tl">
                    <a:srgbClr val="000000">
                      <a:alpha val="43137"/>
                    </a:srgbClr>
                  </a:outerShdw>
                </a:effectLst>
                <a:latin typeface="Cambria" pitchFamily="18" charset="0"/>
              </a:rPr>
            </a:br>
            <a:endParaRPr lang="tr-TR" sz="3600" b="1" dirty="0">
              <a:solidFill>
                <a:schemeClr val="tx1"/>
              </a:solidFill>
              <a:effectLst>
                <a:outerShdw blurRad="38100" dist="38100" dir="2700000" algn="tl">
                  <a:srgbClr val="000000">
                    <a:alpha val="43137"/>
                  </a:srgbClr>
                </a:outerShdw>
              </a:effectLst>
              <a:latin typeface="Cambria" pitchFamily="18" charset="0"/>
            </a:endParaRPr>
          </a:p>
        </p:txBody>
      </p:sp>
      <p:sp>
        <p:nvSpPr>
          <p:cNvPr id="24" name="Rectangle 5"/>
          <p:cNvSpPr>
            <a:spLocks noGrp="1" noChangeArrowheads="1"/>
          </p:cNvSpPr>
          <p:nvPr>
            <p:ph idx="1"/>
          </p:nvPr>
        </p:nvSpPr>
        <p:spPr>
          <a:xfrm>
            <a:off x="3599384" y="2060848"/>
            <a:ext cx="5544616" cy="3693319"/>
          </a:xfrm>
        </p:spPr>
        <p:txBody>
          <a:bodyPr>
            <a:normAutofit fontScale="92500" lnSpcReduction="20000"/>
          </a:bodyPr>
          <a:lstStyle/>
          <a:p>
            <a:pPr>
              <a:buFont typeface="Wingdings" pitchFamily="2" charset="2"/>
              <a:buChar char="ü"/>
            </a:pPr>
            <a:r>
              <a:rPr lang="tr-TR" sz="2000" b="1" dirty="0" smtClean="0">
                <a:solidFill>
                  <a:schemeClr val="tx1"/>
                </a:solidFill>
                <a:effectLst>
                  <a:outerShdw blurRad="38100" dist="38100" dir="2700000" algn="tl">
                    <a:srgbClr val="000000">
                      <a:alpha val="43137"/>
                    </a:srgbClr>
                  </a:outerShdw>
                </a:effectLst>
                <a:latin typeface="Cambria" pitchFamily="18" charset="0"/>
              </a:rPr>
              <a:t>Beceri Analizi</a:t>
            </a:r>
            <a:r>
              <a:rPr lang="tr-TR" sz="2000" dirty="0" smtClean="0">
                <a:solidFill>
                  <a:schemeClr val="tx1"/>
                </a:solidFill>
                <a:effectLst>
                  <a:outerShdw blurRad="38100" dist="38100" dir="2700000" algn="tl">
                    <a:srgbClr val="000000">
                      <a:alpha val="43137"/>
                    </a:srgbClr>
                  </a:outerShdw>
                </a:effectLst>
                <a:latin typeface="Cambria" pitchFamily="18" charset="0"/>
              </a:rPr>
              <a:t>; Öğretmenin karmaşık bir becerinin öğretimini kolaylaştırmak amacıyla becerinin alt adımlara ayrıştırmasıdır.</a:t>
            </a:r>
          </a:p>
          <a:p>
            <a:pPr>
              <a:buFont typeface="Wingdings" pitchFamily="2" charset="2"/>
              <a:buChar char="ü"/>
            </a:pPr>
            <a:endParaRPr lang="tr-TR" sz="2000" dirty="0" smtClean="0">
              <a:solidFill>
                <a:schemeClr val="tx1"/>
              </a:solidFill>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solidFill>
                  <a:schemeClr val="tx1"/>
                </a:solidFill>
                <a:effectLst>
                  <a:outerShdw blurRad="38100" dist="38100" dir="2700000" algn="tl">
                    <a:srgbClr val="000000">
                      <a:alpha val="43137"/>
                    </a:srgbClr>
                  </a:outerShdw>
                </a:effectLst>
                <a:latin typeface="Cambria" pitchFamily="18" charset="0"/>
              </a:rPr>
              <a:t>Öğretilecek beceri veya kavramın hangi sırayla öğretileceğine yardımcı olur.</a:t>
            </a:r>
          </a:p>
          <a:p>
            <a:pPr>
              <a:buNone/>
            </a:pPr>
            <a:endParaRPr lang="tr-TR" sz="2000" dirty="0" smtClean="0">
              <a:solidFill>
                <a:schemeClr val="tx1"/>
              </a:solidFill>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solidFill>
                  <a:schemeClr val="tx1"/>
                </a:solidFill>
                <a:effectLst>
                  <a:outerShdw blurRad="38100" dist="38100" dir="2700000" algn="tl">
                    <a:srgbClr val="000000">
                      <a:alpha val="43137"/>
                    </a:srgbClr>
                  </a:outerShdw>
                </a:effectLst>
                <a:latin typeface="Cambria" pitchFamily="18" charset="0"/>
              </a:rPr>
              <a:t>Öğrencinin hangi basamakta olduğuyla ilgili fikir verir.</a:t>
            </a:r>
          </a:p>
          <a:p>
            <a:pPr>
              <a:buFont typeface="Wingdings" pitchFamily="2" charset="2"/>
              <a:buChar char="ü"/>
            </a:pPr>
            <a:endParaRPr lang="tr-TR" sz="2000" dirty="0" smtClean="0">
              <a:solidFill>
                <a:schemeClr val="tx1"/>
              </a:solidFill>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solidFill>
                  <a:schemeClr val="tx1"/>
                </a:solidFill>
                <a:effectLst>
                  <a:outerShdw blurRad="38100" dist="38100" dir="2700000" algn="tl">
                    <a:srgbClr val="000000">
                      <a:alpha val="43137"/>
                    </a:srgbClr>
                  </a:outerShdw>
                </a:effectLst>
                <a:latin typeface="Cambria" pitchFamily="18" charset="0"/>
              </a:rPr>
              <a:t>Öğretimi kolaylaştırır, hızlandırır ve objektif bir değerlendirme sağlar.</a:t>
            </a: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effectLst>
                  <a:outerShdw blurRad="38100" dist="38100" dir="2700000" algn="tl">
                    <a:srgbClr val="000000">
                      <a:alpha val="43137"/>
                    </a:srgbClr>
                  </a:outerShdw>
                </a:effectLst>
                <a:latin typeface="Cambria" pitchFamily="18" charset="0"/>
                <a:cs typeface="Arial" charset="0"/>
              </a:rPr>
              <a:t>Beceri Analizi</a:t>
            </a:r>
            <a:endParaRPr kumimoji="0" lang="tr-TR" sz="2500" b="1" u="none" strike="noStrike" kern="1200" cap="none" spc="-150" normalizeH="0" noProof="0" dirty="0" smtClean="0">
              <a:ln w="3175">
                <a:noFill/>
              </a:ln>
              <a:effectLst>
                <a:outerShdw blurRad="38100" dist="38100" dir="2700000" algn="tl">
                  <a:srgbClr val="000000">
                    <a:alpha val="43137"/>
                  </a:srgbClr>
                </a:outerShdw>
              </a:effectLst>
              <a:uLnTx/>
              <a:uFillTx/>
              <a:latin typeface="Cambria" pitchFamily="18" charset="0"/>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6" name="5 Çapraz Köşesi Kesik Dikdörtgen"/>
          <p:cNvSpPr/>
          <p:nvPr/>
        </p:nvSpPr>
        <p:spPr bwMode="auto">
          <a:xfrm>
            <a:off x="395536" y="1844824"/>
            <a:ext cx="3096344" cy="648072"/>
          </a:xfrm>
          <a:prstGeom prst="snip2Diag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dirty="0" smtClean="0">
                <a:solidFill>
                  <a:schemeClr val="tx1"/>
                </a:solidFill>
                <a:effectLst>
                  <a:outerShdw blurRad="38100" dist="38100" dir="2700000" algn="tl">
                    <a:srgbClr val="000000">
                      <a:alpha val="43137"/>
                    </a:srgbClr>
                  </a:outerShdw>
                </a:effectLst>
                <a:latin typeface="Cambria" pitchFamily="18" charset="0"/>
              </a:rPr>
              <a:t>Mendil Ütüleme Becerisi</a:t>
            </a:r>
          </a:p>
        </p:txBody>
      </p:sp>
      <p:sp>
        <p:nvSpPr>
          <p:cNvPr id="7" name="6 Yuvarlatılmış Dikdörtgen"/>
          <p:cNvSpPr/>
          <p:nvPr/>
        </p:nvSpPr>
        <p:spPr bwMode="auto">
          <a:xfrm>
            <a:off x="395536" y="2564904"/>
            <a:ext cx="3168352" cy="3888432"/>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marL="342900" indent="-342900" algn="ctr" defTabSz="914099" fontAlgn="base">
              <a:spcBef>
                <a:spcPct val="0"/>
              </a:spcBef>
              <a:spcAft>
                <a:spcPct val="0"/>
              </a:spcAft>
              <a:buAutoNum type="arabicPeriod"/>
            </a:pPr>
            <a:r>
              <a:rPr lang="tr-TR" dirty="0" smtClean="0">
                <a:solidFill>
                  <a:schemeClr val="tx1"/>
                </a:solidFill>
                <a:effectLst>
                  <a:outerShdw blurRad="38100" dist="38100" dir="2700000" algn="tl">
                    <a:srgbClr val="000000">
                      <a:alpha val="43137"/>
                    </a:srgbClr>
                  </a:outerShdw>
                </a:effectLst>
                <a:latin typeface="Cambria" pitchFamily="18" charset="0"/>
              </a:rPr>
              <a:t>Ütü masasını açar.</a:t>
            </a:r>
          </a:p>
          <a:p>
            <a:pPr marL="342900" indent="-342900" algn="ctr" defTabSz="914099" fontAlgn="base">
              <a:spcBef>
                <a:spcPct val="0"/>
              </a:spcBef>
              <a:spcAft>
                <a:spcPct val="0"/>
              </a:spcAft>
              <a:buAutoNum type="arabicPeriod"/>
            </a:pPr>
            <a:r>
              <a:rPr lang="tr-TR" dirty="0" smtClean="0">
                <a:solidFill>
                  <a:schemeClr val="tx1"/>
                </a:solidFill>
                <a:effectLst>
                  <a:outerShdw blurRad="38100" dist="38100" dir="2700000" algn="tl">
                    <a:srgbClr val="000000">
                      <a:alpha val="43137"/>
                    </a:srgbClr>
                  </a:outerShdw>
                </a:effectLst>
                <a:latin typeface="Cambria" pitchFamily="18" charset="0"/>
              </a:rPr>
              <a:t>Ütüyü fişe takar.</a:t>
            </a:r>
          </a:p>
          <a:p>
            <a:pPr marL="342900" indent="-342900" algn="ctr" defTabSz="914099">
              <a:buFontTx/>
              <a:buAutoNum type="arabicPeriod"/>
            </a:pPr>
            <a:r>
              <a:rPr lang="tr-TR" dirty="0" smtClean="0">
                <a:solidFill>
                  <a:schemeClr val="tx1"/>
                </a:solidFill>
                <a:effectLst>
                  <a:outerShdw blurRad="38100" dist="38100" dir="2700000" algn="tl">
                    <a:srgbClr val="000000">
                      <a:alpha val="43137"/>
                    </a:srgbClr>
                  </a:outerShdw>
                </a:effectLst>
                <a:latin typeface="Cambria" pitchFamily="18" charset="0"/>
              </a:rPr>
              <a:t>Gerekli ısıyı ayarlar.</a:t>
            </a:r>
          </a:p>
          <a:p>
            <a:pPr marL="342900" indent="-342900" algn="ctr" defTabSz="914099" fontAlgn="base">
              <a:spcBef>
                <a:spcPct val="0"/>
              </a:spcBef>
              <a:spcAft>
                <a:spcPct val="0"/>
              </a:spcAft>
              <a:buAutoNum type="arabicPeriod"/>
            </a:pPr>
            <a:r>
              <a:rPr lang="tr-TR" dirty="0" smtClean="0">
                <a:solidFill>
                  <a:schemeClr val="tx1"/>
                </a:solidFill>
                <a:effectLst>
                  <a:outerShdw blurRad="38100" dist="38100" dir="2700000" algn="tl">
                    <a:srgbClr val="000000">
                      <a:alpha val="43137"/>
                    </a:srgbClr>
                  </a:outerShdw>
                </a:effectLst>
                <a:latin typeface="Cambria" pitchFamily="18" charset="0"/>
              </a:rPr>
              <a:t>Mendili masanın  üzerine serer.</a:t>
            </a:r>
          </a:p>
          <a:p>
            <a:pPr marL="342900" indent="-342900" algn="ctr" defTabSz="914099" fontAlgn="base">
              <a:spcBef>
                <a:spcPct val="0"/>
              </a:spcBef>
              <a:spcAft>
                <a:spcPct val="0"/>
              </a:spcAft>
              <a:buAutoNum type="arabicPeriod"/>
            </a:pPr>
            <a:r>
              <a:rPr lang="tr-TR" dirty="0" smtClean="0">
                <a:solidFill>
                  <a:schemeClr val="tx1"/>
                </a:solidFill>
                <a:effectLst>
                  <a:outerShdw blurRad="38100" dist="38100" dir="2700000" algn="tl">
                    <a:srgbClr val="000000">
                      <a:alpha val="43137"/>
                    </a:srgbClr>
                  </a:outerShdw>
                </a:effectLst>
                <a:latin typeface="Cambria" pitchFamily="18" charset="0"/>
              </a:rPr>
              <a:t>Ütüyü eline dik bir şekilde alır.</a:t>
            </a:r>
          </a:p>
          <a:p>
            <a:pPr marL="342900" indent="-342900" algn="ctr" defTabSz="914099" fontAlgn="base">
              <a:spcBef>
                <a:spcPct val="0"/>
              </a:spcBef>
              <a:spcAft>
                <a:spcPct val="0"/>
              </a:spcAft>
              <a:buAutoNum type="arabicPeriod"/>
            </a:pPr>
            <a:r>
              <a:rPr lang="tr-TR" dirty="0" smtClean="0">
                <a:solidFill>
                  <a:schemeClr val="tx1"/>
                </a:solidFill>
                <a:effectLst>
                  <a:outerShdw blurRad="38100" dist="38100" dir="2700000" algn="tl">
                    <a:srgbClr val="000000">
                      <a:alpha val="43137"/>
                    </a:srgbClr>
                  </a:outerShdw>
                </a:effectLst>
                <a:latin typeface="Cambria" pitchFamily="18" charset="0"/>
              </a:rPr>
              <a:t>Masaya paralel tutarak mendilin her yerine sürer.</a:t>
            </a:r>
          </a:p>
          <a:p>
            <a:pPr marL="342900" indent="-342900" algn="ctr" defTabSz="914099" fontAlgn="base">
              <a:spcBef>
                <a:spcPct val="0"/>
              </a:spcBef>
              <a:spcAft>
                <a:spcPct val="0"/>
              </a:spcAft>
              <a:buAutoNum type="arabicPeriod"/>
            </a:pPr>
            <a:r>
              <a:rPr lang="tr-TR" dirty="0" smtClean="0">
                <a:solidFill>
                  <a:schemeClr val="tx1"/>
                </a:solidFill>
                <a:effectLst>
                  <a:outerShdw blurRad="38100" dist="38100" dir="2700000" algn="tl">
                    <a:srgbClr val="000000">
                      <a:alpha val="43137"/>
                    </a:srgbClr>
                  </a:outerShdw>
                </a:effectLst>
                <a:latin typeface="Cambria" pitchFamily="18" charset="0"/>
              </a:rPr>
              <a:t>Ütüyü dik olarak masanın kenarına koyar.</a:t>
            </a:r>
          </a:p>
          <a:p>
            <a:pPr marL="342900" indent="-342900" algn="ctr" defTabSz="914099" fontAlgn="base">
              <a:spcBef>
                <a:spcPct val="0"/>
              </a:spcBef>
              <a:spcAft>
                <a:spcPct val="0"/>
              </a:spcAft>
              <a:buAutoNum type="arabicPeriod"/>
            </a:pPr>
            <a:r>
              <a:rPr lang="tr-TR" dirty="0" smtClean="0">
                <a:solidFill>
                  <a:schemeClr val="tx1"/>
                </a:solidFill>
                <a:effectLst>
                  <a:outerShdw blurRad="38100" dist="38100" dir="2700000" algn="tl">
                    <a:srgbClr val="000000">
                      <a:alpha val="43137"/>
                    </a:srgbClr>
                  </a:outerShdw>
                </a:effectLst>
                <a:latin typeface="Cambria" pitchFamily="18" charset="0"/>
              </a:rPr>
              <a:t>Ütüyü fişten çeker.</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4" name="Rectangle 5"/>
          <p:cNvSpPr>
            <a:spLocks noGrp="1" noChangeArrowheads="1"/>
          </p:cNvSpPr>
          <p:nvPr>
            <p:ph idx="1"/>
          </p:nvPr>
        </p:nvSpPr>
        <p:spPr>
          <a:xfrm>
            <a:off x="251520" y="1988840"/>
            <a:ext cx="5544616" cy="3693319"/>
          </a:xfrm>
        </p:spPr>
        <p:txBody>
          <a:bodyPr>
            <a:normAutofit fontScale="85000" lnSpcReduction="20000"/>
          </a:bodyPr>
          <a:lstStyle/>
          <a:p>
            <a:pPr>
              <a:buFont typeface="Wingdings" pitchFamily="2" charset="2"/>
              <a:buChar char="ü"/>
            </a:pPr>
            <a:r>
              <a:rPr lang="tr-TR" sz="2000" b="1" dirty="0" smtClean="0">
                <a:effectLst>
                  <a:outerShdw blurRad="38100" dist="38100" dir="2700000" algn="tl">
                    <a:srgbClr val="000000">
                      <a:alpha val="43137"/>
                    </a:srgbClr>
                  </a:outerShdw>
                </a:effectLst>
                <a:latin typeface="Cambria" pitchFamily="18" charset="0"/>
              </a:rPr>
              <a:t>Gözlemsel Değerlendirme; </a:t>
            </a:r>
            <a:r>
              <a:rPr lang="tr-TR" sz="2000" dirty="0" smtClean="0">
                <a:effectLst>
                  <a:outerShdw blurRad="38100" dist="38100" dir="2700000" algn="tl">
                    <a:srgbClr val="000000">
                      <a:alpha val="43137"/>
                    </a:srgbClr>
                  </a:outerShdw>
                </a:effectLst>
                <a:latin typeface="Cambria" pitchFamily="18" charset="0"/>
              </a:rPr>
              <a:t>belirli bir ortamda ve zamanda öğrencinin hareketlerini ve davranışlarını doğrudan izlemeyi, dinlemeyi ve kaydetmeyi içerir.</a:t>
            </a:r>
          </a:p>
          <a:p>
            <a:pPr>
              <a:buFont typeface="Wingdings" pitchFamily="2" charset="2"/>
              <a:buChar char="ü"/>
            </a:pPr>
            <a:endParaRPr lang="tr-TR" sz="2000" b="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Gözlemden önce öğretmen neyi, nerede, ne zaman, neden gözleyeceğini açıklamalı ve planlamalıdır.</a:t>
            </a:r>
          </a:p>
          <a:p>
            <a:pPr>
              <a:buFont typeface="Wingdings" pitchFamily="2" charset="2"/>
              <a:buChar char="ü"/>
            </a:pPr>
            <a:endParaRPr lang="tr-TR" sz="2000" b="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İlk yapılacak iş gözlenecek davranışın açık ve anlaşılır bir şekilde tanımlanmasıdır.</a:t>
            </a:r>
          </a:p>
          <a:p>
            <a:pPr>
              <a:buFont typeface="Wingdings" pitchFamily="2" charset="2"/>
              <a:buChar char="ü"/>
            </a:pPr>
            <a:endParaRPr lang="tr-TR" sz="2000" b="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davranışın sıklığı ya da oluşma süresi gözlenebilir. Örneğin öğretmen </a:t>
            </a:r>
            <a:r>
              <a:rPr lang="tr-TR" sz="2000" dirty="0" smtClean="0">
                <a:latin typeface="Cambria" pitchFamily="18" charset="0"/>
              </a:rPr>
              <a:t>boncuk dizen bir çocuğu doğrudan gözlemleyip kayıt edebilir.</a:t>
            </a:r>
            <a:endParaRPr lang="tr-TR" sz="2000" dirty="0" smtClean="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Doğrudan Gözlem</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pic>
        <p:nvPicPr>
          <p:cNvPr id="8" name="Picture 6" descr="AY-1802-Ayakl%C4%B1-Abak%C3%BCs-1-tl"/>
          <p:cNvPicPr>
            <a:picLocks noChangeAspect="1" noChangeArrowheads="1"/>
          </p:cNvPicPr>
          <p:nvPr/>
        </p:nvPicPr>
        <p:blipFill>
          <a:blip r:embed="rId2" cstate="print"/>
          <a:srcRect/>
          <a:stretch>
            <a:fillRect/>
          </a:stretch>
        </p:blipFill>
        <p:spPr bwMode="auto">
          <a:xfrm rot="19959904">
            <a:off x="6210227" y="2548843"/>
            <a:ext cx="2247378" cy="27225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4" name="Rectangle 5"/>
          <p:cNvSpPr>
            <a:spLocks noGrp="1" noChangeArrowheads="1"/>
          </p:cNvSpPr>
          <p:nvPr>
            <p:ph idx="1"/>
          </p:nvPr>
        </p:nvSpPr>
        <p:spPr>
          <a:xfrm>
            <a:off x="683568" y="1988840"/>
            <a:ext cx="4968552" cy="4124206"/>
          </a:xfrm>
        </p:spPr>
        <p:txBody>
          <a:bodyPr>
            <a:normAutofit fontScale="92500" lnSpcReduction="10000"/>
          </a:bodyPr>
          <a:lstStyle/>
          <a:p>
            <a:pPr>
              <a:buFont typeface="Wingdings" pitchFamily="2" charset="2"/>
              <a:buChar char="ü"/>
            </a:pPr>
            <a:r>
              <a:rPr lang="tr-TR" sz="2000" b="1" dirty="0" smtClean="0">
                <a:effectLst>
                  <a:outerShdw blurRad="38100" dist="38100" dir="2700000" algn="tl">
                    <a:srgbClr val="000000">
                      <a:alpha val="43137"/>
                    </a:srgbClr>
                  </a:outerShdw>
                </a:effectLst>
                <a:latin typeface="Cambria" pitchFamily="18" charset="0"/>
              </a:rPr>
              <a:t>Hata analizi; </a:t>
            </a:r>
            <a:r>
              <a:rPr lang="tr-TR" sz="2000" dirty="0" smtClean="0">
                <a:effectLst>
                  <a:outerShdw blurRad="38100" dist="38100" dir="2700000" algn="tl">
                    <a:srgbClr val="000000">
                      <a:alpha val="43137"/>
                    </a:srgbClr>
                  </a:outerShdw>
                </a:effectLst>
                <a:latin typeface="Cambria" pitchFamily="18" charset="0"/>
              </a:rPr>
              <a:t>okuma, yazma ve matematik alanlarında verilen görevlerde yaptıkları hataları ve güçlük alanlarını belirlemek için çalışma örneklerini inceleme tekniğidir.</a:t>
            </a:r>
          </a:p>
          <a:p>
            <a:pPr>
              <a:buFont typeface="Wingdings" pitchFamily="2" charset="2"/>
              <a:buChar char="ü"/>
            </a:pPr>
            <a:endParaRPr lang="tr-TR" sz="2000" b="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Örneğin, öğrencilerin matematik işlemlerinde yaptıkları hataları doğru ve yanlış diye iki gruba ayırmak onların performansını belirlemede yeterli değildir.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Hatanın örüntüsü bulunarak, neden hata yapıldığını bulmak gerekir.</a:t>
            </a:r>
          </a:p>
        </p:txBody>
      </p:sp>
      <p:sp>
        <p:nvSpPr>
          <p:cNvPr id="23" name="Rectangle 4"/>
          <p:cNvSpPr txBox="1">
            <a:spLocks noChangeArrowheads="1"/>
          </p:cNvSpPr>
          <p:nvPr/>
        </p:nvSpPr>
        <p:spPr>
          <a:xfrm>
            <a:off x="251520"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Hata Analizi</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grpSp>
        <p:nvGrpSpPr>
          <p:cNvPr id="15" name="14 Grup"/>
          <p:cNvGrpSpPr/>
          <p:nvPr/>
        </p:nvGrpSpPr>
        <p:grpSpPr>
          <a:xfrm>
            <a:off x="6084168" y="2060848"/>
            <a:ext cx="2142105" cy="3231500"/>
            <a:chOff x="6084168" y="2060848"/>
            <a:chExt cx="2142105" cy="3231500"/>
          </a:xfrm>
        </p:grpSpPr>
        <p:grpSp>
          <p:nvGrpSpPr>
            <p:cNvPr id="6" name="5 Grup"/>
            <p:cNvGrpSpPr/>
            <p:nvPr/>
          </p:nvGrpSpPr>
          <p:grpSpPr>
            <a:xfrm>
              <a:off x="6084168" y="2060848"/>
              <a:ext cx="2142105" cy="3231500"/>
              <a:chOff x="6804248" y="4077072"/>
              <a:chExt cx="1224136" cy="1778496"/>
            </a:xfrm>
          </p:grpSpPr>
          <p:sp>
            <p:nvSpPr>
              <p:cNvPr id="7" name="6 Katlanmış Nesne"/>
              <p:cNvSpPr/>
              <p:nvPr/>
            </p:nvSpPr>
            <p:spPr bwMode="auto">
              <a:xfrm>
                <a:off x="6804248" y="4077072"/>
                <a:ext cx="1224136" cy="1778496"/>
              </a:xfrm>
              <a:prstGeom prst="foldedCorner">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tr-TR"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8" name="7 Düz Bağlayıcı"/>
              <p:cNvCxnSpPr/>
              <p:nvPr/>
            </p:nvCxnSpPr>
            <p:spPr>
              <a:xfrm>
                <a:off x="7020272" y="5085184"/>
                <a:ext cx="720080" cy="0"/>
              </a:xfrm>
              <a:prstGeom prst="line">
                <a:avLst/>
              </a:prstGeom>
              <a:ln w="15875">
                <a:solidFill>
                  <a:schemeClr val="bg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9" name="8 Düz Bağlayıcı"/>
              <p:cNvCxnSpPr/>
              <p:nvPr/>
            </p:nvCxnSpPr>
            <p:spPr>
              <a:xfrm>
                <a:off x="7020272" y="4437112"/>
                <a:ext cx="720080" cy="0"/>
              </a:xfrm>
              <a:prstGeom prst="line">
                <a:avLst/>
              </a:prstGeom>
              <a:ln w="15875">
                <a:solidFill>
                  <a:schemeClr val="bg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7020272" y="4653136"/>
                <a:ext cx="720080" cy="0"/>
              </a:xfrm>
              <a:prstGeom prst="line">
                <a:avLst/>
              </a:prstGeom>
              <a:ln w="15875">
                <a:solidFill>
                  <a:schemeClr val="bg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7020272" y="5301208"/>
                <a:ext cx="720080" cy="0"/>
              </a:xfrm>
              <a:prstGeom prst="line">
                <a:avLst/>
              </a:prstGeom>
              <a:ln w="15875">
                <a:solidFill>
                  <a:schemeClr val="bg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2" name="11 Düz Bağlayıcı"/>
              <p:cNvCxnSpPr/>
              <p:nvPr/>
            </p:nvCxnSpPr>
            <p:spPr>
              <a:xfrm>
                <a:off x="7020272" y="4869160"/>
                <a:ext cx="720080" cy="0"/>
              </a:xfrm>
              <a:prstGeom prst="line">
                <a:avLst/>
              </a:prstGeom>
              <a:ln w="15875">
                <a:solidFill>
                  <a:schemeClr val="bg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pic>
          <p:nvPicPr>
            <p:cNvPr id="6146" name="Picture 2" descr="C:\Program Files\Microsoft Office\MEDIA\OFFICE12\Bullets\BD14755_.gif"/>
            <p:cNvPicPr>
              <a:picLocks noChangeAspect="1" noChangeArrowheads="1"/>
            </p:cNvPicPr>
            <p:nvPr/>
          </p:nvPicPr>
          <p:blipFill>
            <a:blip r:embed="rId2" cstate="print"/>
            <a:srcRect/>
            <a:stretch>
              <a:fillRect/>
            </a:stretch>
          </p:blipFill>
          <p:spPr bwMode="auto">
            <a:xfrm>
              <a:off x="7236296" y="2276872"/>
              <a:ext cx="432048" cy="432048"/>
            </a:xfrm>
            <a:prstGeom prst="rect">
              <a:avLst/>
            </a:prstGeom>
            <a:noFill/>
          </p:spPr>
        </p:pic>
        <p:pic>
          <p:nvPicPr>
            <p:cNvPr id="13" name="Picture 2" descr="C:\Program Files\Microsoft Office\MEDIA\OFFICE12\Bullets\BD14755_.gif"/>
            <p:cNvPicPr>
              <a:picLocks noChangeAspect="1" noChangeArrowheads="1"/>
            </p:cNvPicPr>
            <p:nvPr/>
          </p:nvPicPr>
          <p:blipFill>
            <a:blip r:embed="rId2" cstate="print"/>
            <a:srcRect/>
            <a:stretch>
              <a:fillRect/>
            </a:stretch>
          </p:blipFill>
          <p:spPr bwMode="auto">
            <a:xfrm>
              <a:off x="6444208" y="3068960"/>
              <a:ext cx="432048" cy="432048"/>
            </a:xfrm>
            <a:prstGeom prst="rect">
              <a:avLst/>
            </a:prstGeom>
            <a:noFill/>
          </p:spPr>
        </p:pic>
        <p:pic>
          <p:nvPicPr>
            <p:cNvPr id="14" name="Picture 2" descr="C:\Program Files\Microsoft Office\MEDIA\OFFICE12\Bullets\BD14755_.gif"/>
            <p:cNvPicPr>
              <a:picLocks noChangeAspect="1" noChangeArrowheads="1"/>
            </p:cNvPicPr>
            <p:nvPr/>
          </p:nvPicPr>
          <p:blipFill>
            <a:blip r:embed="rId2" cstate="print"/>
            <a:srcRect/>
            <a:stretch>
              <a:fillRect/>
            </a:stretch>
          </p:blipFill>
          <p:spPr bwMode="auto">
            <a:xfrm>
              <a:off x="7236296" y="3861048"/>
              <a:ext cx="432048" cy="432048"/>
            </a:xfrm>
            <a:prstGeom prst="rect">
              <a:avLst/>
            </a:prstGeom>
            <a:noFill/>
          </p:spPr>
        </p:pic>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4" name="Rectangle 5"/>
          <p:cNvSpPr>
            <a:spLocks noGrp="1" noChangeArrowheads="1"/>
          </p:cNvSpPr>
          <p:nvPr>
            <p:ph idx="1"/>
          </p:nvPr>
        </p:nvSpPr>
        <p:spPr>
          <a:xfrm>
            <a:off x="3383360" y="2132856"/>
            <a:ext cx="5760640" cy="3312368"/>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Genellikle yüz yüze yapılan sözel iletişimdir.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Anne, baba, öğretmen ya da öğrenci ile yapılabilir.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Ailenin eğitime katılımını sağlar ancak sübjektif değerlendirme olasılığı yüksektir.</a:t>
            </a:r>
          </a:p>
        </p:txBody>
      </p:sp>
      <p:sp>
        <p:nvSpPr>
          <p:cNvPr id="23" name="Rectangle 4"/>
          <p:cNvSpPr txBox="1">
            <a:spLocks noChangeArrowheads="1"/>
          </p:cNvSpPr>
          <p:nvPr/>
        </p:nvSpPr>
        <p:spPr>
          <a:xfrm>
            <a:off x="251520"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Görüşmeler</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pic>
        <p:nvPicPr>
          <p:cNvPr id="7171" name="Picture 3" descr="C:\Users\Gizo\Desktop\dfjirwpoıgfğ.png"/>
          <p:cNvPicPr>
            <a:picLocks noChangeAspect="1" noChangeArrowheads="1"/>
          </p:cNvPicPr>
          <p:nvPr/>
        </p:nvPicPr>
        <p:blipFill>
          <a:blip r:embed="rId2" cstate="print"/>
          <a:srcRect/>
          <a:stretch>
            <a:fillRect/>
          </a:stretch>
        </p:blipFill>
        <p:spPr bwMode="auto">
          <a:xfrm>
            <a:off x="395536" y="2204864"/>
            <a:ext cx="2808312" cy="354230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15" name="Rectangle 4"/>
          <p:cNvSpPr txBox="1">
            <a:spLocks noChangeArrowheads="1"/>
          </p:cNvSpPr>
          <p:nvPr/>
        </p:nvSpPr>
        <p:spPr>
          <a:xfrm>
            <a:off x="323528"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Anketler</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7" name="Rectangle 5"/>
          <p:cNvSpPr txBox="1">
            <a:spLocks noChangeArrowheads="1"/>
          </p:cNvSpPr>
          <p:nvPr/>
        </p:nvSpPr>
        <p:spPr>
          <a:xfrm>
            <a:off x="323528" y="2060848"/>
            <a:ext cx="8136904" cy="1508105"/>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Anne-baba, öğrenci ya da başka bir uzmandan bilgi sağlamak için öğretmenlere hizmet eden soru grubudur.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Yüz yüze görüşmelerde doldurulabilir, ya da yazılı olarak mail yoluyla doldurulabilir.</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graphicFrame>
        <p:nvGraphicFramePr>
          <p:cNvPr id="11" name="10 Grafik"/>
          <p:cNvGraphicFramePr/>
          <p:nvPr/>
        </p:nvGraphicFramePr>
        <p:xfrm>
          <a:off x="1331640" y="3933056"/>
          <a:ext cx="6408712" cy="2448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15" name="Rectangle 4"/>
          <p:cNvSpPr txBox="1">
            <a:spLocks noChangeArrowheads="1"/>
          </p:cNvSpPr>
          <p:nvPr/>
        </p:nvSpPr>
        <p:spPr>
          <a:xfrm>
            <a:off x="323528"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Kontrol Listesi</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7" name="Rectangle 5"/>
          <p:cNvSpPr txBox="1">
            <a:spLocks noChangeArrowheads="1"/>
          </p:cNvSpPr>
          <p:nvPr/>
        </p:nvSpPr>
        <p:spPr>
          <a:xfrm>
            <a:off x="3707904" y="2060848"/>
            <a:ext cx="5112568" cy="3570208"/>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Öğrencilerin gelişimini ve yeterlik düzeyini değerlendirmek amacıyla kullanılır.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Değerlendirme için gereksinim duyulan bilgiye göre bir ya da daha fazla gözlemi içerebilir.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Öğretmenler ya da ekip kontrol listesi hazırlarken çocuğun gelişim ve beceri alanını araştırır, listede yer alacak maddeleri açık ve belirgin olarak tanımlar daha sonra da kayıt formunu desenler.</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pic>
        <p:nvPicPr>
          <p:cNvPr id="1026" name="Picture 2" descr="C:\Users\Gizo\AppData\Local\Microsoft\Windows\Temporary Internet Files\Content.IE5\JXP2IR63\MM900234700[1].gif"/>
          <p:cNvPicPr>
            <a:picLocks noChangeAspect="1" noChangeArrowheads="1" noCrop="1"/>
          </p:cNvPicPr>
          <p:nvPr/>
        </p:nvPicPr>
        <p:blipFill>
          <a:blip r:embed="rId2" cstate="print"/>
          <a:srcRect/>
          <a:stretch>
            <a:fillRect/>
          </a:stretch>
        </p:blipFill>
        <p:spPr bwMode="auto">
          <a:xfrm>
            <a:off x="467544" y="2564904"/>
            <a:ext cx="2652294" cy="244827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idx="1"/>
          </p:nvPr>
        </p:nvSpPr>
        <p:spPr>
          <a:xfrm>
            <a:off x="2555776" y="1556792"/>
            <a:ext cx="5904656" cy="1152128"/>
          </a:xfrm>
        </p:spPr>
        <p:txBody>
          <a:bodyPr>
            <a:normAutofit fontScale="92500"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Öğrencilerin akademik, davranışsal ya da fiziksel özelliklerini belirlemek ve bu özelliklere uygun yasal ve eğitsel kararlar alabilmek amacıyla veri toplama sürecidir.</a:t>
            </a:r>
            <a:endParaRPr lang="tr-TR" sz="2000" dirty="0">
              <a:effectLst>
                <a:outerShdw blurRad="38100" dist="38100" dir="2700000" algn="tl">
                  <a:srgbClr val="000000">
                    <a:alpha val="43137"/>
                  </a:srgbClr>
                </a:outerShdw>
              </a:effectLst>
              <a:latin typeface="Cambria" pitchFamily="18" charset="0"/>
            </a:endParaRPr>
          </a:p>
        </p:txBody>
      </p:sp>
      <p:sp>
        <p:nvSpPr>
          <p:cNvPr id="4" name="Rectangle 4"/>
          <p:cNvSpPr txBox="1">
            <a:spLocks noChangeArrowheads="1"/>
          </p:cNvSpPr>
          <p:nvPr/>
        </p:nvSpPr>
        <p:spPr>
          <a:xfrm>
            <a:off x="611560" y="548680"/>
            <a:ext cx="6768752" cy="648072"/>
          </a:xfrm>
          <a:prstGeom prst="rect">
            <a:avLst/>
          </a:prstGeom>
        </p:spPr>
        <p:txBody>
          <a:bodyPr vert="horz" wrap="square" lIns="0" tIns="0" rIns="0" bIns="0" rtlCol="0" anchor="t">
            <a:norm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tr-TR" sz="36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ÖZEL EĞİTİMDE DEĞERLENDİRME</a:t>
            </a: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6" name="Rectangle 4"/>
          <p:cNvSpPr txBox="1">
            <a:spLocks noChangeArrowheads="1"/>
          </p:cNvSpPr>
          <p:nvPr/>
        </p:nvSpPr>
        <p:spPr>
          <a:xfrm>
            <a:off x="467544" y="1484784"/>
            <a:ext cx="2088232" cy="648072"/>
          </a:xfrm>
          <a:prstGeom prst="rect">
            <a:avLst/>
          </a:prstGeom>
        </p:spPr>
        <p:txBody>
          <a:bodyPr vert="horz" wrap="square" lIns="0" tIns="0" rIns="0" bIns="0" rtlCol="0" anchor="t">
            <a:norm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tr-TR" sz="36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t>
            </a: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Değerlendirme:</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7" name="Rectangle 5"/>
          <p:cNvSpPr txBox="1">
            <a:spLocks noChangeArrowheads="1"/>
          </p:cNvSpPr>
          <p:nvPr/>
        </p:nvSpPr>
        <p:spPr>
          <a:xfrm>
            <a:off x="323528" y="3645024"/>
            <a:ext cx="4356992" cy="1661993"/>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Öğrencilere ne öğreteceğimizi, nasıl öğreteceğimizi, öğretime nereden başlayacağımızı bulmak ve öğrencimizi tanımak için özel eğitimin değişik aşamalarında çeşitli ölçme ve değerlendirmeler yaparız.</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pic>
        <p:nvPicPr>
          <p:cNvPr id="1026" name="Picture 2" descr="C:\Program Files\Microsoft Office\MEDIA\CAGCAT10\j0300840.wmf"/>
          <p:cNvPicPr>
            <a:picLocks noChangeAspect="1" noChangeArrowheads="1"/>
          </p:cNvPicPr>
          <p:nvPr/>
        </p:nvPicPr>
        <p:blipFill>
          <a:blip r:embed="rId2" cstate="print"/>
          <a:srcRect/>
          <a:stretch>
            <a:fillRect/>
          </a:stretch>
        </p:blipFill>
        <p:spPr bwMode="auto">
          <a:xfrm>
            <a:off x="5508105" y="3356992"/>
            <a:ext cx="2448272" cy="206222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15" name="Rectangle 4"/>
          <p:cNvSpPr txBox="1">
            <a:spLocks noChangeArrowheads="1"/>
          </p:cNvSpPr>
          <p:nvPr/>
        </p:nvSpPr>
        <p:spPr>
          <a:xfrm>
            <a:off x="323528"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Derecelendirme Ölçekleri</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7" name="Rectangle 5"/>
          <p:cNvSpPr txBox="1">
            <a:spLocks noChangeArrowheads="1"/>
          </p:cNvSpPr>
          <p:nvPr/>
        </p:nvSpPr>
        <p:spPr>
          <a:xfrm>
            <a:off x="323528" y="1844824"/>
            <a:ext cx="8352928" cy="1908215"/>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Amacı, öğretimi planlamak amacıyla çocuklar hakkında gerekli bilgiyi hızlıca tanımlamaktır.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Öğretmenler kendi sınıflarına uygun ölçeği kendileri geliştirebilirler.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Öğretmene öğrencinin belirli bir özelliği hakkında detaylı bilgi verir.</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grpSp>
        <p:nvGrpSpPr>
          <p:cNvPr id="10" name="9 Grup"/>
          <p:cNvGrpSpPr/>
          <p:nvPr/>
        </p:nvGrpSpPr>
        <p:grpSpPr>
          <a:xfrm>
            <a:off x="251520" y="3933056"/>
            <a:ext cx="8712968" cy="2592288"/>
            <a:chOff x="251520" y="3933056"/>
            <a:chExt cx="8712968" cy="2592288"/>
          </a:xfrm>
        </p:grpSpPr>
        <p:sp>
          <p:nvSpPr>
            <p:cNvPr id="6" name="5 Dolu Çerçeve"/>
            <p:cNvSpPr/>
            <p:nvPr/>
          </p:nvSpPr>
          <p:spPr bwMode="auto">
            <a:xfrm>
              <a:off x="251520" y="3933056"/>
              <a:ext cx="8712968" cy="2592288"/>
            </a:xfrm>
            <a:prstGeom prst="bevel">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tr-TR" sz="2300" dirty="0" smtClean="0">
                  <a:solidFill>
                    <a:srgbClr val="FFFFFF"/>
                  </a:solidFill>
                  <a:effectLst>
                    <a:outerShdw blurRad="38100" dist="38100" dir="2700000" algn="tl">
                      <a:srgbClr val="000000">
                        <a:alpha val="43137"/>
                      </a:srgbClr>
                    </a:outerShdw>
                  </a:effectLst>
                  <a:latin typeface="Segoe" pitchFamily="34" charset="0"/>
                </a:rPr>
                <a:t>   </a:t>
              </a:r>
              <a:r>
                <a:rPr lang="tr-TR" sz="2800" dirty="0" smtClean="0">
                  <a:solidFill>
                    <a:schemeClr val="bg1"/>
                  </a:solidFill>
                  <a:effectLst>
                    <a:outerShdw blurRad="38100" dist="38100" dir="2700000" algn="tl">
                      <a:srgbClr val="000000">
                        <a:alpha val="43137"/>
                      </a:srgbClr>
                    </a:outerShdw>
                  </a:effectLst>
                  <a:latin typeface="Segoe" pitchFamily="34" charset="0"/>
                </a:rPr>
                <a:t>0	             1             2	  3	     4	        5</a:t>
              </a:r>
            </a:p>
            <a:p>
              <a:pPr defTabSz="914099" fontAlgn="base">
                <a:spcBef>
                  <a:spcPct val="0"/>
                </a:spcBef>
                <a:spcAft>
                  <a:spcPct val="0"/>
                </a:spcAft>
              </a:pPr>
              <a:endParaRPr lang="tr-TR" sz="2800" dirty="0" smtClean="0">
                <a:solidFill>
                  <a:schemeClr val="bg1"/>
                </a:solidFill>
                <a:effectLst>
                  <a:outerShdw blurRad="38100" dist="38100" dir="2700000" algn="tl">
                    <a:srgbClr val="000000">
                      <a:alpha val="43137"/>
                    </a:srgbClr>
                  </a:outerShdw>
                </a:effectLst>
                <a:latin typeface="Segoe" pitchFamily="34" charset="0"/>
              </a:endParaRPr>
            </a:p>
            <a:p>
              <a:pPr defTabSz="914099" fontAlgn="base">
                <a:spcBef>
                  <a:spcPct val="0"/>
                </a:spcBef>
                <a:spcAft>
                  <a:spcPct val="0"/>
                </a:spcAft>
              </a:pPr>
              <a:r>
                <a:rPr lang="tr-TR" sz="1600" dirty="0" smtClean="0">
                  <a:solidFill>
                    <a:schemeClr val="bg1"/>
                  </a:solidFill>
                  <a:effectLst>
                    <a:outerShdw blurRad="38100" dist="38100" dir="2700000" algn="tl">
                      <a:srgbClr val="000000">
                        <a:alpha val="43137"/>
                      </a:srgbClr>
                    </a:outerShdw>
                  </a:effectLst>
                  <a:latin typeface="Cambria" pitchFamily="18" charset="0"/>
                </a:rPr>
                <a:t>Kesinlikle 		Katılmıyorum       Karasızım	Kısmen	   Katılıyorum   Kesinlikle</a:t>
              </a:r>
            </a:p>
            <a:p>
              <a:pPr defTabSz="914099" fontAlgn="base">
                <a:spcBef>
                  <a:spcPct val="0"/>
                </a:spcBef>
                <a:spcAft>
                  <a:spcPct val="0"/>
                </a:spcAft>
              </a:pPr>
              <a:r>
                <a:rPr lang="tr-TR" sz="1600" dirty="0" smtClean="0">
                  <a:solidFill>
                    <a:schemeClr val="bg1"/>
                  </a:solidFill>
                  <a:effectLst>
                    <a:outerShdw blurRad="38100" dist="38100" dir="2700000" algn="tl">
                      <a:srgbClr val="000000">
                        <a:alpha val="43137"/>
                      </a:srgbClr>
                    </a:outerShdw>
                  </a:effectLst>
                  <a:latin typeface="Cambria" pitchFamily="18" charset="0"/>
                </a:rPr>
                <a:t>Katılmıyorum		       	                Katılıyorum		       Katılıyorum</a:t>
              </a:r>
            </a:p>
          </p:txBody>
        </p:sp>
        <p:cxnSp>
          <p:nvCxnSpPr>
            <p:cNvPr id="8" name="7 Düz Bağlayıcı"/>
            <p:cNvCxnSpPr/>
            <p:nvPr/>
          </p:nvCxnSpPr>
          <p:spPr>
            <a:xfrm>
              <a:off x="683568" y="5013176"/>
              <a:ext cx="792088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ÖĞRENCİ BAŞARILARININ DEĞERLENDİRİLMESİNİN YASAL DAYANAKLARI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17" name="Rectangle 5"/>
          <p:cNvSpPr txBox="1">
            <a:spLocks noChangeArrowheads="1"/>
          </p:cNvSpPr>
          <p:nvPr/>
        </p:nvSpPr>
        <p:spPr>
          <a:xfrm>
            <a:off x="323528" y="1844824"/>
            <a:ext cx="8352928" cy="4524315"/>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573 Sayılı Özel Eğitim Hakkında Kanun Hükmünde  Kararname’nin 16. maddesi, İlköğretim Kurumları Yönetmeliği’nin 12. maddesi ve Özel Eğitim Hizmetleri Yönetmeliği’nin 24. maddesi kaynaştırma öğrencilerinin başarılarının nasıl değerlendirileceğini şöyle belirtilmiştir;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i="1" noProof="0" dirty="0" smtClean="0">
                <a:effectLst>
                  <a:outerShdw blurRad="38100" dist="38100" dir="2700000" algn="tl">
                    <a:srgbClr val="000000">
                      <a:alpha val="43137"/>
                    </a:srgbClr>
                  </a:outerShdw>
                </a:effectLst>
                <a:latin typeface="Cambria" pitchFamily="18" charset="0"/>
              </a:rPr>
              <a:t>“Kaynaştırma yoluyla eğitim ve öğretimlerini sürdüren öğrenciler devam ettikleri okulun sınıf geçme ve sınav yönetmeliğine göre değerlendirilirler. Ancak bireysel ve gelişim özellikleri dikkate alınarak, sınavlarda gerekli önlemler alınır ve düzenlemeler yapılır.”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1" u="none" strike="noStrike" kern="1200" cap="none" spc="0" normalizeH="0" baseline="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İlköğretim Kurumları Yönetmeliği’nde (madde 33) öğrencilerin başarıları dört ayrı not ile (5,4,3,2), başarısızlıkları tek bir not ile (1) değerlendirilir.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Özel Eğitim Hizmetleri Yönetmeliği’nde de başarılar dört ayrı not ile değerlendirilir, </a:t>
            </a:r>
            <a:r>
              <a:rPr lang="tr-TR" sz="2000" u="sng" dirty="0" smtClean="0">
                <a:effectLst>
                  <a:outerShdw blurRad="38100" dist="38100" dir="2700000" algn="tl">
                    <a:srgbClr val="000000">
                      <a:alpha val="43137"/>
                    </a:srgbClr>
                  </a:outerShdw>
                </a:effectLst>
                <a:latin typeface="Cambria" pitchFamily="18" charset="0"/>
              </a:rPr>
              <a:t>başarısızlıkları ise not ile değerlendirilmez.</a:t>
            </a:r>
            <a:endParaRPr kumimoji="0" lang="tr-TR" sz="2000" b="0" u="sng"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64807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SINAV UYARLAMALARI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395536" y="1124744"/>
          <a:ext cx="842493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116632"/>
            <a:ext cx="8136904" cy="432048"/>
          </a:xfrm>
        </p:spPr>
        <p:txBody>
          <a:bodyPr>
            <a:normAutofit fontScale="90000"/>
          </a:bodyPr>
          <a:lstStyle/>
          <a:p>
            <a:pPr algn="ctr"/>
            <a:r>
              <a:rPr lang="tr-TR" sz="2800" b="1" dirty="0" smtClean="0">
                <a:effectLst>
                  <a:outerShdw blurRad="38100" dist="38100" dir="2700000" algn="tl">
                    <a:srgbClr val="000000">
                      <a:alpha val="43137"/>
                    </a:srgbClr>
                  </a:outerShdw>
                </a:effectLst>
                <a:latin typeface="Cambria" pitchFamily="18" charset="0"/>
              </a:rPr>
              <a:t>DEĞERLENDİRME SÜRECİNİN AŞAMALARI</a:t>
            </a:r>
            <a:endParaRPr lang="tr-TR" sz="2800" b="1" dirty="0">
              <a:effectLst>
                <a:outerShdw blurRad="38100" dist="38100" dir="2700000" algn="tl">
                  <a:srgbClr val="000000">
                    <a:alpha val="43137"/>
                  </a:srgbClr>
                </a:outerShdw>
              </a:effectLst>
              <a:latin typeface="Cambria" pitchFamily="18" charset="0"/>
            </a:endParaRPr>
          </a:p>
        </p:txBody>
      </p:sp>
      <p:grpSp>
        <p:nvGrpSpPr>
          <p:cNvPr id="24" name="23 Grup"/>
          <p:cNvGrpSpPr/>
          <p:nvPr/>
        </p:nvGrpSpPr>
        <p:grpSpPr>
          <a:xfrm>
            <a:off x="2771800" y="548680"/>
            <a:ext cx="3024336" cy="5561737"/>
            <a:chOff x="2771800" y="548680"/>
            <a:chExt cx="3024336" cy="5517375"/>
          </a:xfrm>
        </p:grpSpPr>
        <p:sp>
          <p:nvSpPr>
            <p:cNvPr id="7" name="6 Yuvarlatılmış Çapraz Köşeli Dikdörtgen"/>
            <p:cNvSpPr/>
            <p:nvPr/>
          </p:nvSpPr>
          <p:spPr bwMode="auto">
            <a:xfrm>
              <a:off x="2771800" y="548680"/>
              <a:ext cx="2952328" cy="792088"/>
            </a:xfrm>
            <a:prstGeom prst="round2DiagRect">
              <a:avLst>
                <a:gd name="adj1" fmla="val 16667"/>
                <a:gd name="adj2" fmla="val 0"/>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Segoe" pitchFamily="34" charset="0"/>
                </a:rPr>
                <a:t>FARKINA VARMA/TARAMA</a:t>
              </a:r>
            </a:p>
          </p:txBody>
        </p:sp>
        <p:sp>
          <p:nvSpPr>
            <p:cNvPr id="8" name="7 Yuvarlatılmış Çapraz Köşeli Dikdörtgen"/>
            <p:cNvSpPr/>
            <p:nvPr/>
          </p:nvSpPr>
          <p:spPr bwMode="auto">
            <a:xfrm>
              <a:off x="2791481" y="1333409"/>
              <a:ext cx="2932647" cy="792088"/>
            </a:xfrm>
            <a:prstGeom prst="round2DiagRect">
              <a:avLst>
                <a:gd name="adj1" fmla="val 16667"/>
                <a:gd name="adj2" fmla="val 0"/>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Segoe" pitchFamily="34" charset="0"/>
                </a:rPr>
                <a:t>GÖNDERME ÖNCESİ SÜREÇ</a:t>
              </a:r>
              <a:endParaRPr lang="tr-TR"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8 Yuvarlatılmış Çapraz Köşeli Dikdörtgen"/>
            <p:cNvSpPr/>
            <p:nvPr/>
          </p:nvSpPr>
          <p:spPr bwMode="auto">
            <a:xfrm>
              <a:off x="2843808" y="2111876"/>
              <a:ext cx="2880320" cy="792088"/>
            </a:xfrm>
            <a:prstGeom prst="round2DiagRect">
              <a:avLst>
                <a:gd name="adj1" fmla="val 16667"/>
                <a:gd name="adj2" fmla="val 0"/>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Segoe" pitchFamily="34" charset="0"/>
                </a:rPr>
                <a:t>BAŞVURU/</a:t>
              </a:r>
            </a:p>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Segoe" pitchFamily="34" charset="0"/>
                </a:rPr>
                <a:t>GÖNDERME</a:t>
              </a:r>
              <a:endParaRPr lang="tr-TR"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9 Yuvarlatılmış Çapraz Köşeli Dikdörtgen"/>
            <p:cNvSpPr/>
            <p:nvPr/>
          </p:nvSpPr>
          <p:spPr bwMode="auto">
            <a:xfrm>
              <a:off x="2827575" y="2903965"/>
              <a:ext cx="2952328" cy="792088"/>
            </a:xfrm>
            <a:prstGeom prst="round2DiagRect">
              <a:avLst>
                <a:gd name="adj1" fmla="val 16667"/>
                <a:gd name="adj2" fmla="val 0"/>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Segoe" pitchFamily="34" charset="0"/>
                </a:rPr>
                <a:t>AYRINTILI DEĞERLENDİRME</a:t>
              </a:r>
            </a:p>
          </p:txBody>
        </p:sp>
        <p:sp>
          <p:nvSpPr>
            <p:cNvPr id="11" name="10 Yuvarlatılmış Çapraz Köşeli Dikdörtgen"/>
            <p:cNvSpPr/>
            <p:nvPr/>
          </p:nvSpPr>
          <p:spPr bwMode="auto">
            <a:xfrm>
              <a:off x="2843808" y="3675073"/>
              <a:ext cx="2952328" cy="792088"/>
            </a:xfrm>
            <a:prstGeom prst="round2DiagRect">
              <a:avLst>
                <a:gd name="adj1" fmla="val 16667"/>
                <a:gd name="adj2" fmla="val 0"/>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Segoe" pitchFamily="34" charset="0"/>
                </a:rPr>
                <a:t>ÖZEL </a:t>
              </a:r>
              <a:r>
                <a:rPr lang="tr-TR" dirty="0" smtClean="0">
                  <a:solidFill>
                    <a:schemeClr val="tx1"/>
                  </a:solidFill>
                  <a:effectLst>
                    <a:outerShdw blurRad="38100" dist="38100" dir="2700000" algn="tl">
                      <a:srgbClr val="000000">
                        <a:alpha val="43137"/>
                      </a:srgbClr>
                    </a:outerShdw>
                  </a:effectLst>
                  <a:latin typeface="Segoe" pitchFamily="34" charset="0"/>
                </a:rPr>
                <a:t>EĞİTİM HİZMETLERİNE </a:t>
              </a:r>
              <a:r>
                <a:rPr lang="tr-TR" dirty="0" smtClean="0">
                  <a:solidFill>
                    <a:schemeClr val="tx1"/>
                  </a:solidFill>
                  <a:effectLst>
                    <a:outerShdw blurRad="38100" dist="38100" dir="2700000" algn="tl">
                      <a:srgbClr val="000000">
                        <a:alpha val="43137"/>
                      </a:srgbClr>
                    </a:outerShdw>
                  </a:effectLst>
                  <a:latin typeface="Segoe" pitchFamily="34" charset="0"/>
                </a:rPr>
                <a:t>UYGUNLUK</a:t>
              </a:r>
            </a:p>
          </p:txBody>
        </p:sp>
        <p:sp>
          <p:nvSpPr>
            <p:cNvPr id="12" name="11 Yuvarlatılmış Çapraz Köşeli Dikdörtgen"/>
            <p:cNvSpPr/>
            <p:nvPr/>
          </p:nvSpPr>
          <p:spPr bwMode="auto">
            <a:xfrm>
              <a:off x="2791481" y="4474520"/>
              <a:ext cx="2952328" cy="792088"/>
            </a:xfrm>
            <a:prstGeom prst="round2DiagRect">
              <a:avLst>
                <a:gd name="adj1" fmla="val 16667"/>
                <a:gd name="adj2" fmla="val 0"/>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Segoe" pitchFamily="34" charset="0"/>
                </a:rPr>
                <a:t>PROGRAMI PLANLAMA/ BEP GELİŞTİRME</a:t>
              </a:r>
            </a:p>
          </p:txBody>
        </p:sp>
        <p:sp>
          <p:nvSpPr>
            <p:cNvPr id="14" name="13 Yuvarlatılmış Çapraz Köşeli Dikdörtgen"/>
            <p:cNvSpPr/>
            <p:nvPr/>
          </p:nvSpPr>
          <p:spPr bwMode="auto">
            <a:xfrm>
              <a:off x="2827575" y="5273967"/>
              <a:ext cx="2952328" cy="792088"/>
            </a:xfrm>
            <a:prstGeom prst="round2DiagRect">
              <a:avLst>
                <a:gd name="adj1" fmla="val 16667"/>
                <a:gd name="adj2" fmla="val 0"/>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dirty="0" smtClean="0">
                  <a:solidFill>
                    <a:schemeClr val="tx1"/>
                  </a:solidFill>
                  <a:effectLst>
                    <a:outerShdw blurRad="38100" dist="38100" dir="2700000" algn="tl">
                      <a:srgbClr val="000000">
                        <a:alpha val="43137"/>
                      </a:srgbClr>
                    </a:outerShdw>
                  </a:effectLst>
                  <a:latin typeface="Segoe" pitchFamily="34" charset="0"/>
                </a:rPr>
                <a:t>PROGRAMI DEĞERLENDİRME</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TARAMA / GÖNDERME</a:t>
            </a:r>
            <a:endParaRPr lang="tr-TR" sz="3600" b="1" dirty="0">
              <a:effectLst>
                <a:outerShdw blurRad="38100" dist="38100" dir="2700000" algn="tl">
                  <a:srgbClr val="000000">
                    <a:alpha val="43137"/>
                  </a:srgbClr>
                </a:outerShdw>
              </a:effectLst>
              <a:latin typeface="Cambria" pitchFamily="18" charset="0"/>
            </a:endParaRPr>
          </a:p>
        </p:txBody>
      </p:sp>
      <p:sp>
        <p:nvSpPr>
          <p:cNvPr id="6149" name="Rectangle 5"/>
          <p:cNvSpPr>
            <a:spLocks noGrp="1" noChangeArrowheads="1"/>
          </p:cNvSpPr>
          <p:nvPr>
            <p:ph idx="1"/>
          </p:nvPr>
        </p:nvSpPr>
        <p:spPr>
          <a:xfrm>
            <a:off x="3490864" y="1772816"/>
            <a:ext cx="5653136" cy="3354765"/>
          </a:xfrm>
        </p:spPr>
        <p:txBody>
          <a:bodyPr>
            <a:normAutofit fontScale="92500"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Tarama değerlendirme sürecinin ilk aşamasıdır.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Okulda öğrenme ve davranış sorunu olan öğrencilerin uzman kişilere gönderilmesi ile ilgili kararları almak için yapılan veri toplama çalışmalarıdır.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Tarama  yaparken okulöncesi ve ilköğretim dönemindeki çocuklara farklı yaklaşımlar  uygulanır.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pic>
        <p:nvPicPr>
          <p:cNvPr id="4" name="Picture 3" descr="C:\Users\PergLovi\AppData\Local\Microsoft\Windows\Temporary Internet Files\Content.IE5\5ZZF7AWW\MC900055206[1].wmf"/>
          <p:cNvPicPr>
            <a:picLocks noChangeAspect="1" noChangeArrowheads="1"/>
          </p:cNvPicPr>
          <p:nvPr/>
        </p:nvPicPr>
        <p:blipFill>
          <a:blip r:embed="rId2" cstate="print"/>
          <a:srcRect/>
          <a:stretch>
            <a:fillRect/>
          </a:stretch>
        </p:blipFill>
        <p:spPr bwMode="auto">
          <a:xfrm>
            <a:off x="323528" y="1556792"/>
            <a:ext cx="2559582" cy="3311658"/>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TARAMA / GÖNDERME</a:t>
            </a:r>
            <a:endParaRPr lang="tr-TR" sz="3600" b="1" dirty="0">
              <a:effectLst>
                <a:outerShdw blurRad="38100" dist="38100" dir="2700000" algn="tl">
                  <a:srgbClr val="000000">
                    <a:alpha val="43137"/>
                  </a:srgbClr>
                </a:outerShdw>
              </a:effectLst>
              <a:latin typeface="Cambria" pitchFamily="18" charset="0"/>
            </a:endParaRPr>
          </a:p>
        </p:txBody>
      </p:sp>
      <p:sp>
        <p:nvSpPr>
          <p:cNvPr id="6149" name="Rectangle 5"/>
          <p:cNvSpPr>
            <a:spLocks noGrp="1" noChangeArrowheads="1"/>
          </p:cNvSpPr>
          <p:nvPr>
            <p:ph idx="1"/>
          </p:nvPr>
        </p:nvSpPr>
        <p:spPr>
          <a:xfrm>
            <a:off x="179512" y="1700808"/>
            <a:ext cx="8388424" cy="3477875"/>
          </a:xfrm>
        </p:spPr>
        <p:txBody>
          <a:bodyPr>
            <a:normAutofit fontScale="92500" lnSpcReduction="10000"/>
          </a:bodyPr>
          <a:lstStyle/>
          <a:p>
            <a:pPr>
              <a:buFont typeface="Wingdings" pitchFamily="2" charset="2"/>
              <a:buChar char="ü"/>
            </a:pPr>
            <a:r>
              <a:rPr lang="tr-TR" sz="2000" b="1" i="1" dirty="0" smtClean="0">
                <a:effectLst>
                  <a:outerShdw blurRad="38100" dist="38100" dir="2700000" algn="tl">
                    <a:srgbClr val="000000">
                      <a:alpha val="43137"/>
                    </a:srgbClr>
                  </a:outerShdw>
                </a:effectLst>
                <a:latin typeface="Cambria" pitchFamily="18" charset="0"/>
              </a:rPr>
              <a:t>Okul öncesi çocuklar; </a:t>
            </a:r>
            <a:r>
              <a:rPr lang="tr-TR" sz="2000" dirty="0" smtClean="0">
                <a:effectLst>
                  <a:outerShdw blurRad="38100" dist="38100" dir="2700000" algn="tl">
                    <a:srgbClr val="000000">
                      <a:alpha val="43137"/>
                    </a:srgbClr>
                  </a:outerShdw>
                </a:effectLst>
                <a:latin typeface="Cambria" pitchFamily="18" charset="0"/>
              </a:rPr>
              <a:t>6 yaşın altındaki çocukları değerlendirme, yetersizliği olan çocukları arama bulma etkinliğidir.</a:t>
            </a:r>
          </a:p>
          <a:p>
            <a:pPr>
              <a:buFont typeface="Wingdings" pitchFamily="2" charset="2"/>
              <a:buChar char="ü"/>
            </a:pPr>
            <a:endParaRPr lang="tr-TR" sz="2000" b="1"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b="1" i="1" dirty="0" smtClean="0">
                <a:effectLst>
                  <a:outerShdw blurRad="38100" dist="38100" dir="2700000" algn="tl">
                    <a:srgbClr val="000000">
                      <a:alpha val="43137"/>
                    </a:srgbClr>
                  </a:outerShdw>
                </a:effectLst>
                <a:latin typeface="Cambria" pitchFamily="18" charset="0"/>
              </a:rPr>
              <a:t>İlköğretim öğrencileri; </a:t>
            </a:r>
            <a:r>
              <a:rPr lang="tr-TR" sz="2000" dirty="0" smtClean="0">
                <a:effectLst>
                  <a:outerShdw blurRad="38100" dist="38100" dir="2700000" algn="tl">
                    <a:srgbClr val="000000">
                      <a:alpha val="43137"/>
                    </a:srgbClr>
                  </a:outerShdw>
                </a:effectLst>
                <a:latin typeface="Cambria" pitchFamily="18" charset="0"/>
              </a:rPr>
              <a:t>ilk kez bir okula katılan  ya da yeni okula </a:t>
            </a:r>
            <a:r>
              <a:rPr lang="tr-TR" sz="2000" dirty="0" err="1" smtClean="0">
                <a:effectLst>
                  <a:outerShdw blurRad="38100" dist="38100" dir="2700000" algn="tl">
                    <a:srgbClr val="000000">
                      <a:alpha val="43137"/>
                    </a:srgbClr>
                  </a:outerShdw>
                </a:effectLst>
                <a:latin typeface="Cambria" pitchFamily="18" charset="0"/>
              </a:rPr>
              <a:t>tranfer</a:t>
            </a:r>
            <a:r>
              <a:rPr lang="tr-TR" sz="2000" dirty="0" smtClean="0">
                <a:effectLst>
                  <a:outerShdw blurRad="38100" dist="38100" dir="2700000" algn="tl">
                    <a:srgbClr val="000000">
                      <a:alpha val="43137"/>
                    </a:srgbClr>
                  </a:outerShdw>
                </a:effectLst>
                <a:latin typeface="Cambria" pitchFamily="18" charset="0"/>
              </a:rPr>
              <a:t> olmuş çocuklar tarama gerekir.</a:t>
            </a:r>
          </a:p>
          <a:p>
            <a:pPr>
              <a:buFont typeface="Wingdings" pitchFamily="2" charset="2"/>
              <a:buChar char="ü"/>
            </a:pPr>
            <a:endParaRPr lang="tr-TR" sz="2000" b="1"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Tarama sürecinde formal ve informal teknikler kullanılabilir.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Uzman yapımı testler, öğretmen yapımı testler, gözlemler, kontrol listeleri, görüşmelere yer verilebilir.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GÖNDERME ÖNCESİ SÜREÇ</a:t>
            </a:r>
            <a:endParaRPr lang="tr-TR" b="1" dirty="0"/>
          </a:p>
        </p:txBody>
      </p:sp>
      <p:sp>
        <p:nvSpPr>
          <p:cNvPr id="3" name="İçerik Yer Tutucusu 2"/>
          <p:cNvSpPr>
            <a:spLocks noGrp="1"/>
          </p:cNvSpPr>
          <p:nvPr>
            <p:ph idx="1"/>
          </p:nvPr>
        </p:nvSpPr>
        <p:spPr/>
        <p:txBody>
          <a:bodyPr/>
          <a:lstStyle/>
          <a:p>
            <a:r>
              <a:rPr lang="tr-TR" dirty="0" smtClean="0"/>
              <a:t>Tarama sürecinde, akranlarından gelişim ve öğrenme özellikleri bakımından anlamlı farklılıklar gösteren öğrencilerin gereksiz yere RAM’lara (Rehberlik Araştırma Merkezi) gönderilmesinin önüne geçmek amacıyla</a:t>
            </a:r>
          </a:p>
          <a:p>
            <a:pPr lvl="1"/>
            <a:r>
              <a:rPr lang="tr-TR" dirty="0" smtClean="0"/>
              <a:t>Müfredatta</a:t>
            </a:r>
          </a:p>
          <a:p>
            <a:pPr lvl="1"/>
            <a:r>
              <a:rPr lang="tr-TR" dirty="0" smtClean="0"/>
              <a:t>Hedeflerde</a:t>
            </a:r>
          </a:p>
          <a:p>
            <a:pPr lvl="1"/>
            <a:r>
              <a:rPr lang="tr-TR" dirty="0" smtClean="0"/>
              <a:t>Yöntem-teknik ve materyallerde</a:t>
            </a:r>
          </a:p>
          <a:p>
            <a:pPr lvl="1"/>
            <a:r>
              <a:rPr lang="tr-TR" dirty="0" smtClean="0"/>
              <a:t>Sürede </a:t>
            </a:r>
          </a:p>
          <a:p>
            <a:pPr lvl="1"/>
            <a:r>
              <a:rPr lang="tr-TR" dirty="0" smtClean="0"/>
              <a:t>Fiziksel çevre ve sınıf yönetiminde uyarlamaların yapıldığı süreçtir.</a:t>
            </a:r>
            <a:endParaRPr lang="tr-TR" dirty="0"/>
          </a:p>
        </p:txBody>
      </p:sp>
    </p:spTree>
    <p:extLst>
      <p:ext uri="{BB962C8B-B14F-4D97-AF65-F5344CB8AC3E}">
        <p14:creationId xmlns:p14="http://schemas.microsoft.com/office/powerpoint/2010/main" val="75532878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GÖNDERME</a:t>
            </a:r>
            <a:endParaRPr lang="tr-TR" b="1" dirty="0"/>
          </a:p>
        </p:txBody>
      </p:sp>
      <p:sp>
        <p:nvSpPr>
          <p:cNvPr id="3" name="İçerik Yer Tutucusu 2"/>
          <p:cNvSpPr>
            <a:spLocks noGrp="1"/>
          </p:cNvSpPr>
          <p:nvPr>
            <p:ph idx="1"/>
          </p:nvPr>
        </p:nvSpPr>
        <p:spPr/>
        <p:txBody>
          <a:bodyPr/>
          <a:lstStyle/>
          <a:p>
            <a:r>
              <a:rPr lang="tr-TR" dirty="0" smtClean="0"/>
              <a:t>Gönderme öncesi süreçte beklenen ilerlemeyi ve gelişim gösteremeyen risk grubunda olduğu düşünülen öğrencinin RAM’lara gönderilmesine ilişkin sürecin başlatıldığı basamaktır.</a:t>
            </a:r>
          </a:p>
          <a:p>
            <a:pPr lvl="1"/>
            <a:r>
              <a:rPr lang="tr-TR" dirty="0" smtClean="0"/>
              <a:t>Öğretmen gönderme öncesi süreç raporu hazırlamalıdır.</a:t>
            </a:r>
          </a:p>
          <a:p>
            <a:pPr lvl="1"/>
            <a:r>
              <a:rPr lang="tr-TR" dirty="0" smtClean="0"/>
              <a:t>Rehber öğretmen RAM’la iletişimi sağlamalıdır.</a:t>
            </a:r>
          </a:p>
          <a:p>
            <a:pPr lvl="1"/>
            <a:r>
              <a:rPr lang="tr-TR" dirty="0" smtClean="0"/>
              <a:t>RAM’a gitmeden önce Psikiyatri bölümünden randevu alınmalı ve çocuk bir yetersizlik grubuna ilişkin tanı almalıdır.</a:t>
            </a:r>
            <a:endParaRPr lang="tr-TR" dirty="0"/>
          </a:p>
        </p:txBody>
      </p:sp>
    </p:spTree>
    <p:extLst>
      <p:ext uri="{BB962C8B-B14F-4D97-AF65-F5344CB8AC3E}">
        <p14:creationId xmlns:p14="http://schemas.microsoft.com/office/powerpoint/2010/main" val="353725424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AYRINTILI DEĞERLENDİRME</a:t>
            </a:r>
            <a:endParaRPr lang="tr-TR" sz="3600" b="1" dirty="0">
              <a:effectLst>
                <a:outerShdw blurRad="38100" dist="38100" dir="2700000" algn="tl">
                  <a:srgbClr val="000000">
                    <a:alpha val="43137"/>
                  </a:srgbClr>
                </a:outerShdw>
              </a:effectLst>
              <a:latin typeface="Cambria" pitchFamily="18" charset="0"/>
            </a:endParaRPr>
          </a:p>
        </p:txBody>
      </p:sp>
      <p:sp>
        <p:nvSpPr>
          <p:cNvPr id="6149" name="Rectangle 5"/>
          <p:cNvSpPr>
            <a:spLocks noGrp="1" noChangeArrowheads="1"/>
          </p:cNvSpPr>
          <p:nvPr>
            <p:ph idx="1"/>
          </p:nvPr>
        </p:nvSpPr>
        <p:spPr>
          <a:xfrm>
            <a:off x="323528" y="1196752"/>
            <a:ext cx="8388424" cy="4708981"/>
          </a:xfrm>
        </p:spPr>
        <p:txBody>
          <a:bodyPr>
            <a:normAutofit fontScale="85000" lnSpcReduction="20000"/>
          </a:bodyPr>
          <a:lstStyle/>
          <a:p>
            <a:pPr>
              <a:buNone/>
            </a:pPr>
            <a:r>
              <a:rPr lang="tr-TR" sz="2000" dirty="0" smtClean="0">
                <a:effectLst>
                  <a:outerShdw blurRad="38100" dist="38100" dir="2700000" algn="tl">
                    <a:srgbClr val="000000">
                      <a:alpha val="43137"/>
                    </a:srgbClr>
                  </a:outerShdw>
                </a:effectLst>
                <a:latin typeface="Cambria" pitchFamily="18" charset="0"/>
              </a:rPr>
              <a:t>Başvuru/Gönderme aşaması tanılama sürecinin ilk adımıdır.</a:t>
            </a:r>
          </a:p>
          <a:p>
            <a:pPr>
              <a:buNone/>
            </a:pPr>
            <a:r>
              <a:rPr lang="tr-TR" sz="2000" dirty="0" smtClean="0">
                <a:effectLst>
                  <a:outerShdw blurRad="38100" dist="38100" dir="2700000" algn="tl">
                    <a:srgbClr val="000000">
                      <a:alpha val="43137"/>
                    </a:srgbClr>
                  </a:outerShdw>
                </a:effectLst>
                <a:latin typeface="Cambria" pitchFamily="18" charset="0"/>
              </a:rPr>
              <a:t>Merkeze tanılamaya gönderilen öğrenci için şu işlemler yapılır: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q"/>
            </a:pPr>
            <a:r>
              <a:rPr lang="tr-TR" sz="2000" b="1" i="1" u="sng" dirty="0" smtClean="0">
                <a:effectLst>
                  <a:outerShdw blurRad="38100" dist="38100" dir="2700000" algn="tl">
                    <a:srgbClr val="000000">
                      <a:alpha val="43137"/>
                    </a:srgbClr>
                  </a:outerShdw>
                </a:effectLst>
                <a:latin typeface="Cambria" pitchFamily="18" charset="0"/>
              </a:rPr>
              <a:t>Başvuru Nedeni; </a:t>
            </a:r>
            <a:r>
              <a:rPr lang="tr-TR" sz="2000" dirty="0" smtClean="0">
                <a:effectLst>
                  <a:outerShdw blurRad="38100" dist="38100" dir="2700000" algn="tl">
                    <a:srgbClr val="000000">
                      <a:alpha val="43137"/>
                    </a:srgbClr>
                  </a:outerShdw>
                </a:effectLst>
                <a:latin typeface="Cambria" pitchFamily="18" charset="0"/>
              </a:rPr>
              <a:t>öğrencinin yetersizliğinin bilişsel, duyuşsal  ve devimsel olup olmadığı ve ne tür öğrenme ve davranış sorunları olduğu açıklanır.</a:t>
            </a:r>
          </a:p>
          <a:p>
            <a:pPr>
              <a:buNone/>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q"/>
            </a:pPr>
            <a:r>
              <a:rPr lang="tr-TR" sz="2000" b="1" i="1" u="sng" dirty="0" smtClean="0">
                <a:effectLst>
                  <a:outerShdw blurRad="38100" dist="38100" dir="2700000" algn="tl">
                    <a:srgbClr val="000000">
                      <a:alpha val="43137"/>
                    </a:srgbClr>
                  </a:outerShdw>
                </a:effectLst>
                <a:latin typeface="Cambria" pitchFamily="18" charset="0"/>
              </a:rPr>
              <a:t>Bireyselleştirilmiş Değerlendirme Planı Hazırlama; </a:t>
            </a:r>
            <a:r>
              <a:rPr lang="tr-TR" sz="2000" dirty="0" smtClean="0">
                <a:effectLst>
                  <a:outerShdw blurRad="38100" dist="38100" dir="2700000" algn="tl">
                    <a:srgbClr val="000000">
                      <a:alpha val="43137"/>
                    </a:srgbClr>
                  </a:outerShdw>
                </a:effectLst>
                <a:latin typeface="Cambria" pitchFamily="18" charset="0"/>
              </a:rPr>
              <a:t>öğrencinin öncelikle sorunları belirlenir ve bu sorunları çözmek için kimlerin, ne zaman, nerede ve ne tür araçlarla ölçüm yapılacağına karar verilir.</a:t>
            </a:r>
          </a:p>
          <a:p>
            <a:pPr>
              <a:buFont typeface="Wingdings" pitchFamily="2" charset="2"/>
              <a:buChar char="q"/>
            </a:pPr>
            <a:endParaRPr lang="tr-TR" sz="2000" b="1" i="1" dirty="0" smtClean="0">
              <a:effectLst>
                <a:outerShdw blurRad="38100" dist="38100" dir="2700000" algn="tl">
                  <a:srgbClr val="000000">
                    <a:alpha val="43137"/>
                  </a:srgbClr>
                </a:outerShdw>
              </a:effectLst>
              <a:latin typeface="Cambria" pitchFamily="18" charset="0"/>
            </a:endParaRPr>
          </a:p>
          <a:p>
            <a:pPr>
              <a:buFont typeface="Wingdings" pitchFamily="2" charset="2"/>
              <a:buChar char="q"/>
            </a:pPr>
            <a:r>
              <a:rPr lang="tr-TR" sz="2000" b="1" i="1" u="sng" dirty="0" smtClean="0">
                <a:effectLst>
                  <a:outerShdw blurRad="38100" dist="38100" dir="2700000" algn="tl">
                    <a:srgbClr val="000000">
                      <a:alpha val="43137"/>
                    </a:srgbClr>
                  </a:outerShdw>
                </a:effectLst>
                <a:latin typeface="Cambria" pitchFamily="18" charset="0"/>
              </a:rPr>
              <a:t>Uygulama Puanlama ve Yorumlama</a:t>
            </a:r>
            <a:r>
              <a:rPr lang="tr-TR" sz="2000" b="1" i="1" dirty="0" smtClean="0">
                <a:effectLst>
                  <a:outerShdw blurRad="38100" dist="38100" dir="2700000" algn="tl">
                    <a:srgbClr val="000000">
                      <a:alpha val="43137"/>
                    </a:srgbClr>
                  </a:outerShdw>
                </a:effectLst>
                <a:latin typeface="Cambria" pitchFamily="18" charset="0"/>
              </a:rPr>
              <a:t>; </a:t>
            </a:r>
            <a:r>
              <a:rPr lang="tr-TR" sz="2000" dirty="0" smtClean="0">
                <a:effectLst>
                  <a:outerShdw blurRad="38100" dist="38100" dir="2700000" algn="tl">
                    <a:srgbClr val="000000">
                      <a:alpha val="43137"/>
                    </a:srgbClr>
                  </a:outerShdw>
                </a:effectLst>
                <a:latin typeface="Cambria" pitchFamily="18" charset="0"/>
              </a:rPr>
              <a:t>öğrenci sorununa uygun formal ve informal teknikler uygulanır, puanlanır ve yorumlanır.</a:t>
            </a:r>
          </a:p>
          <a:p>
            <a:pPr>
              <a:buFont typeface="Wingdings" pitchFamily="2" charset="2"/>
              <a:buChar char="q"/>
            </a:pPr>
            <a:endParaRPr lang="tr-TR" sz="2000" b="1" i="1" dirty="0" smtClean="0">
              <a:effectLst>
                <a:outerShdw blurRad="38100" dist="38100" dir="2700000" algn="tl">
                  <a:srgbClr val="000000">
                    <a:alpha val="43137"/>
                  </a:srgbClr>
                </a:outerShdw>
              </a:effectLst>
              <a:latin typeface="Cambria" pitchFamily="18" charset="0"/>
            </a:endParaRPr>
          </a:p>
          <a:p>
            <a:pPr>
              <a:buFont typeface="Wingdings" pitchFamily="2" charset="2"/>
              <a:buChar char="q"/>
            </a:pPr>
            <a:r>
              <a:rPr lang="tr-TR" sz="2000" b="1" i="1" u="sng" dirty="0" smtClean="0">
                <a:effectLst>
                  <a:outerShdw blurRad="38100" dist="38100" dir="2700000" algn="tl">
                    <a:srgbClr val="000000">
                      <a:alpha val="43137"/>
                    </a:srgbClr>
                  </a:outerShdw>
                </a:effectLst>
                <a:latin typeface="Cambria" pitchFamily="18" charset="0"/>
              </a:rPr>
              <a:t>Sonuçların Rapor Edilmesi; </a:t>
            </a:r>
            <a:r>
              <a:rPr lang="tr-TR" sz="2000" dirty="0" smtClean="0">
                <a:effectLst>
                  <a:outerShdw blurRad="38100" dist="38100" dir="2700000" algn="tl">
                    <a:srgbClr val="000000">
                      <a:alpha val="43137"/>
                    </a:srgbClr>
                  </a:outerShdw>
                </a:effectLst>
                <a:latin typeface="Cambria" pitchFamily="18" charset="0"/>
              </a:rPr>
              <a:t>değerlendirme sonuçları birleştirilir, tartışılır ve öğrencinin yeterli ve yetersiz özellikleri belirlenir.</a:t>
            </a:r>
            <a:endParaRPr lang="tr-TR" sz="2000" b="1" i="1" u="sng"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2831</TotalTime>
  <Words>1691</Words>
  <Application>Microsoft Office PowerPoint</Application>
  <PresentationFormat>Ekran Gösterisi (4:3)</PresentationFormat>
  <Paragraphs>266</Paragraphs>
  <Slides>32</Slides>
  <Notes>0</Notes>
  <HiddenSlides>0</HiddenSlides>
  <MMClips>0</MMClips>
  <ScaleCrop>false</ScaleCrop>
  <HeadingPairs>
    <vt:vector size="6" baseType="variant">
      <vt:variant>
        <vt:lpstr>Kullanılan Yazı Tipleri</vt:lpstr>
      </vt:variant>
      <vt:variant>
        <vt:i4>10</vt:i4>
      </vt:variant>
      <vt:variant>
        <vt:lpstr>Tema</vt:lpstr>
      </vt:variant>
      <vt:variant>
        <vt:i4>3</vt:i4>
      </vt:variant>
      <vt:variant>
        <vt:lpstr>Slayt Başlıkları</vt:lpstr>
      </vt:variant>
      <vt:variant>
        <vt:i4>32</vt:i4>
      </vt:variant>
    </vt:vector>
  </HeadingPairs>
  <TitlesOfParts>
    <vt:vector size="45" baseType="lpstr">
      <vt:lpstr>Arial</vt:lpstr>
      <vt:lpstr>Arial Black</vt:lpstr>
      <vt:lpstr>Calibri</vt:lpstr>
      <vt:lpstr>Cambria</vt:lpstr>
      <vt:lpstr>Century Gothic</vt:lpstr>
      <vt:lpstr>Courier New</vt:lpstr>
      <vt:lpstr>Segoe</vt:lpstr>
      <vt:lpstr>Times New Roman</vt:lpstr>
      <vt:lpstr>Wingdings</vt:lpstr>
      <vt:lpstr>Wingdings 3</vt:lpstr>
      <vt:lpstr>TS010286756</vt:lpstr>
      <vt:lpstr>White with Courier font for code slides</vt:lpstr>
      <vt:lpstr>Duman</vt:lpstr>
      <vt:lpstr>Özel Eğitime Gereksinimi Olan Öğrenciler ve  ÖZEL EĞİTİM</vt:lpstr>
      <vt:lpstr> ÖZEL EĞİTİMDE DEĞERLENDİRME</vt:lpstr>
      <vt:lpstr>PowerPoint Sunusu</vt:lpstr>
      <vt:lpstr>DEĞERLENDİRME SÜRECİNİN AŞAMALARI</vt:lpstr>
      <vt:lpstr>TARAMA / GÖNDERME</vt:lpstr>
      <vt:lpstr>TARAMA / GÖNDERME</vt:lpstr>
      <vt:lpstr>GÖNDERME ÖNCESİ SÜREÇ</vt:lpstr>
      <vt:lpstr>GÖNDERME</vt:lpstr>
      <vt:lpstr>AYRINTILI DEĞERLENDİRME</vt:lpstr>
      <vt:lpstr>ÖZEL EĞİTİM HİZMETLERİNE UYGUNLUĞUNU BELİRLEME</vt:lpstr>
      <vt:lpstr>PROGRAMI PLANLAMA</vt:lpstr>
      <vt:lpstr>PROGRAMI PLANLAMA</vt:lpstr>
      <vt:lpstr>PROGRAMI PLANLAMA</vt:lpstr>
      <vt:lpstr>PROGRAMI PLANLAMA</vt:lpstr>
      <vt:lpstr>ÖĞRENCİDEKİ DEĞİŞİKLİKLERİ VE İLERLEMELERİ DEĞERLENDİRME</vt:lpstr>
      <vt:lpstr>ÖĞRETİM PROGRAMINI DEĞERLENDİRME</vt:lpstr>
      <vt:lpstr>ÖĞRETİM PROGRAMINI DEĞERLENDİRME</vt:lpstr>
      <vt:lpstr>DEĞERLENDİRME İLKELERİ</vt:lpstr>
      <vt:lpstr>DEĞERLENDİRME TÜRLERİ</vt:lpstr>
      <vt:lpstr>DEĞERLENDİRME TÜRLERİ 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ÖĞRENCİ BAŞARILARININ DEĞERLENDİRİLMESİNİN YASAL DAYANAKLARI  </vt:lpstr>
      <vt:lpstr>SINAV UYARLAMALARI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resat alatli</cp:lastModifiedBy>
  <cp:revision>413</cp:revision>
  <dcterms:created xsi:type="dcterms:W3CDTF">2012-02-28T10:03:47Z</dcterms:created>
  <dcterms:modified xsi:type="dcterms:W3CDTF">2019-03-21T12:18:23Z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