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05" r:id="rId3"/>
    <p:sldId id="306" r:id="rId4"/>
    <p:sldId id="308" r:id="rId5"/>
    <p:sldId id="309" r:id="rId6"/>
    <p:sldId id="310" r:id="rId7"/>
    <p:sldId id="311" r:id="rId8"/>
    <p:sldId id="312" r:id="rId9"/>
    <p:sldId id="318" r:id="rId10"/>
    <p:sldId id="313" r:id="rId11"/>
    <p:sldId id="314" r:id="rId12"/>
    <p:sldId id="317" r:id="rId13"/>
    <p:sldId id="315" r:id="rId14"/>
    <p:sldId id="316"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3A97B4-3461-4029-A262-A33120A49A55}" type="datetimeFigureOut">
              <a:rPr lang="tr-TR" smtClean="0"/>
              <a:t>21.11.2019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929332-3EE6-4443-865B-8D0365CDF4D9}" type="slidenum">
              <a:rPr lang="tr-TR" smtClean="0"/>
              <a:t>‹#›</a:t>
            </a:fld>
            <a:endParaRPr lang="tr-TR"/>
          </a:p>
        </p:txBody>
      </p:sp>
    </p:spTree>
    <p:extLst>
      <p:ext uri="{BB962C8B-B14F-4D97-AF65-F5344CB8AC3E}">
        <p14:creationId xmlns:p14="http://schemas.microsoft.com/office/powerpoint/2010/main" val="271337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2BEC255-FE02-4731-A1F4-08141947071F}" type="slidenum">
              <a:rPr lang="tr-TR" smtClean="0"/>
              <a:t>11</a:t>
            </a:fld>
            <a:endParaRPr lang="tr-TR"/>
          </a:p>
        </p:txBody>
      </p:sp>
    </p:spTree>
    <p:extLst>
      <p:ext uri="{BB962C8B-B14F-4D97-AF65-F5344CB8AC3E}">
        <p14:creationId xmlns:p14="http://schemas.microsoft.com/office/powerpoint/2010/main" val="1091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a:t>
            </a:r>
            <a:r>
              <a:rPr lang="tr-TR" sz="2200" b="1" smtClean="0"/>
              <a:t>Sisteminde </a:t>
            </a:r>
            <a:r>
              <a:rPr lang="tr-TR" sz="2200" b="1" smtClean="0"/>
              <a:t>İstihdam Dersi Notları – </a:t>
            </a:r>
            <a:r>
              <a:rPr lang="tr-TR" sz="2200" b="1" dirty="0" smtClean="0"/>
              <a:t>12</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smtClean="0"/>
          </a:p>
          <a:p>
            <a:pPr algn="just"/>
            <a:r>
              <a:rPr lang="tr-TR" sz="2400" dirty="0" smtClean="0">
                <a:latin typeface="Calibri" panose="020F0502020204030204" pitchFamily="34" charset="0"/>
              </a:rPr>
              <a:t>Milli Eğitim Bakanı’nın açıklamasına göre çeşitli branşlarda 100 bin kadar öğretmen açığı bulunmaktadır.</a:t>
            </a:r>
          </a:p>
          <a:p>
            <a:pPr algn="just"/>
            <a:r>
              <a:rPr lang="tr-TR" sz="2400" dirty="0" smtClean="0">
                <a:latin typeface="Calibri" panose="020F0502020204030204" pitchFamily="34" charset="0"/>
              </a:rPr>
              <a:t>Öğretmenliğe kaynak oluşturan fakültelerden mezun ve/veya formasyon almış 450 binin üzerinde atama bekleyen kişi bulunmaktadır.</a:t>
            </a:r>
            <a:endParaRPr lang="tr-TR" sz="2400" dirty="0">
              <a:latin typeface="Calibri" panose="020F0502020204030204" pitchFamily="34" charset="0"/>
            </a:endParaRPr>
          </a:p>
        </p:txBody>
      </p:sp>
    </p:spTree>
    <p:extLst>
      <p:ext uri="{BB962C8B-B14F-4D97-AF65-F5344CB8AC3E}">
        <p14:creationId xmlns:p14="http://schemas.microsoft.com/office/powerpoint/2010/main" val="600500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endParaRPr lang="tr-TR" sz="2400" dirty="0" smtClean="0">
              <a:latin typeface="Calibri" panose="020F0502020204030204" pitchFamily="34" charset="0"/>
            </a:endParaRPr>
          </a:p>
          <a:p>
            <a:pPr algn="just"/>
            <a:r>
              <a:rPr lang="tr-TR" sz="2400" dirty="0" smtClean="0">
                <a:latin typeface="Calibri" panose="020F0502020204030204" pitchFamily="34" charset="0"/>
              </a:rPr>
              <a:t>Türkiye’de </a:t>
            </a:r>
            <a:r>
              <a:rPr lang="tr-TR" sz="2400" dirty="0">
                <a:latin typeface="Calibri" panose="020F0502020204030204" pitchFamily="34" charset="0"/>
              </a:rPr>
              <a:t>1980'li yıllara kadar, hemen her öğretmenlik alanında öğretmen açığı sorunu yaşanmış ve bu sorunu ortadan kaldırmak üzere, farklı dönemlerde farklı çözümler üretilmiştir. </a:t>
            </a:r>
            <a:endParaRPr lang="tr-TR" sz="2400" dirty="0" smtClean="0">
              <a:latin typeface="Calibri" panose="020F0502020204030204" pitchFamily="34" charset="0"/>
            </a:endParaRPr>
          </a:p>
          <a:p>
            <a:pPr algn="just"/>
            <a:r>
              <a:rPr lang="tr-TR" sz="2400" dirty="0" smtClean="0">
                <a:latin typeface="Calibri" panose="020F0502020204030204" pitchFamily="34" charset="0"/>
              </a:rPr>
              <a:t>1960'lı </a:t>
            </a:r>
            <a:r>
              <a:rPr lang="tr-TR" sz="2400" dirty="0">
                <a:latin typeface="Calibri" panose="020F0502020204030204" pitchFamily="34" charset="0"/>
              </a:rPr>
              <a:t>yıllarda yedek subay öğretmenlik, 1970'li yıllarda hızlandırılmış eğitim ve mektupla öğretimle öğretmen yetiştirilmesi, 1980'li yıllardan itibaren yaygın olarak uygulanan pedagojik formasyon kursları, başvurulan çözümler arasındadır. </a:t>
            </a:r>
            <a:endParaRPr lang="tr-TR" sz="2400" dirty="0" smtClean="0">
              <a:latin typeface="Calibri" panose="020F0502020204030204" pitchFamily="34" charset="0"/>
            </a:endParaRPr>
          </a:p>
        </p:txBody>
      </p:sp>
    </p:spTree>
    <p:extLst>
      <p:ext uri="{BB962C8B-B14F-4D97-AF65-F5344CB8AC3E}">
        <p14:creationId xmlns:p14="http://schemas.microsoft.com/office/powerpoint/2010/main" val="1200744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endParaRPr lang="tr-TR" dirty="0" smtClean="0">
              <a:latin typeface="Calibri" panose="020F0502020204030204" pitchFamily="34" charset="0"/>
            </a:endParaRPr>
          </a:p>
          <a:p>
            <a:pPr algn="just"/>
            <a:r>
              <a:rPr lang="tr-TR" dirty="0" smtClean="0">
                <a:latin typeface="Calibri" panose="020F0502020204030204" pitchFamily="34" charset="0"/>
              </a:rPr>
              <a:t>1981'de </a:t>
            </a:r>
            <a:r>
              <a:rPr lang="tr-TR" dirty="0">
                <a:latin typeface="Calibri" panose="020F0502020204030204" pitchFamily="34" charset="0"/>
              </a:rPr>
              <a:t>yürürlüğe giren 2547 Sayılı Yükseköğretim Yasası ile öğretmen yetiştiren tüm kurumlar "eğitim </a:t>
            </a:r>
            <a:r>
              <a:rPr lang="tr-TR" dirty="0" smtClean="0">
                <a:latin typeface="Calibri" panose="020F0502020204030204" pitchFamily="34" charset="0"/>
              </a:rPr>
              <a:t>fakültesi" </a:t>
            </a:r>
            <a:r>
              <a:rPr lang="tr-TR" dirty="0">
                <a:latin typeface="Calibri" panose="020F0502020204030204" pitchFamily="34" charset="0"/>
              </a:rPr>
              <a:t>çatısı altında üniversite bünyesine alınmıştır. </a:t>
            </a:r>
          </a:p>
          <a:p>
            <a:pPr algn="just"/>
            <a:r>
              <a:rPr lang="tr-TR" dirty="0">
                <a:latin typeface="Calibri" panose="020F0502020204030204" pitchFamily="34" charset="0"/>
              </a:rPr>
              <a:t>Eğitim fakültelerinin, ilk yıllarda daha çok ortaöğretim branş öğretmeni yetiştirecek şekilde yapılanması, temel eğitimde öğretmen açığına, ortaöğretim alanında </a:t>
            </a:r>
            <a:r>
              <a:rPr lang="tr-TR" dirty="0" smtClean="0">
                <a:latin typeface="Calibri" panose="020F0502020204030204" pitchFamily="34" charset="0"/>
              </a:rPr>
              <a:t>ise öğretmen adayı fazlalığına yol </a:t>
            </a:r>
            <a:r>
              <a:rPr lang="tr-TR" dirty="0">
                <a:latin typeface="Calibri" panose="020F0502020204030204" pitchFamily="34" charset="0"/>
              </a:rPr>
              <a:t>açmıştır.</a:t>
            </a:r>
          </a:p>
          <a:p>
            <a:pPr marL="0" indent="0" algn="just">
              <a:buNone/>
            </a:pPr>
            <a:endParaRPr lang="tr-TR" dirty="0">
              <a:latin typeface="Calibri" panose="020F0502020204030204" pitchFamily="34" charset="0"/>
            </a:endParaRPr>
          </a:p>
          <a:p>
            <a:endParaRPr lang="tr-TR" dirty="0"/>
          </a:p>
        </p:txBody>
      </p:sp>
    </p:spTree>
    <p:extLst>
      <p:ext uri="{BB962C8B-B14F-4D97-AF65-F5344CB8AC3E}">
        <p14:creationId xmlns:p14="http://schemas.microsoft.com/office/powerpoint/2010/main" val="2021879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endParaRPr lang="tr-TR" dirty="0" smtClean="0"/>
          </a:p>
          <a:p>
            <a:pPr algn="just"/>
            <a:r>
              <a:rPr lang="tr-TR" dirty="0">
                <a:latin typeface="Calibri" panose="020F0502020204030204" pitchFamily="34" charset="0"/>
              </a:rPr>
              <a:t>Yaşanan </a:t>
            </a:r>
            <a:r>
              <a:rPr lang="tr-TR" dirty="0" smtClean="0">
                <a:latin typeface="Calibri" panose="020F0502020204030204" pitchFamily="34" charset="0"/>
              </a:rPr>
              <a:t>sorunları çözmek </a:t>
            </a:r>
            <a:r>
              <a:rPr lang="tr-TR" dirty="0">
                <a:latin typeface="Calibri" panose="020F0502020204030204" pitchFamily="34" charset="0"/>
              </a:rPr>
              <a:t>için ortaöğretim öğretmenliğine atanacak öğretmenler "yeterlilik sınavı" ile seçilmeye başlanmış ve böylece Türkiye'de ilk kez 1980'li yıllarda </a:t>
            </a:r>
            <a:r>
              <a:rPr lang="tr-TR" dirty="0">
                <a:solidFill>
                  <a:srgbClr val="7030A0"/>
                </a:solidFill>
                <a:latin typeface="Calibri" panose="020F0502020204030204" pitchFamily="34" charset="0"/>
              </a:rPr>
              <a:t>"atanamayan öğretmenler" </a:t>
            </a:r>
            <a:r>
              <a:rPr lang="tr-TR" dirty="0">
                <a:latin typeface="Calibri" panose="020F0502020204030204" pitchFamily="34" charset="0"/>
              </a:rPr>
              <a:t>sorunu gündeme gelmiştir.</a:t>
            </a:r>
          </a:p>
          <a:p>
            <a:endParaRPr lang="tr-TR" dirty="0">
              <a:latin typeface="Calibri" panose="020F0502020204030204" pitchFamily="34" charset="0"/>
            </a:endParaRPr>
          </a:p>
          <a:p>
            <a:pPr algn="just"/>
            <a:r>
              <a:rPr lang="tr-TR" dirty="0" smtClean="0">
                <a:latin typeface="Calibri" panose="020F0502020204030204" pitchFamily="34" charset="0"/>
              </a:rPr>
              <a:t>Üniversite </a:t>
            </a:r>
            <a:r>
              <a:rPr lang="tr-TR" dirty="0">
                <a:latin typeface="Calibri" panose="020F0502020204030204" pitchFamily="34" charset="0"/>
              </a:rPr>
              <a:t>sayılarının artışı, eğitim fakültelerinde ikinci öğretim kanalı da açılarak kontenjanların her geçen yıl arttırılması, farklı fakültelerin de çeşitli branşlarda öğretmenlik kaynağı olarak kabul edilmesi, formasyon uygulamalarının yaygınlaştırılması gibi nedenlerle ataması yapılmayan yüzbinlerce öğretmen adayı ortaya çıkmıştır. </a:t>
            </a:r>
          </a:p>
        </p:txBody>
      </p:sp>
    </p:spTree>
    <p:extLst>
      <p:ext uri="{BB962C8B-B14F-4D97-AF65-F5344CB8AC3E}">
        <p14:creationId xmlns:p14="http://schemas.microsoft.com/office/powerpoint/2010/main" val="1672024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endParaRPr lang="tr-TR" dirty="0" smtClean="0"/>
          </a:p>
          <a:p>
            <a:pPr algn="just"/>
            <a:endParaRPr lang="tr-TR" dirty="0"/>
          </a:p>
          <a:p>
            <a:pPr algn="just"/>
            <a:r>
              <a:rPr lang="tr-TR" sz="2400" dirty="0" smtClean="0">
                <a:latin typeface="Calibri" panose="020F0502020204030204" pitchFamily="34" charset="0"/>
              </a:rPr>
              <a:t>Türkiye’de </a:t>
            </a:r>
            <a:r>
              <a:rPr lang="tr-TR" sz="2400" dirty="0">
                <a:latin typeface="Calibri" panose="020F0502020204030204" pitchFamily="34" charset="0"/>
              </a:rPr>
              <a:t>87 temel alanda ve 146 branşta öğretmen istihdamı gerçekleştirilirken eğitim fakülteleri her yıl 40 </a:t>
            </a:r>
            <a:r>
              <a:rPr lang="tr-TR" sz="2400" dirty="0" smtClean="0">
                <a:latin typeface="Calibri" panose="020F0502020204030204" pitchFamily="34" charset="0"/>
              </a:rPr>
              <a:t>binin üzerinde </a:t>
            </a:r>
            <a:r>
              <a:rPr lang="tr-TR" sz="2400" dirty="0">
                <a:latin typeface="Calibri" panose="020F0502020204030204" pitchFamily="34" charset="0"/>
              </a:rPr>
              <a:t>mezun vermektedir. </a:t>
            </a:r>
            <a:endParaRPr lang="tr-TR" sz="2400" dirty="0" smtClean="0">
              <a:latin typeface="Calibri" panose="020F0502020204030204" pitchFamily="34" charset="0"/>
            </a:endParaRPr>
          </a:p>
        </p:txBody>
      </p:sp>
    </p:spTree>
    <p:extLst>
      <p:ext uri="{BB962C8B-B14F-4D97-AF65-F5344CB8AC3E}">
        <p14:creationId xmlns:p14="http://schemas.microsoft.com/office/powerpoint/2010/main" val="412090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solidFill>
                  <a:srgbClr val="FF0000"/>
                </a:solidFill>
                <a:latin typeface="Calibri" panose="020F0502020204030204" pitchFamily="34" charset="0"/>
              </a:rPr>
              <a:t>Milli Eğitim Sistemi’nde Farklı İstihdam Biçimleri</a:t>
            </a:r>
            <a:br>
              <a:rPr lang="tr-TR" sz="2400" dirty="0">
                <a:solidFill>
                  <a:srgbClr val="FF0000"/>
                </a:solidFill>
                <a:latin typeface="Calibri" panose="020F0502020204030204" pitchFamily="34" charset="0"/>
              </a:rPr>
            </a:br>
            <a:endParaRPr lang="tr-TR" sz="2400" dirty="0">
              <a:solidFill>
                <a:srgbClr val="FF0000"/>
              </a:solidFill>
              <a:latin typeface="Calibri" panose="020F0502020204030204" pitchFamily="34" charset="0"/>
            </a:endParaRPr>
          </a:p>
        </p:txBody>
      </p:sp>
      <p:sp>
        <p:nvSpPr>
          <p:cNvPr id="3" name="İçerik Yer Tutucusu 2"/>
          <p:cNvSpPr>
            <a:spLocks noGrp="1"/>
          </p:cNvSpPr>
          <p:nvPr>
            <p:ph sz="quarter" idx="1"/>
          </p:nvPr>
        </p:nvSpPr>
        <p:spPr/>
        <p:txBody>
          <a:bodyPr>
            <a:normAutofit fontScale="85000" lnSpcReduction="10000"/>
          </a:bodyPr>
          <a:lstStyle/>
          <a:p>
            <a:pPr algn="just"/>
            <a:r>
              <a:rPr lang="tr-TR" dirty="0" smtClean="0">
                <a:latin typeface="Calibri" panose="020F0502020204030204" pitchFamily="34" charset="0"/>
              </a:rPr>
              <a:t>657 </a:t>
            </a:r>
            <a:r>
              <a:rPr lang="tr-TR" dirty="0">
                <a:latin typeface="Calibri" panose="020F0502020204030204" pitchFamily="34" charset="0"/>
              </a:rPr>
              <a:t>sayılı Devlet Memurları Kanununun </a:t>
            </a:r>
            <a:r>
              <a:rPr lang="tr-TR" dirty="0" smtClean="0">
                <a:latin typeface="Calibri" panose="020F0502020204030204" pitchFamily="34" charset="0"/>
              </a:rPr>
              <a:t>4. maddesinde kamu çalışanlarına ilişkin 4 tip istihdam biçimi düzenlenmiş:</a:t>
            </a:r>
          </a:p>
          <a:p>
            <a:pPr algn="just"/>
            <a:r>
              <a:rPr lang="tr-TR" dirty="0" smtClean="0">
                <a:latin typeface="Calibri" panose="020F0502020204030204" pitchFamily="34" charset="0"/>
              </a:rPr>
              <a:t>1. Memurlar</a:t>
            </a:r>
          </a:p>
          <a:p>
            <a:pPr algn="just"/>
            <a:r>
              <a:rPr lang="tr-TR" dirty="0" smtClean="0">
                <a:latin typeface="Calibri" panose="020F0502020204030204" pitchFamily="34" charset="0"/>
              </a:rPr>
              <a:t>2. Sözleşmeli Personel</a:t>
            </a:r>
          </a:p>
          <a:p>
            <a:pPr algn="just"/>
            <a:r>
              <a:rPr lang="tr-TR" dirty="0" smtClean="0">
                <a:latin typeface="Calibri" panose="020F0502020204030204" pitchFamily="34" charset="0"/>
              </a:rPr>
              <a:t>3. Geçici Personel</a:t>
            </a:r>
          </a:p>
          <a:p>
            <a:pPr algn="just"/>
            <a:r>
              <a:rPr lang="tr-TR" dirty="0" smtClean="0">
                <a:latin typeface="Calibri" panose="020F0502020204030204" pitchFamily="34" charset="0"/>
              </a:rPr>
              <a:t>4. İşçiler</a:t>
            </a:r>
          </a:p>
          <a:p>
            <a:pPr algn="just"/>
            <a:r>
              <a:rPr lang="tr-TR" dirty="0" smtClean="0">
                <a:latin typeface="Calibri" panose="020F0502020204030204" pitchFamily="34" charset="0"/>
              </a:rPr>
              <a:t>Bunlar yanında 657 sayılı yasanın 89. maddesine göre, «Her </a:t>
            </a:r>
            <a:r>
              <a:rPr lang="tr-TR" dirty="0">
                <a:latin typeface="Calibri" panose="020F0502020204030204" pitchFamily="34" charset="0"/>
              </a:rPr>
              <a:t>derecedeki eğitim ve öğretim kurumları ile Üniversite ve Akademi (Askeri Akademiler dahil), okul, kurs veya yaygın eğitim yapan kurumlarda ve benzeri kuruluşlarda öğretmen veya öğretim üyesi bulunmaması halinde öğretmenlere, öğretim üyelerine veya diğer memurlara veyahut açıktan atanacaklara ücret ile ek ders görevi verilebilir</a:t>
            </a:r>
            <a:r>
              <a:rPr lang="tr-TR" dirty="0" smtClean="0">
                <a:latin typeface="Calibri" panose="020F0502020204030204" pitchFamily="34" charset="0"/>
              </a:rPr>
              <a:t>.»</a:t>
            </a:r>
          </a:p>
        </p:txBody>
      </p:sp>
    </p:spTree>
    <p:extLst>
      <p:ext uri="{BB962C8B-B14F-4D97-AF65-F5344CB8AC3E}">
        <p14:creationId xmlns:p14="http://schemas.microsoft.com/office/powerpoint/2010/main" val="345619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sz="2400" dirty="0" smtClean="0">
              <a:latin typeface="Calibri" panose="020F0502020204030204" pitchFamily="34" charset="0"/>
            </a:endParaRPr>
          </a:p>
          <a:p>
            <a:r>
              <a:rPr lang="tr-TR" sz="2400" dirty="0" smtClean="0">
                <a:latin typeface="Calibri" panose="020F0502020204030204" pitchFamily="34" charset="0"/>
              </a:rPr>
              <a:t>Milli Eğitim Sistemi’nde,</a:t>
            </a:r>
          </a:p>
          <a:p>
            <a:r>
              <a:rPr lang="tr-TR" sz="2400" dirty="0" smtClean="0">
                <a:latin typeface="Calibri" panose="020F0502020204030204" pitchFamily="34" charset="0"/>
              </a:rPr>
              <a:t>1. Kadrolu öğretmenler (657 sayılı yasanın 4/A maddesi)</a:t>
            </a:r>
          </a:p>
          <a:p>
            <a:r>
              <a:rPr lang="tr-TR" sz="2400" dirty="0" smtClean="0">
                <a:latin typeface="Calibri" panose="020F0502020204030204" pitchFamily="34" charset="0"/>
              </a:rPr>
              <a:t>2. Sözleşmeli öğretmenler (657 sayılı yasanın 4/B maddesi)</a:t>
            </a:r>
          </a:p>
          <a:p>
            <a:r>
              <a:rPr lang="tr-TR" sz="2400" dirty="0" smtClean="0">
                <a:latin typeface="Calibri" panose="020F0502020204030204" pitchFamily="34" charset="0"/>
              </a:rPr>
              <a:t>3.Ücretli öğretmenler (</a:t>
            </a:r>
            <a:r>
              <a:rPr lang="tr-TR" sz="2400" dirty="0">
                <a:latin typeface="Calibri" panose="020F0502020204030204" pitchFamily="34" charset="0"/>
              </a:rPr>
              <a:t>657 sayılı </a:t>
            </a:r>
            <a:r>
              <a:rPr lang="tr-TR" sz="2400" dirty="0" smtClean="0">
                <a:latin typeface="Calibri" panose="020F0502020204030204" pitchFamily="34" charset="0"/>
              </a:rPr>
              <a:t>yasanın 89. maddesi)</a:t>
            </a:r>
          </a:p>
          <a:p>
            <a:pPr marL="0" indent="0">
              <a:buNone/>
            </a:pPr>
            <a:endParaRPr lang="tr-TR" sz="2400" dirty="0">
              <a:latin typeface="Calibri" panose="020F0502020204030204" pitchFamily="34" charset="0"/>
            </a:endParaRPr>
          </a:p>
          <a:p>
            <a:pPr marL="0" indent="0">
              <a:buNone/>
            </a:pPr>
            <a:r>
              <a:rPr lang="tr-TR" sz="2400" dirty="0" smtClean="0">
                <a:latin typeface="Calibri" panose="020F0502020204030204" pitchFamily="34" charset="0"/>
              </a:rPr>
              <a:t>Bunlar dışında ise, vekil, asker öğretmen gibi uygulamalar var.</a:t>
            </a:r>
            <a:endParaRPr lang="tr-TR" sz="2400" dirty="0">
              <a:latin typeface="Calibri" panose="020F0502020204030204" pitchFamily="34" charset="0"/>
            </a:endParaRPr>
          </a:p>
        </p:txBody>
      </p:sp>
    </p:spTree>
    <p:extLst>
      <p:ext uri="{BB962C8B-B14F-4D97-AF65-F5344CB8AC3E}">
        <p14:creationId xmlns:p14="http://schemas.microsoft.com/office/powerpoint/2010/main" val="133220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FF0000"/>
                </a:solidFill>
                <a:latin typeface="Calibri" panose="020F0502020204030204" pitchFamily="34" charset="0"/>
                <a:cs typeface="Arial" panose="020B0604020202020204" pitchFamily="34" charset="0"/>
              </a:rPr>
              <a:t>Öğretmen Arzı ve </a:t>
            </a:r>
            <a:r>
              <a:rPr lang="tr-TR" sz="2800" dirty="0">
                <a:solidFill>
                  <a:srgbClr val="FF0000"/>
                </a:solidFill>
                <a:latin typeface="Calibri" panose="020F0502020204030204" pitchFamily="34" charset="0"/>
                <a:cs typeface="Arial" panose="020B0604020202020204" pitchFamily="34" charset="0"/>
              </a:rPr>
              <a:t>T</a:t>
            </a:r>
            <a:r>
              <a:rPr lang="tr-TR" sz="2800" dirty="0" smtClean="0">
                <a:solidFill>
                  <a:srgbClr val="FF0000"/>
                </a:solidFill>
                <a:latin typeface="Calibri" panose="020F0502020204030204" pitchFamily="34" charset="0"/>
                <a:cs typeface="Arial" panose="020B0604020202020204" pitchFamily="34" charset="0"/>
              </a:rPr>
              <a:t>alebi</a:t>
            </a:r>
            <a:endParaRPr lang="tr-TR" sz="2800" dirty="0">
              <a:solidFill>
                <a:srgbClr val="FF0000"/>
              </a:solidFill>
              <a:latin typeface="Calibri" panose="020F050202020403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endParaRPr lang="tr-TR" dirty="0" smtClean="0"/>
          </a:p>
          <a:p>
            <a:pPr algn="just"/>
            <a:r>
              <a:rPr lang="tr-TR" sz="2400" dirty="0" smtClean="0">
                <a:latin typeface="Calibri" panose="020F0502020204030204" pitchFamily="34" charset="0"/>
              </a:rPr>
              <a:t>Türkiye’de </a:t>
            </a:r>
            <a:r>
              <a:rPr lang="tr-TR" sz="2400" dirty="0">
                <a:latin typeface="Calibri" panose="020F0502020204030204" pitchFamily="34" charset="0"/>
              </a:rPr>
              <a:t>Milli Eğitim Sistemi içinde görev yapacak öğretmenler başta Eğitim Fakülteleri ve Fen-Edebiyat Fakülteleri olmak üzere çeşitli fakültelerden mezun olan adaylar arasından Kamu Personeli Seçme Sınavı (KPSS) ile </a:t>
            </a:r>
            <a:r>
              <a:rPr lang="tr-TR" sz="2400" dirty="0" smtClean="0">
                <a:latin typeface="Calibri" panose="020F0502020204030204" pitchFamily="34" charset="0"/>
              </a:rPr>
              <a:t>sıralanmakta, puan </a:t>
            </a:r>
            <a:r>
              <a:rPr lang="tr-TR" sz="2400" dirty="0">
                <a:latin typeface="Calibri" panose="020F0502020204030204" pitchFamily="34" charset="0"/>
              </a:rPr>
              <a:t>üstünlüğüne </a:t>
            </a:r>
            <a:r>
              <a:rPr lang="tr-TR" sz="2400" dirty="0" smtClean="0">
                <a:latin typeface="Calibri" panose="020F0502020204030204" pitchFamily="34" charset="0"/>
              </a:rPr>
              <a:t>ve mülakatta alacakları puana göre </a:t>
            </a:r>
            <a:r>
              <a:rPr lang="tr-TR" sz="2400" dirty="0">
                <a:latin typeface="Calibri" panose="020F0502020204030204" pitchFamily="34" charset="0"/>
              </a:rPr>
              <a:t>atanmaktadırlar</a:t>
            </a:r>
            <a:r>
              <a:rPr lang="tr-TR" sz="2400" dirty="0" smtClean="0">
                <a:latin typeface="Calibri" panose="020F0502020204030204" pitchFamily="34" charset="0"/>
              </a:rPr>
              <a:t>.</a:t>
            </a:r>
          </a:p>
          <a:p>
            <a:pPr algn="just"/>
            <a:r>
              <a:rPr lang="tr-TR" sz="2400" dirty="0">
                <a:latin typeface="Calibri" panose="020F0502020204030204" pitchFamily="34" charset="0"/>
              </a:rPr>
              <a:t>668 sayılı KHK ile sözleşmeli öğretmenlik ve mülakat yasalaşmıştı.</a:t>
            </a:r>
          </a:p>
          <a:p>
            <a:pPr algn="just"/>
            <a:endParaRPr lang="tr-TR" sz="2400" dirty="0"/>
          </a:p>
        </p:txBody>
      </p:sp>
    </p:spTree>
    <p:extLst>
      <p:ext uri="{BB962C8B-B14F-4D97-AF65-F5344CB8AC3E}">
        <p14:creationId xmlns:p14="http://schemas.microsoft.com/office/powerpoint/2010/main" val="766524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62500" lnSpcReduction="20000"/>
          </a:bodyPr>
          <a:lstStyle/>
          <a:p>
            <a:endParaRPr lang="tr-TR" dirty="0" smtClean="0"/>
          </a:p>
          <a:p>
            <a:pPr algn="just"/>
            <a:r>
              <a:rPr lang="tr-TR" sz="3200" dirty="0" smtClean="0">
                <a:latin typeface="Calibri" panose="020F0502020204030204" pitchFamily="34" charset="0"/>
              </a:rPr>
              <a:t>27/7/2017 tarihinde çıkarılan 668 </a:t>
            </a:r>
            <a:r>
              <a:rPr lang="tr-TR" sz="3200" dirty="0">
                <a:latin typeface="Calibri" panose="020F0502020204030204" pitchFamily="34" charset="0"/>
              </a:rPr>
              <a:t>sayılı KHK </a:t>
            </a:r>
            <a:r>
              <a:rPr lang="tr-TR" sz="3200" dirty="0" smtClean="0">
                <a:latin typeface="Calibri" panose="020F0502020204030204" pitchFamily="34" charset="0"/>
              </a:rPr>
              <a:t>ile, 25/8/2011 </a:t>
            </a:r>
            <a:r>
              <a:rPr lang="tr-TR" sz="3200" dirty="0">
                <a:latin typeface="Calibri" panose="020F0502020204030204" pitchFamily="34" charset="0"/>
              </a:rPr>
              <a:t>tarihli ve 652 sayılı Milli Eğitim Bakanlığının Teşkilat ve Görevleri Hakkında Kanun Hükmünde Kararnameye aşağıdaki ek madde </a:t>
            </a:r>
            <a:r>
              <a:rPr lang="tr-TR" sz="3200" dirty="0" smtClean="0">
                <a:latin typeface="Calibri" panose="020F0502020204030204" pitchFamily="34" charset="0"/>
              </a:rPr>
              <a:t>eklenmiştir:</a:t>
            </a:r>
            <a:endParaRPr lang="tr-TR" sz="3200" dirty="0">
              <a:latin typeface="Calibri" panose="020F0502020204030204" pitchFamily="34" charset="0"/>
            </a:endParaRPr>
          </a:p>
          <a:p>
            <a:pPr algn="just"/>
            <a:r>
              <a:rPr lang="tr-TR" sz="3200" dirty="0">
                <a:latin typeface="Calibri" panose="020F0502020204030204" pitchFamily="34" charset="0"/>
              </a:rPr>
              <a:t>"EK MADDE 4- (1) Öncelikle kalkınmada birinci derecede öncelikli yörelerde olmak üzere Bakanlığın boş öğretmen norm kadrosu bulunan örgün ve yaygın eğitim kuramlarında 657 sayılı Devlet Memurları Kanununun 4 üncü maddesinin (B) fıkrası kapsamında sözleşmeli öğretmen istihdam edilebilir.</a:t>
            </a:r>
          </a:p>
          <a:p>
            <a:pPr algn="just"/>
            <a:r>
              <a:rPr lang="tr-TR" sz="3200" dirty="0">
                <a:latin typeface="Calibri" panose="020F0502020204030204" pitchFamily="34" charset="0"/>
              </a:rPr>
              <a:t>(2) Sözleşmeli öğretmenler, 657 sayılı Devlet Memurları Kanununun 48 inci maddesinde öngörülen genel şartlar ile öğretmen kadrosuna atanabilmek için aranan özel şartları taşıyanlardan Kamu Personel Seçme Sınavı puan sırasına konulmak kaydıyla alım yapılacak her bir pozisyonun üç katma kadar aday arasından Bakanlık tarafından yapılacak sözlü sınav başarı sırasına göre atanır.</a:t>
            </a:r>
          </a:p>
          <a:p>
            <a:pPr algn="just"/>
            <a:endParaRPr lang="tr-TR" sz="3100" dirty="0">
              <a:latin typeface="Calibri" panose="020F0502020204030204" pitchFamily="34" charset="0"/>
            </a:endParaRPr>
          </a:p>
        </p:txBody>
      </p:sp>
    </p:spTree>
    <p:extLst>
      <p:ext uri="{BB962C8B-B14F-4D97-AF65-F5344CB8AC3E}">
        <p14:creationId xmlns:p14="http://schemas.microsoft.com/office/powerpoint/2010/main" val="340795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dirty="0"/>
              <a:t>(</a:t>
            </a:r>
            <a:r>
              <a:rPr lang="tr-TR" sz="2400" dirty="0">
                <a:latin typeface="Calibri" panose="020F0502020204030204" pitchFamily="34" charset="0"/>
              </a:rPr>
              <a:t>3) Bu madde uyarınca atanan sözleşmeli öğretmenler dört yıl süreyle başka bir yere atanamaz. Aile birliği mazeretine bağlı yer değiştirmelerde bu madde uyarınca istihdam edilen öğretmenin eşi bu öğretmene tabidir. Sözleşmeli öğretmenler, aday öğretmenler için öngörülen adaylık sürecine tabi tutulur. Sözleşmeli öğretmenlerden sözleşme gereği dört yıllık çalışma süresini tamamlayanlar talepleri halinde bulundukları yerde öğretmen kadrolarına atanır. Öğretmen kadrolarına atananlar, aynı yerde en az iki yıl daha görev yapar, bunlar hakkında adaylık hükümleri uygulanmaz.</a:t>
            </a:r>
          </a:p>
          <a:p>
            <a:endParaRPr lang="tr-TR" dirty="0"/>
          </a:p>
        </p:txBody>
      </p:sp>
    </p:spTree>
    <p:extLst>
      <p:ext uri="{BB962C8B-B14F-4D97-AF65-F5344CB8AC3E}">
        <p14:creationId xmlns:p14="http://schemas.microsoft.com/office/powerpoint/2010/main" val="39848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2400" dirty="0">
                <a:latin typeface="Calibri" panose="020F0502020204030204" pitchFamily="34" charset="0"/>
              </a:rPr>
              <a:t>(5) Bu madde kapsamında öğretmen kadrolarına atananlara iş sonu tazminatı </a:t>
            </a:r>
            <a:r>
              <a:rPr lang="tr-TR" sz="2400" dirty="0" smtClean="0">
                <a:latin typeface="Calibri" panose="020F0502020204030204" pitchFamily="34" charset="0"/>
              </a:rPr>
              <a:t>ödenmez…</a:t>
            </a:r>
          </a:p>
          <a:p>
            <a:pPr algn="just"/>
            <a:r>
              <a:rPr lang="tr-TR" sz="2400" dirty="0">
                <a:latin typeface="Calibri" panose="020F0502020204030204" pitchFamily="34" charset="0"/>
              </a:rPr>
              <a:t>(7) Sözleşmeli öğretmenliğe atanacakların başvuruları, sözlü sınava alınacakların belirlenmesi, sözlü sınav konuları, sözlü sınavın usul ve esasları, atanmaları ve bu maddenin uygulanmasına ilişkin diğer hususlar Milli Eğitim Bakanlığınca yürürlüğe konulan yönetmelikle düzenlenir."</a:t>
            </a:r>
          </a:p>
          <a:p>
            <a:endParaRPr lang="tr-TR" sz="2400" dirty="0">
              <a:latin typeface="Calibri" panose="020F0502020204030204" pitchFamily="34" charset="0"/>
            </a:endParaRPr>
          </a:p>
        </p:txBody>
      </p:sp>
    </p:spTree>
    <p:extLst>
      <p:ext uri="{BB962C8B-B14F-4D97-AF65-F5344CB8AC3E}">
        <p14:creationId xmlns:p14="http://schemas.microsoft.com/office/powerpoint/2010/main" val="1901802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25000" lnSpcReduction="20000"/>
          </a:bodyPr>
          <a:lstStyle/>
          <a:p>
            <a:endParaRPr lang="tr-TR" dirty="0" smtClean="0"/>
          </a:p>
          <a:p>
            <a:r>
              <a:rPr lang="tr-TR" sz="9600" dirty="0" smtClean="0"/>
              <a:t>MEB </a:t>
            </a:r>
            <a:r>
              <a:rPr lang="tr-TR" sz="9600" dirty="0"/>
              <a:t>2017-2018 eğitim ve öğretim yılında okul öncesi, ilköğretim ve ortaöğretim kademelerinde toplam 17 milyon 885 bin 248 öğrencinin eğitim aldığı </a:t>
            </a:r>
            <a:r>
              <a:rPr lang="tr-TR" sz="9600" dirty="0" smtClean="0"/>
              <a:t>açıklandı.</a:t>
            </a:r>
          </a:p>
          <a:p>
            <a:r>
              <a:rPr lang="tr-TR" sz="9600" dirty="0"/>
              <a:t>Bu öğrencilerden, 14 milyon 946 bin 713'ü resmi, 1 milyon 351 bin 712'si özel, 1 milyon 586 bin 823'ü ise açık öğretim kurumlarında eğitim gördü</a:t>
            </a:r>
            <a:r>
              <a:rPr lang="tr-TR" sz="9600" dirty="0" smtClean="0"/>
              <a:t>.</a:t>
            </a:r>
          </a:p>
          <a:p>
            <a:r>
              <a:rPr lang="tr-TR" sz="9600" u="sng" dirty="0"/>
              <a:t>Örgün eğitim kurumlarında görev yapan öğretmen sayısı 2016-2017 döneminde 989 bin 231</a:t>
            </a:r>
            <a:r>
              <a:rPr lang="tr-TR" sz="9600" dirty="0"/>
              <a:t> iken </a:t>
            </a:r>
            <a:r>
              <a:rPr lang="tr-TR" sz="9600" u="sng" dirty="0"/>
              <a:t>2017-2018 eğitim ve öğretim yılında 1 milyon 30 bin 130 </a:t>
            </a:r>
            <a:r>
              <a:rPr lang="tr-TR" sz="9600" dirty="0"/>
              <a:t>oldu</a:t>
            </a:r>
            <a:r>
              <a:rPr lang="tr-TR" sz="9600" dirty="0" smtClean="0"/>
              <a:t>.</a:t>
            </a:r>
          </a:p>
          <a:p>
            <a:r>
              <a:rPr lang="tr-TR" sz="9600" dirty="0" smtClean="0"/>
              <a:t> </a:t>
            </a:r>
            <a:r>
              <a:rPr lang="tr-TR" sz="9600" u="sng" dirty="0"/>
              <a:t>Öğretmenlerin 880 bin 673'ü resmi okullarda</a:t>
            </a:r>
            <a:r>
              <a:rPr lang="tr-TR" sz="9600" dirty="0"/>
              <a:t>, </a:t>
            </a:r>
            <a:r>
              <a:rPr lang="tr-TR" sz="9600" u="sng" dirty="0"/>
              <a:t>149 bin 457'si özel okullarda </a:t>
            </a:r>
            <a:r>
              <a:rPr lang="tr-TR" sz="9600" dirty="0"/>
              <a:t>görev yaptı</a:t>
            </a:r>
            <a:r>
              <a:rPr lang="tr-TR" sz="9600" dirty="0" smtClean="0"/>
              <a:t>.</a:t>
            </a:r>
          </a:p>
          <a:p>
            <a:r>
              <a:rPr lang="tr-TR" sz="9600" dirty="0"/>
              <a:t>Bu öğretmenlerin, 45 bin 135'i okul öncesi eğitim, 297 bin 176'sı ilkokul, 339 bin 850'si ortaokul, 347 bin 969'u ise ortaöğretimde yer aldı.</a:t>
            </a:r>
            <a:br>
              <a:rPr lang="tr-TR" sz="9600" dirty="0"/>
            </a:br>
            <a:r>
              <a:rPr lang="tr-TR" sz="9600" dirty="0"/>
              <a:t/>
            </a:r>
            <a:br>
              <a:rPr lang="tr-TR" sz="9600" dirty="0"/>
            </a:br>
            <a:r>
              <a:rPr lang="tr-TR" sz="7400" dirty="0"/>
              <a:t/>
            </a:r>
            <a:br>
              <a:rPr lang="tr-TR" sz="7400" dirty="0"/>
            </a:br>
            <a:r>
              <a:rPr lang="tr-TR" sz="7400" dirty="0"/>
              <a:t/>
            </a:r>
            <a:br>
              <a:rPr lang="tr-TR" sz="7400" dirty="0"/>
            </a:br>
            <a:r>
              <a:rPr lang="tr-TR" sz="7400" dirty="0" smtClean="0"/>
              <a:t>   </a:t>
            </a:r>
            <a:r>
              <a:rPr lang="tr-TR" sz="7400" dirty="0"/>
              <a:t/>
            </a:r>
            <a:br>
              <a:rPr lang="tr-TR" sz="7400" dirty="0"/>
            </a:br>
            <a:r>
              <a:rPr lang="tr-TR" sz="7400" dirty="0"/>
              <a:t/>
            </a:r>
            <a:br>
              <a:rPr lang="tr-TR" sz="7400" dirty="0"/>
            </a:br>
            <a:r>
              <a:rPr lang="tr-TR" sz="7400" dirty="0"/>
              <a:t/>
            </a:r>
            <a:br>
              <a:rPr lang="tr-TR" sz="7400" dirty="0"/>
            </a:br>
            <a:endParaRPr lang="tr-TR" sz="7400" dirty="0"/>
          </a:p>
        </p:txBody>
      </p:sp>
    </p:spTree>
    <p:extLst>
      <p:ext uri="{BB962C8B-B14F-4D97-AF65-F5344CB8AC3E}">
        <p14:creationId xmlns:p14="http://schemas.microsoft.com/office/powerpoint/2010/main" val="41410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endParaRPr lang="tr-TR" dirty="0" smtClean="0"/>
          </a:p>
          <a:p>
            <a:r>
              <a:rPr lang="tr-TR" dirty="0" smtClean="0"/>
              <a:t>2013’te </a:t>
            </a:r>
            <a:r>
              <a:rPr lang="tr-TR" dirty="0"/>
              <a:t>5 bin 381, 2014’te 6 bin 321, 2015’te 9 bin 005, 2016’da 9 bin 943, 2017’de 13 bin 373 öğretmen </a:t>
            </a:r>
            <a:r>
              <a:rPr lang="tr-TR" dirty="0" smtClean="0"/>
              <a:t>sistemin dışına çıktı (Ocak 2018 tarihinde MEB’in açıklaması).</a:t>
            </a:r>
          </a:p>
          <a:p>
            <a:endParaRPr lang="tr-TR" dirty="0"/>
          </a:p>
        </p:txBody>
      </p:sp>
    </p:spTree>
    <p:extLst>
      <p:ext uri="{BB962C8B-B14F-4D97-AF65-F5344CB8AC3E}">
        <p14:creationId xmlns:p14="http://schemas.microsoft.com/office/powerpoint/2010/main" val="220016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1344</TotalTime>
  <Words>865</Words>
  <Application>Microsoft Office PowerPoint</Application>
  <PresentationFormat>Ekran Gösterisi (4:3)</PresentationFormat>
  <Paragraphs>53</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Franklin Gothic Book</vt:lpstr>
      <vt:lpstr>Perpetua</vt:lpstr>
      <vt:lpstr>Wingdings 2</vt:lpstr>
      <vt:lpstr>Hisse Senedi</vt:lpstr>
      <vt:lpstr>Eğitim Sisteminde İstihdam Dersi Notları – 12</vt:lpstr>
      <vt:lpstr>Milli Eğitim Sistemi’nde Farklı İstihdam Biçimleri </vt:lpstr>
      <vt:lpstr>PowerPoint Sunusu</vt:lpstr>
      <vt:lpstr>Öğretmen Arzı ve Talebi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346</cp:revision>
  <dcterms:created xsi:type="dcterms:W3CDTF">2014-05-05T08:01:07Z</dcterms:created>
  <dcterms:modified xsi:type="dcterms:W3CDTF">2019-11-21T06:58:31Z</dcterms:modified>
</cp:coreProperties>
</file>