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924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49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168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11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4761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443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748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709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089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218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581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105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769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917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088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10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46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11/23/2019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873528"/>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3251" y="913498"/>
            <a:ext cx="12192000" cy="2692586"/>
          </a:xfrm>
        </p:spPr>
        <p:txBody>
          <a:bodyPr>
            <a:normAutofit/>
          </a:bodyPr>
          <a:lstStyle/>
          <a:p>
            <a:pPr algn="ctr"/>
            <a:r>
              <a:rPr lang="tr-TR" sz="7200" b="1" dirty="0" smtClean="0">
                <a:latin typeface="Times New Roman" panose="02020603050405020304" pitchFamily="18" charset="0"/>
                <a:cs typeface="Times New Roman" panose="02020603050405020304" pitchFamily="18" charset="0"/>
              </a:rPr>
              <a:t>OTEL İŞLETMECİLİĞİ </a:t>
            </a:r>
            <a:endParaRPr lang="tr-TR" sz="72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33251" y="4091435"/>
            <a:ext cx="9001462" cy="1655762"/>
          </a:xfrm>
        </p:spPr>
        <p:txBody>
          <a:bodyPr>
            <a:normAutofit/>
          </a:bodyPr>
          <a:lstStyle/>
          <a:p>
            <a:pPr algn="l"/>
            <a:r>
              <a:rPr lang="tr-TR" sz="2800" b="1" dirty="0" smtClean="0">
                <a:solidFill>
                  <a:srgbClr val="00B0F0"/>
                </a:solidFill>
                <a:effectLst/>
                <a:latin typeface="Times New Roman" panose="02020603050405020304" pitchFamily="18" charset="0"/>
                <a:cs typeface="Times New Roman" panose="02020603050405020304" pitchFamily="18" charset="0"/>
              </a:rPr>
              <a:t>Konaklama işletmeleri ve otel işletmeciliği</a:t>
            </a:r>
            <a:endParaRPr lang="tr-TR" sz="2800" b="1" dirty="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08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684135" cy="685800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133" y="2305318"/>
            <a:ext cx="5507867" cy="4552682"/>
          </a:xfrm>
          <a:prstGeom prst="rect">
            <a:avLst/>
          </a:prstGeom>
        </p:spPr>
      </p:pic>
    </p:spTree>
    <p:extLst>
      <p:ext uri="{BB962C8B-B14F-4D97-AF65-F5344CB8AC3E}">
        <p14:creationId xmlns:p14="http://schemas.microsoft.com/office/powerpoint/2010/main" val="59469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7044744" cy="6858001"/>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744" y="3850783"/>
            <a:ext cx="5147256" cy="3007217"/>
          </a:xfrm>
          <a:prstGeom prst="rect">
            <a:avLst/>
          </a:prstGeom>
        </p:spPr>
      </p:pic>
    </p:spTree>
    <p:extLst>
      <p:ext uri="{BB962C8B-B14F-4D97-AF65-F5344CB8AC3E}">
        <p14:creationId xmlns:p14="http://schemas.microsoft.com/office/powerpoint/2010/main" val="43122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buNone/>
            </a:pP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Ülkemizdeki </a:t>
            </a:r>
            <a:r>
              <a:rPr lang="tr-TR" sz="2400" dirty="0">
                <a:latin typeface="Times New Roman" panose="02020603050405020304" pitchFamily="18" charset="0"/>
                <a:cs typeface="Times New Roman" panose="02020603050405020304" pitchFamily="18" charset="0"/>
              </a:rPr>
              <a:t>modern anlamda ilk otel </a:t>
            </a:r>
            <a:r>
              <a:rPr lang="tr-TR" sz="2400" dirty="0" err="1">
                <a:latin typeface="Times New Roman" panose="02020603050405020304" pitchFamily="18" charset="0"/>
                <a:cs typeface="Times New Roman" panose="02020603050405020304" pitchFamily="18" charset="0"/>
              </a:rPr>
              <a:t>Wagon-Lits</a:t>
            </a:r>
            <a:r>
              <a:rPr lang="tr-TR" sz="2400" dirty="0">
                <a:latin typeface="Times New Roman" panose="02020603050405020304" pitchFamily="18" charset="0"/>
                <a:cs typeface="Times New Roman" panose="02020603050405020304" pitchFamily="18" charset="0"/>
              </a:rPr>
              <a:t> tarafından </a:t>
            </a:r>
            <a:r>
              <a:rPr lang="tr-TR" sz="2400" dirty="0" smtClean="0">
                <a:latin typeface="Times New Roman" panose="02020603050405020304" pitchFamily="18" charset="0"/>
                <a:cs typeface="Times New Roman" panose="02020603050405020304" pitchFamily="18" charset="0"/>
              </a:rPr>
              <a:t>İstanbul- Tepebaşı'nda </a:t>
            </a:r>
            <a:r>
              <a:rPr lang="tr-TR" sz="2400" dirty="0">
                <a:latin typeface="Times New Roman" panose="02020603050405020304" pitchFamily="18" charset="0"/>
                <a:cs typeface="Times New Roman" panose="02020603050405020304" pitchFamily="18" charset="0"/>
              </a:rPr>
              <a:t>1892 yılında inşa edilen '</a:t>
            </a:r>
            <a:r>
              <a:rPr lang="tr-TR" sz="2400" dirty="0" err="1">
                <a:latin typeface="Times New Roman" panose="02020603050405020304" pitchFamily="18" charset="0"/>
                <a:cs typeface="Times New Roman" panose="02020603050405020304" pitchFamily="18" charset="0"/>
              </a:rPr>
              <a:t>Pera</a:t>
            </a:r>
            <a:r>
              <a:rPr lang="tr-TR" sz="2400" dirty="0">
                <a:latin typeface="Times New Roman" panose="02020603050405020304" pitchFamily="18" charset="0"/>
                <a:cs typeface="Times New Roman" panose="02020603050405020304" pitchFamily="18" charset="0"/>
              </a:rPr>
              <a:t> Palas Oteli'dir. 1914 </a:t>
            </a:r>
            <a:r>
              <a:rPr lang="tr-TR" sz="2400" dirty="0" smtClean="0">
                <a:latin typeface="Times New Roman" panose="02020603050405020304" pitchFamily="18" charset="0"/>
                <a:cs typeface="Times New Roman" panose="02020603050405020304" pitchFamily="18" charset="0"/>
              </a:rPr>
              <a:t>yılında yapılan </a:t>
            </a:r>
            <a:r>
              <a:rPr lang="tr-TR" sz="2400" dirty="0">
                <a:latin typeface="Times New Roman" panose="02020603050405020304" pitchFamily="18" charset="0"/>
                <a:cs typeface="Times New Roman" panose="02020603050405020304" pitchFamily="18" charset="0"/>
              </a:rPr>
              <a:t>'</a:t>
            </a:r>
            <a:r>
              <a:rPr lang="tr-TR" sz="2400" dirty="0" err="1">
                <a:latin typeface="Times New Roman" panose="02020603050405020304" pitchFamily="18" charset="0"/>
                <a:cs typeface="Times New Roman" panose="02020603050405020304" pitchFamily="18" charset="0"/>
              </a:rPr>
              <a:t>Tokatlıyan</a:t>
            </a:r>
            <a:r>
              <a:rPr lang="tr-TR" sz="2400" dirty="0">
                <a:latin typeface="Times New Roman" panose="02020603050405020304" pitchFamily="18" charset="0"/>
                <a:cs typeface="Times New Roman" panose="02020603050405020304" pitchFamily="18" charset="0"/>
              </a:rPr>
              <a:t> Oteli' o dönem de Avrupa ve Ortadoğu'nun </a:t>
            </a:r>
            <a:r>
              <a:rPr lang="tr-TR" sz="2400" dirty="0" smtClean="0">
                <a:latin typeface="Times New Roman" panose="02020603050405020304" pitchFamily="18" charset="0"/>
                <a:cs typeface="Times New Roman" panose="02020603050405020304" pitchFamily="18" charset="0"/>
              </a:rPr>
              <a:t>lüks otelleri </a:t>
            </a:r>
            <a:r>
              <a:rPr lang="tr-TR" sz="2400" dirty="0">
                <a:latin typeface="Times New Roman" panose="02020603050405020304" pitchFamily="18" charset="0"/>
                <a:cs typeface="Times New Roman" panose="02020603050405020304" pitchFamily="18" charset="0"/>
              </a:rPr>
              <a:t>arasında idi. Bu gelişmeleri 1931'de yapılan 'Park Otel' izlemiştir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Ülkemizdeki modern Türk turizminin başlamasına öncülük eden ilk </a:t>
            </a:r>
            <a:r>
              <a:rPr lang="tr-TR" sz="2400" dirty="0" smtClean="0">
                <a:latin typeface="Times New Roman" panose="02020603050405020304" pitchFamily="18" charset="0"/>
                <a:cs typeface="Times New Roman" panose="02020603050405020304" pitchFamily="18" charset="0"/>
              </a:rPr>
              <a:t>otel, Türk </a:t>
            </a:r>
            <a:r>
              <a:rPr lang="tr-TR" sz="2400" dirty="0">
                <a:latin typeface="Times New Roman" panose="02020603050405020304" pitchFamily="18" charset="0"/>
                <a:cs typeface="Times New Roman" panose="02020603050405020304" pitchFamily="18" charset="0"/>
              </a:rPr>
              <a:t>Hükümeti ile Hilton Şirketi arasında yapılan anlaşma sonucu </a:t>
            </a:r>
            <a:r>
              <a:rPr lang="tr-TR" sz="2400" dirty="0" smtClean="0">
                <a:latin typeface="Times New Roman" panose="02020603050405020304" pitchFamily="18" charset="0"/>
                <a:cs typeface="Times New Roman" panose="02020603050405020304" pitchFamily="18" charset="0"/>
              </a:rPr>
              <a:t>1955 yılında </a:t>
            </a:r>
            <a:r>
              <a:rPr lang="tr-TR" sz="2400" dirty="0">
                <a:latin typeface="Times New Roman" panose="02020603050405020304" pitchFamily="18" charset="0"/>
                <a:cs typeface="Times New Roman" panose="02020603050405020304" pitchFamily="18" charset="0"/>
              </a:rPr>
              <a:t>kurulan 'İstanbul Hilton'dur. Halen uluslararası standartlara </a:t>
            </a:r>
            <a:r>
              <a:rPr lang="tr-TR" sz="2400" dirty="0" smtClean="0">
                <a:latin typeface="Times New Roman" panose="02020603050405020304" pitchFamily="18" charset="0"/>
                <a:cs typeface="Times New Roman" panose="02020603050405020304" pitchFamily="18" charset="0"/>
              </a:rPr>
              <a:t>uygun hizmet </a:t>
            </a:r>
            <a:r>
              <a:rPr lang="tr-TR" sz="2400" dirty="0">
                <a:latin typeface="Times New Roman" panose="02020603050405020304" pitchFamily="18" charset="0"/>
                <a:cs typeface="Times New Roman" panose="02020603050405020304" pitchFamily="18" charset="0"/>
              </a:rPr>
              <a:t>vermeye devam etmekte olup pazarlamacılığı ise tüm </a:t>
            </a:r>
            <a:r>
              <a:rPr lang="tr-TR" sz="2400" dirty="0" smtClean="0">
                <a:latin typeface="Times New Roman" panose="02020603050405020304" pitchFamily="18" charset="0"/>
                <a:cs typeface="Times New Roman" panose="02020603050405020304" pitchFamily="18" charset="0"/>
              </a:rPr>
              <a:t>dünyadaki Hilton </a:t>
            </a:r>
            <a:r>
              <a:rPr lang="tr-TR" sz="2400" dirty="0">
                <a:latin typeface="Times New Roman" panose="02020603050405020304" pitchFamily="18" charset="0"/>
                <a:cs typeface="Times New Roman" panose="02020603050405020304" pitchFamily="18" charset="0"/>
              </a:rPr>
              <a:t>Rezervasyon Sistemi ile yapılmaktadır. Bu işletmede </a:t>
            </a:r>
            <a:r>
              <a:rPr lang="tr-TR" sz="2400" dirty="0" smtClean="0">
                <a:latin typeface="Times New Roman" panose="02020603050405020304" pitchFamily="18" charset="0"/>
                <a:cs typeface="Times New Roman" panose="02020603050405020304" pitchFamily="18" charset="0"/>
              </a:rPr>
              <a:t>yetişenler zamanla </a:t>
            </a:r>
            <a:r>
              <a:rPr lang="tr-TR" sz="2400" dirty="0">
                <a:latin typeface="Times New Roman" panose="02020603050405020304" pitchFamily="18" charset="0"/>
                <a:cs typeface="Times New Roman" panose="02020603050405020304" pitchFamily="18" charset="0"/>
              </a:rPr>
              <a:t>diğer işletmelere geçmişler ve </a:t>
            </a:r>
            <a:r>
              <a:rPr lang="tr-TR" sz="2400" dirty="0" smtClean="0">
                <a:latin typeface="Times New Roman" panose="02020603050405020304" pitchFamily="18" charset="0"/>
                <a:cs typeface="Times New Roman" panose="02020603050405020304" pitchFamily="18" charset="0"/>
              </a:rPr>
              <a:t>deneyimlerini yansıtmışlardır</a:t>
            </a:r>
            <a:r>
              <a:rPr lang="tr-TR" sz="2400" dirty="0">
                <a:latin typeface="Times New Roman" panose="02020603050405020304" pitchFamily="18" charset="0"/>
                <a:cs typeface="Times New Roman" panose="02020603050405020304" pitchFamily="18" charset="0"/>
              </a:rPr>
              <a:t>. Bu da Türk otelciliğinin gelişmesinde önemli rol </a:t>
            </a:r>
            <a:r>
              <a:rPr lang="tr-TR" sz="2400" dirty="0" smtClean="0">
                <a:latin typeface="Times New Roman" panose="02020603050405020304" pitchFamily="18" charset="0"/>
                <a:cs typeface="Times New Roman" panose="02020603050405020304" pitchFamily="18" charset="0"/>
              </a:rPr>
              <a:t>oynamıştır. Ulusal </a:t>
            </a:r>
            <a:r>
              <a:rPr lang="tr-TR" sz="2400" dirty="0">
                <a:latin typeface="Times New Roman" panose="02020603050405020304" pitchFamily="18" charset="0"/>
                <a:cs typeface="Times New Roman" panose="02020603050405020304" pitchFamily="18" charset="0"/>
              </a:rPr>
              <a:t>turizmimizin gelişimi için dış yatırımlara açılmak ve </a:t>
            </a:r>
            <a:r>
              <a:rPr lang="tr-TR" sz="2400" dirty="0" smtClean="0">
                <a:latin typeface="Times New Roman" panose="02020603050405020304" pitchFamily="18" charset="0"/>
                <a:cs typeface="Times New Roman" panose="02020603050405020304" pitchFamily="18" charset="0"/>
              </a:rPr>
              <a:t>onlardan da </a:t>
            </a:r>
            <a:r>
              <a:rPr lang="tr-TR" sz="2400" dirty="0">
                <a:latin typeface="Times New Roman" panose="02020603050405020304" pitchFamily="18" charset="0"/>
                <a:cs typeface="Times New Roman" panose="02020603050405020304" pitchFamily="18" charset="0"/>
              </a:rPr>
              <a:t>yararlanmak zorundayız</a:t>
            </a:r>
            <a:r>
              <a:rPr lang="tr-TR" sz="2400" dirty="0" smtClean="0">
                <a:latin typeface="Times New Roman" panose="02020603050405020304" pitchFamily="18" charset="0"/>
                <a:cs typeface="Times New Roman" panose="02020603050405020304" pitchFamily="18" charset="0"/>
              </a:rPr>
              <a:t>.</a:t>
            </a:r>
          </a:p>
          <a:p>
            <a:pPr marL="0" indent="0">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32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7999"/>
          </a:xfrm>
        </p:spPr>
        <p:txBody>
          <a:bodyPr>
            <a:normAutofit/>
          </a:bodyPr>
          <a:lstStyle/>
          <a:p>
            <a:pPr marL="0" indent="0" algn="just">
              <a:buNone/>
            </a:pPr>
            <a:r>
              <a:rPr lang="tr-TR" sz="2400" dirty="0" smtClean="0">
                <a:latin typeface="Times New Roman" panose="02020603050405020304" pitchFamily="18" charset="0"/>
                <a:cs typeface="Times New Roman" panose="02020603050405020304" pitchFamily="18" charset="0"/>
              </a:rPr>
              <a:t>Yabancı </a:t>
            </a:r>
            <a:r>
              <a:rPr lang="tr-TR" sz="2400" dirty="0">
                <a:latin typeface="Times New Roman" panose="02020603050405020304" pitchFamily="18" charset="0"/>
                <a:cs typeface="Times New Roman" panose="02020603050405020304" pitchFamily="18" charset="0"/>
              </a:rPr>
              <a:t>yatırımların yanı sıra ülkemizde yerli yatırımlar da yapılmış olup genelde öncülüğün devlet tarafından yapıldığını görmekteyiz. Örneğin Emekli Sandığı büyük ve modern teknolojiye dayalı turistik tesisler kurmak suretiyle modern turizmin gelişmesini sağlamıştır. Bu amaçla 1958 yılında Emekli Sandığının ortak olduğu Emek İnşaat ve İşletme A.Ş. </a:t>
            </a:r>
            <a:r>
              <a:rPr lang="tr-TR" sz="2400" dirty="0" smtClean="0">
                <a:latin typeface="Times New Roman" panose="02020603050405020304" pitchFamily="18" charset="0"/>
                <a:cs typeface="Times New Roman" panose="02020603050405020304" pitchFamily="18" charset="0"/>
              </a:rPr>
              <a:t>Kurulmuştur.</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             Turizmin </a:t>
            </a:r>
            <a:r>
              <a:rPr lang="tr-TR" sz="2400" dirty="0">
                <a:latin typeface="Times New Roman" panose="02020603050405020304" pitchFamily="18" charset="0"/>
                <a:cs typeface="Times New Roman" panose="02020603050405020304" pitchFamily="18" charset="0"/>
              </a:rPr>
              <a:t>gelişme sürecine bakıldığında ülkemizde iki </a:t>
            </a:r>
            <a:r>
              <a:rPr lang="tr-TR" sz="2400" dirty="0" smtClean="0">
                <a:latin typeface="Times New Roman" panose="02020603050405020304" pitchFamily="18" charset="0"/>
                <a:cs typeface="Times New Roman" panose="02020603050405020304" pitchFamily="18" charset="0"/>
              </a:rPr>
              <a:t>dönem görülmektedir</a:t>
            </a:r>
            <a:r>
              <a:rPr lang="tr-TR" sz="2400" dirty="0">
                <a:latin typeface="Times New Roman" panose="02020603050405020304" pitchFamily="18" charset="0"/>
                <a:cs typeface="Times New Roman" panose="02020603050405020304" pitchFamily="18" charset="0"/>
              </a:rPr>
              <a:t>. Planlı dönem öncesi ve planlı dönem </a:t>
            </a:r>
            <a:r>
              <a:rPr lang="tr-TR" sz="2400" dirty="0" smtClean="0">
                <a:latin typeface="Times New Roman" panose="02020603050405020304" pitchFamily="18" charset="0"/>
                <a:cs typeface="Times New Roman" panose="02020603050405020304" pitchFamily="18" charset="0"/>
              </a:rPr>
              <a:t>sonrası. 1963'ten </a:t>
            </a:r>
            <a:r>
              <a:rPr lang="tr-TR" sz="2400" dirty="0">
                <a:latin typeface="Times New Roman" panose="02020603050405020304" pitchFamily="18" charset="0"/>
                <a:cs typeface="Times New Roman" panose="02020603050405020304" pitchFamily="18" charset="0"/>
              </a:rPr>
              <a:t>itibaren ekonomik uygulamalar için Beş </a:t>
            </a:r>
            <a:r>
              <a:rPr lang="tr-TR" sz="2400" dirty="0" smtClean="0">
                <a:latin typeface="Times New Roman" panose="02020603050405020304" pitchFamily="18" charset="0"/>
                <a:cs typeface="Times New Roman" panose="02020603050405020304" pitchFamily="18" charset="0"/>
              </a:rPr>
              <a:t>Yıllık Kalkınma </a:t>
            </a:r>
            <a:r>
              <a:rPr lang="tr-TR" sz="2400" dirty="0">
                <a:latin typeface="Times New Roman" panose="02020603050405020304" pitchFamily="18" charset="0"/>
                <a:cs typeface="Times New Roman" panose="02020603050405020304" pitchFamily="18" charset="0"/>
              </a:rPr>
              <a:t>Planlarının uygulanmakta olduğunu </a:t>
            </a:r>
            <a:r>
              <a:rPr lang="tr-TR" sz="2400" dirty="0" smtClean="0">
                <a:latin typeface="Times New Roman" panose="02020603050405020304" pitchFamily="18" charset="0"/>
                <a:cs typeface="Times New Roman" panose="02020603050405020304" pitchFamily="18" charset="0"/>
              </a:rPr>
              <a:t>görmekteyiz. Turizmi </a:t>
            </a:r>
            <a:r>
              <a:rPr lang="tr-TR" sz="2400" dirty="0">
                <a:latin typeface="Times New Roman" panose="02020603050405020304" pitchFamily="18" charset="0"/>
                <a:cs typeface="Times New Roman" panose="02020603050405020304" pitchFamily="18" charset="0"/>
              </a:rPr>
              <a:t>ilgilendiren asıl gelişmeler, 1980'den sonra </a:t>
            </a:r>
            <a:r>
              <a:rPr lang="tr-TR" sz="2400" dirty="0" smtClean="0">
                <a:latin typeface="Times New Roman" panose="02020603050405020304" pitchFamily="18" charset="0"/>
                <a:cs typeface="Times New Roman" panose="02020603050405020304" pitchFamily="18" charset="0"/>
              </a:rPr>
              <a:t>turizme sağlanan </a:t>
            </a:r>
            <a:r>
              <a:rPr lang="tr-TR" sz="2400" dirty="0">
                <a:latin typeface="Times New Roman" panose="02020603050405020304" pitchFamily="18" charset="0"/>
                <a:cs typeface="Times New Roman" panose="02020603050405020304" pitchFamily="18" charset="0"/>
              </a:rPr>
              <a:t>teşvikler, özendirmeler, 'Yap-İşlet-Devret' </a:t>
            </a:r>
            <a:r>
              <a:rPr lang="tr-TR" sz="2400" dirty="0" smtClean="0">
                <a:latin typeface="Times New Roman" panose="02020603050405020304" pitchFamily="18" charset="0"/>
                <a:cs typeface="Times New Roman" panose="02020603050405020304" pitchFamily="18" charset="0"/>
              </a:rPr>
              <a:t>gibi modellerin </a:t>
            </a:r>
            <a:r>
              <a:rPr lang="tr-TR" sz="2400" dirty="0">
                <a:latin typeface="Times New Roman" panose="02020603050405020304" pitchFamily="18" charset="0"/>
                <a:cs typeface="Times New Roman" panose="02020603050405020304" pitchFamily="18" charset="0"/>
              </a:rPr>
              <a:t>uygulanması ve yabancı sermayenin </a:t>
            </a:r>
            <a:r>
              <a:rPr lang="tr-TR" sz="2400" dirty="0" smtClean="0">
                <a:latin typeface="Times New Roman" panose="02020603050405020304" pitchFamily="18" charset="0"/>
                <a:cs typeface="Times New Roman" panose="02020603050405020304" pitchFamily="18" charset="0"/>
              </a:rPr>
              <a:t>ülkeye çekilmesiyle </a:t>
            </a:r>
            <a:r>
              <a:rPr lang="tr-TR" sz="2400" dirty="0">
                <a:latin typeface="Times New Roman" panose="02020603050405020304" pitchFamily="18" charset="0"/>
                <a:cs typeface="Times New Roman" panose="02020603050405020304" pitchFamily="18" charset="0"/>
              </a:rPr>
              <a:t>olmuştur.</a:t>
            </a:r>
          </a:p>
        </p:txBody>
      </p:sp>
      <p:sp>
        <p:nvSpPr>
          <p:cNvPr id="4" name="Sağ Ok 3"/>
          <p:cNvSpPr/>
          <p:nvPr/>
        </p:nvSpPr>
        <p:spPr>
          <a:xfrm>
            <a:off x="0" y="3055512"/>
            <a:ext cx="695459" cy="476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3982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529589" cy="685800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589" y="0"/>
            <a:ext cx="5662412" cy="1300766"/>
          </a:xfrm>
          <a:prstGeom prst="rect">
            <a:avLst/>
          </a:prstGeom>
        </p:spPr>
      </p:pic>
      <p:pic>
        <p:nvPicPr>
          <p:cNvPr id="6" name="Resim 5"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588" y="1300766"/>
            <a:ext cx="5662411" cy="5557234"/>
          </a:xfrm>
          <a:prstGeom prst="rect">
            <a:avLst/>
          </a:prstGeom>
        </p:spPr>
      </p:pic>
    </p:spTree>
    <p:extLst>
      <p:ext uri="{BB962C8B-B14F-4D97-AF65-F5344CB8AC3E}">
        <p14:creationId xmlns:p14="http://schemas.microsoft.com/office/powerpoint/2010/main" val="28870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156858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400799" cy="685800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590" y="0"/>
            <a:ext cx="5662410" cy="6858000"/>
          </a:xfrm>
          <a:prstGeom prst="rect">
            <a:avLst/>
          </a:prstGeom>
        </p:spPr>
      </p:pic>
    </p:spTree>
    <p:extLst>
      <p:ext uri="{BB962C8B-B14F-4D97-AF65-F5344CB8AC3E}">
        <p14:creationId xmlns:p14="http://schemas.microsoft.com/office/powerpoint/2010/main" val="184011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93886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lgn="just">
              <a:buNone/>
            </a:pPr>
            <a:r>
              <a:rPr lang="tr-TR" sz="2400" b="1" dirty="0">
                <a:latin typeface="Times New Roman" panose="02020603050405020304" pitchFamily="18" charset="0"/>
                <a:cs typeface="Times New Roman" panose="02020603050405020304" pitchFamily="18" charset="0"/>
              </a:rPr>
              <a:t>Konaklama ve otelcilik endüstrisinin tarihi gelişimini şöyle özetleyebiliriz</a:t>
            </a:r>
            <a:r>
              <a:rPr lang="tr-TR" sz="2400" b="1" dirty="0" smtClean="0">
                <a:latin typeface="Times New Roman" panose="02020603050405020304" pitchFamily="18" charset="0"/>
                <a:cs typeface="Times New Roman" panose="02020603050405020304" pitchFamily="18" charset="0"/>
              </a:rPr>
              <a:t>:</a:t>
            </a:r>
          </a:p>
          <a:p>
            <a:pPr marL="0" indent="0" algn="just">
              <a:buNone/>
            </a:pPr>
            <a:r>
              <a:rPr lang="tr-TR" sz="2400" dirty="0">
                <a:latin typeface="Times New Roman" panose="02020603050405020304" pitchFamily="18" charset="0"/>
                <a:cs typeface="Times New Roman" panose="02020603050405020304" pitchFamily="18" charset="0"/>
              </a:rPr>
              <a:t>• Gelişme paranın mübadele aracı </a:t>
            </a:r>
            <a:r>
              <a:rPr lang="tr-TR" sz="2400" dirty="0" smtClean="0">
                <a:latin typeface="Times New Roman" panose="02020603050405020304" pitchFamily="18" charset="0"/>
                <a:cs typeface="Times New Roman" panose="02020603050405020304" pitchFamily="18" charset="0"/>
              </a:rPr>
              <a:t>olarak kullanılmasıyla </a:t>
            </a:r>
            <a:r>
              <a:rPr lang="tr-TR" sz="2400" dirty="0">
                <a:latin typeface="Times New Roman" panose="02020603050405020304" pitchFamily="18" charset="0"/>
                <a:cs typeface="Times New Roman" panose="02020603050405020304" pitchFamily="18" charset="0"/>
              </a:rPr>
              <a:t>başlar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 Doğu'nun kervansarayları ve Batı'nın </a:t>
            </a:r>
            <a:r>
              <a:rPr lang="tr-TR" sz="2400" dirty="0" smtClean="0">
                <a:latin typeface="Times New Roman" panose="02020603050405020304" pitchFamily="18" charset="0"/>
                <a:cs typeface="Times New Roman" panose="02020603050405020304" pitchFamily="18" charset="0"/>
              </a:rPr>
              <a:t>müstakil hanları</a:t>
            </a:r>
            <a:r>
              <a:rPr lang="tr-TR" sz="2400" dirty="0">
                <a:latin typeface="Times New Roman" panose="02020603050405020304" pitchFamily="18" charset="0"/>
                <a:cs typeface="Times New Roman" panose="02020603050405020304" pitchFamily="18" charset="0"/>
              </a:rPr>
              <a:t>: Ticari nitelikli olan hanların gelişimdeki </a:t>
            </a:r>
            <a:r>
              <a:rPr lang="tr-TR" sz="2400" dirty="0" smtClean="0">
                <a:latin typeface="Times New Roman" panose="02020603050405020304" pitchFamily="18" charset="0"/>
                <a:cs typeface="Times New Roman" panose="02020603050405020304" pitchFamily="18" charset="0"/>
              </a:rPr>
              <a:t>payı  kervansaraylara </a:t>
            </a:r>
            <a:r>
              <a:rPr lang="tr-TR" sz="2400" dirty="0">
                <a:latin typeface="Times New Roman" panose="02020603050405020304" pitchFamily="18" charset="0"/>
                <a:cs typeface="Times New Roman" panose="02020603050405020304" pitchFamily="18" charset="0"/>
              </a:rPr>
              <a:t>nazaran daha uzun süreli olmuştur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 Ulaşımdaki teknik gelişmeler: </a:t>
            </a:r>
            <a:r>
              <a:rPr lang="tr-TR" sz="2400" dirty="0" smtClean="0">
                <a:latin typeface="Times New Roman" panose="02020603050405020304" pitchFamily="18" charset="0"/>
                <a:cs typeface="Times New Roman" panose="02020603050405020304" pitchFamily="18" charset="0"/>
              </a:rPr>
              <a:t>Demiryollarının gelişmesi </a:t>
            </a:r>
            <a:r>
              <a:rPr lang="tr-TR" sz="2400" dirty="0">
                <a:latin typeface="Times New Roman" panose="02020603050405020304" pitchFamily="18" charset="0"/>
                <a:cs typeface="Times New Roman" panose="02020603050405020304" pitchFamily="18" charset="0"/>
              </a:rPr>
              <a:t>kitle taşımacılığını sağlamış ve geniş </a:t>
            </a:r>
            <a:r>
              <a:rPr lang="tr-TR" sz="2400" dirty="0" smtClean="0">
                <a:latin typeface="Times New Roman" panose="02020603050405020304" pitchFamily="18" charset="0"/>
                <a:cs typeface="Times New Roman" panose="02020603050405020304" pitchFamily="18" charset="0"/>
              </a:rPr>
              <a:t>halk kesimlerinin </a:t>
            </a:r>
            <a:r>
              <a:rPr lang="tr-TR" sz="2400" dirty="0">
                <a:latin typeface="Times New Roman" panose="02020603050405020304" pitchFamily="18" charset="0"/>
                <a:cs typeface="Times New Roman" panose="02020603050405020304" pitchFamily="18" charset="0"/>
              </a:rPr>
              <a:t>katılımı sağlanmıştır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 Amerikan otelciliğinin gelişmesi: </a:t>
            </a:r>
            <a:r>
              <a:rPr lang="tr-TR" sz="2400" dirty="0" smtClean="0">
                <a:latin typeface="Times New Roman" panose="02020603050405020304" pitchFamily="18" charset="0"/>
                <a:cs typeface="Times New Roman" panose="02020603050405020304" pitchFamily="18" charset="0"/>
              </a:rPr>
              <a:t>Avrupa'da konaklama </a:t>
            </a:r>
            <a:r>
              <a:rPr lang="tr-TR" sz="2400" dirty="0">
                <a:latin typeface="Times New Roman" panose="02020603050405020304" pitchFamily="18" charset="0"/>
                <a:cs typeface="Times New Roman" panose="02020603050405020304" pitchFamily="18" charset="0"/>
              </a:rPr>
              <a:t>zengin sınıfa yönelik bir hizmet </a:t>
            </a:r>
            <a:r>
              <a:rPr lang="tr-TR" sz="2400" dirty="0" smtClean="0">
                <a:latin typeface="Times New Roman" panose="02020603050405020304" pitchFamily="18" charset="0"/>
                <a:cs typeface="Times New Roman" panose="02020603050405020304" pitchFamily="18" charset="0"/>
              </a:rPr>
              <a:t>olduğu halde </a:t>
            </a:r>
            <a:r>
              <a:rPr lang="tr-TR" sz="2400" dirty="0">
                <a:latin typeface="Times New Roman" panose="02020603050405020304" pitchFamily="18" charset="0"/>
                <a:cs typeface="Times New Roman" panose="02020603050405020304" pitchFamily="18" charset="0"/>
              </a:rPr>
              <a:t>Amerikan otelciliğinde fark </a:t>
            </a:r>
            <a:r>
              <a:rPr lang="tr-TR" sz="2400" dirty="0" smtClean="0">
                <a:latin typeface="Times New Roman" panose="02020603050405020304" pitchFamily="18" charset="0"/>
                <a:cs typeface="Times New Roman" panose="02020603050405020304" pitchFamily="18" charset="0"/>
              </a:rPr>
              <a:t>gözetilmeden parası </a:t>
            </a:r>
            <a:r>
              <a:rPr lang="tr-TR" sz="2400" dirty="0">
                <a:latin typeface="Times New Roman" panose="02020603050405020304" pitchFamily="18" charset="0"/>
                <a:cs typeface="Times New Roman" panose="02020603050405020304" pitchFamily="18" charset="0"/>
              </a:rPr>
              <a:t>olan herkese bu hizmet sağlanmıştır. </a:t>
            </a:r>
            <a:r>
              <a:rPr lang="tr-TR" sz="2400" dirty="0" smtClean="0">
                <a:latin typeface="Times New Roman" panose="02020603050405020304" pitchFamily="18" charset="0"/>
                <a:cs typeface="Times New Roman" panose="02020603050405020304" pitchFamily="18" charset="0"/>
              </a:rPr>
              <a:t>Bu durum </a:t>
            </a:r>
            <a:r>
              <a:rPr lang="tr-TR" sz="2400" dirty="0">
                <a:latin typeface="Times New Roman" panose="02020603050405020304" pitchFamily="18" charset="0"/>
                <a:cs typeface="Times New Roman" panose="02020603050405020304" pitchFamily="18" charset="0"/>
              </a:rPr>
              <a:t>Avrupa'ya da yansımış ve </a:t>
            </a:r>
            <a:r>
              <a:rPr lang="tr-TR" sz="2400" dirty="0" smtClean="0">
                <a:latin typeface="Times New Roman" panose="02020603050405020304" pitchFamily="18" charset="0"/>
                <a:cs typeface="Times New Roman" panose="02020603050405020304" pitchFamily="18" charset="0"/>
              </a:rPr>
              <a:t>konaklamanın yaygınlaşmasını </a:t>
            </a:r>
            <a:r>
              <a:rPr lang="tr-TR" sz="2400" dirty="0">
                <a:latin typeface="Times New Roman" panose="02020603050405020304" pitchFamily="18" charset="0"/>
                <a:cs typeface="Times New Roman" panose="02020603050405020304" pitchFamily="18" charset="0"/>
              </a:rPr>
              <a:t>ve otelciliğin gelişimini sağlamıştır.</a:t>
            </a:r>
          </a:p>
        </p:txBody>
      </p:sp>
    </p:spTree>
    <p:extLst>
      <p:ext uri="{BB962C8B-B14F-4D97-AF65-F5344CB8AC3E}">
        <p14:creationId xmlns:p14="http://schemas.microsoft.com/office/powerpoint/2010/main" val="62390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24" y="171718"/>
            <a:ext cx="12191999" cy="961623"/>
          </a:xfrm>
        </p:spPr>
        <p:txBody>
          <a:bodyPr>
            <a:normAutofit/>
          </a:bodyPr>
          <a:lstStyle/>
          <a:p>
            <a:r>
              <a:rPr lang="tr-TR" sz="3600" dirty="0">
                <a:latin typeface="Times New Roman" panose="02020603050405020304" pitchFamily="18" charset="0"/>
                <a:cs typeface="Times New Roman" panose="02020603050405020304" pitchFamily="18" charset="0"/>
              </a:rPr>
              <a:t>Otel İşletmeciliği ve Özellikleri</a:t>
            </a:r>
          </a:p>
        </p:txBody>
      </p:sp>
      <p:sp>
        <p:nvSpPr>
          <p:cNvPr id="3" name="İçerik Yer Tutucusu 2"/>
          <p:cNvSpPr>
            <a:spLocks noGrp="1"/>
          </p:cNvSpPr>
          <p:nvPr>
            <p:ph idx="1"/>
          </p:nvPr>
        </p:nvSpPr>
        <p:spPr>
          <a:xfrm>
            <a:off x="0" y="1133341"/>
            <a:ext cx="12186675" cy="5724659"/>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Hanlar ve kervansaraylarla başlayan konaklama hizmetleri, ulaşım </a:t>
            </a:r>
            <a:r>
              <a:rPr lang="tr-TR" sz="2400" dirty="0" smtClean="0">
                <a:latin typeface="Times New Roman" panose="02020603050405020304" pitchFamily="18" charset="0"/>
                <a:cs typeface="Times New Roman" panose="02020603050405020304" pitchFamily="18" charset="0"/>
              </a:rPr>
              <a:t>araçlarının gelişmesine </a:t>
            </a:r>
            <a:r>
              <a:rPr lang="tr-TR" sz="2400" dirty="0">
                <a:latin typeface="Times New Roman" panose="02020603050405020304" pitchFamily="18" charset="0"/>
                <a:cs typeface="Times New Roman" panose="02020603050405020304" pitchFamily="18" charset="0"/>
              </a:rPr>
              <a:t>paralel olarak büyük değişikliğe uğramıştır. </a:t>
            </a:r>
            <a:r>
              <a:rPr lang="tr-TR" sz="2400" dirty="0" smtClean="0">
                <a:latin typeface="Times New Roman" panose="02020603050405020304" pitchFamily="18" charset="0"/>
                <a:cs typeface="Times New Roman" panose="02020603050405020304" pitchFamily="18" charset="0"/>
              </a:rPr>
              <a:t>Önceleri sadece </a:t>
            </a:r>
            <a:r>
              <a:rPr lang="tr-TR" sz="2400" dirty="0">
                <a:latin typeface="Times New Roman" panose="02020603050405020304" pitchFamily="18" charset="0"/>
                <a:cs typeface="Times New Roman" panose="02020603050405020304" pitchFamily="18" charset="0"/>
              </a:rPr>
              <a:t>yatak satarak konaklama ihtiyacına cevap veren ve babadan </a:t>
            </a:r>
            <a:r>
              <a:rPr lang="tr-TR" sz="2400" dirty="0" smtClean="0">
                <a:latin typeface="Times New Roman" panose="02020603050405020304" pitchFamily="18" charset="0"/>
                <a:cs typeface="Times New Roman" panose="02020603050405020304" pitchFamily="18" charset="0"/>
              </a:rPr>
              <a:t>oğula devredilerek </a:t>
            </a:r>
            <a:r>
              <a:rPr lang="tr-TR" sz="2400" dirty="0">
                <a:latin typeface="Times New Roman" panose="02020603050405020304" pitchFamily="18" charset="0"/>
                <a:cs typeface="Times New Roman" panose="02020603050405020304" pitchFamily="18" charset="0"/>
              </a:rPr>
              <a:t>işletilen küçük oteller, iş ve başka amaçlarla seyahat </a:t>
            </a:r>
            <a:r>
              <a:rPr lang="tr-TR" sz="2400" dirty="0" smtClean="0">
                <a:latin typeface="Times New Roman" panose="02020603050405020304" pitchFamily="18" charset="0"/>
                <a:cs typeface="Times New Roman" panose="02020603050405020304" pitchFamily="18" charset="0"/>
              </a:rPr>
              <a:t>eden günümüz </a:t>
            </a:r>
            <a:r>
              <a:rPr lang="tr-TR" sz="2400" dirty="0">
                <a:latin typeface="Times New Roman" panose="02020603050405020304" pitchFamily="18" charset="0"/>
                <a:cs typeface="Times New Roman" panose="02020603050405020304" pitchFamily="18" charset="0"/>
              </a:rPr>
              <a:t>insanının ihtiyaçlarına cevap veremez olmuştur</a:t>
            </a:r>
            <a:r>
              <a:rPr lang="tr-TR" sz="2400" dirty="0" smtClean="0">
                <a:latin typeface="Times New Roman" panose="02020603050405020304" pitchFamily="18" charset="0"/>
                <a:cs typeface="Times New Roman" panose="02020603050405020304" pitchFamily="18" charset="0"/>
              </a:rPr>
              <a:t>.</a:t>
            </a:r>
          </a:p>
          <a:p>
            <a:pPr marL="0" indent="0" algn="just">
              <a:buNone/>
            </a:pPr>
            <a:r>
              <a:rPr lang="tr-TR" sz="2400" dirty="0">
                <a:latin typeface="Times New Roman" panose="02020603050405020304" pitchFamily="18" charset="0"/>
                <a:cs typeface="Times New Roman" panose="02020603050405020304" pitchFamily="18" charset="0"/>
              </a:rPr>
              <a:t>İnsanlar, konaklama işletmelerinin hizmetlerine mesleki veya ailevi </a:t>
            </a:r>
            <a:r>
              <a:rPr lang="tr-TR" sz="2400" dirty="0" smtClean="0">
                <a:latin typeface="Times New Roman" panose="02020603050405020304" pitchFamily="18" charset="0"/>
                <a:cs typeface="Times New Roman" panose="02020603050405020304" pitchFamily="18" charset="0"/>
              </a:rPr>
              <a:t>seyahatleri esnasında </a:t>
            </a:r>
            <a:r>
              <a:rPr lang="tr-TR" sz="2400" dirty="0">
                <a:latin typeface="Times New Roman" panose="02020603050405020304" pitchFamily="18" charset="0"/>
                <a:cs typeface="Times New Roman" panose="02020603050405020304" pitchFamily="18" charset="0"/>
              </a:rPr>
              <a:t>ihtiyaç duyarlar. Seyahat eden bir insan, </a:t>
            </a:r>
            <a:r>
              <a:rPr lang="tr-TR" sz="2400" dirty="0" smtClean="0">
                <a:latin typeface="Times New Roman" panose="02020603050405020304" pitchFamily="18" charset="0"/>
                <a:cs typeface="Times New Roman" panose="02020603050405020304" pitchFamily="18" charset="0"/>
              </a:rPr>
              <a:t>konakladığı tesiste </a:t>
            </a:r>
            <a:r>
              <a:rPr lang="tr-TR" sz="2400" dirty="0">
                <a:latin typeface="Times New Roman" panose="02020603050405020304" pitchFamily="18" charset="0"/>
                <a:cs typeface="Times New Roman" panose="02020603050405020304" pitchFamily="18" charset="0"/>
              </a:rPr>
              <a:t>iyi ve kaliteli bir hizmeti arar. Hizmetin kalitesi, o tesiste </a:t>
            </a:r>
            <a:r>
              <a:rPr lang="tr-TR" sz="2400" dirty="0" smtClean="0">
                <a:latin typeface="Times New Roman" panose="02020603050405020304" pitchFamily="18" charset="0"/>
                <a:cs typeface="Times New Roman" panose="02020603050405020304" pitchFamily="18" charset="0"/>
              </a:rPr>
              <a:t>çalışan personelin </a:t>
            </a:r>
            <a:r>
              <a:rPr lang="tr-TR" sz="2400" dirty="0">
                <a:latin typeface="Times New Roman" panose="02020603050405020304" pitchFamily="18" charset="0"/>
                <a:cs typeface="Times New Roman" panose="02020603050405020304" pitchFamily="18" charset="0"/>
              </a:rPr>
              <a:t>kalitesi ve başarısına bağlıdır. Konaklama tesisinin </a:t>
            </a:r>
            <a:r>
              <a:rPr lang="tr-TR" sz="2400" dirty="0" smtClean="0">
                <a:latin typeface="Times New Roman" panose="02020603050405020304" pitchFamily="18" charset="0"/>
                <a:cs typeface="Times New Roman" panose="02020603050405020304" pitchFamily="18" charset="0"/>
              </a:rPr>
              <a:t>büyük olması</a:t>
            </a:r>
            <a:r>
              <a:rPr lang="tr-TR" sz="2400" dirty="0">
                <a:latin typeface="Times New Roman" panose="02020603050405020304" pitchFamily="18" charset="0"/>
                <a:cs typeface="Times New Roman" panose="02020603050405020304" pitchFamily="18" charset="0"/>
              </a:rPr>
              <a:t>, dinlenme ve eğlenme yerlerinin mükemmel donatılmış </a:t>
            </a:r>
            <a:r>
              <a:rPr lang="tr-TR" sz="2400" dirty="0" smtClean="0">
                <a:latin typeface="Times New Roman" panose="02020603050405020304" pitchFamily="18" charset="0"/>
                <a:cs typeface="Times New Roman" panose="02020603050405020304" pitchFamily="18" charset="0"/>
              </a:rPr>
              <a:t>olması, seyahat </a:t>
            </a:r>
            <a:r>
              <a:rPr lang="tr-TR" sz="2400" dirty="0">
                <a:latin typeface="Times New Roman" panose="02020603050405020304" pitchFamily="18" charset="0"/>
                <a:cs typeface="Times New Roman" panose="02020603050405020304" pitchFamily="18" charset="0"/>
              </a:rPr>
              <a:t>eden günümüz insanının ihtiyaçlarını karşılamaya yeterli olmamaktadır</a:t>
            </a:r>
            <a:r>
              <a:rPr lang="tr-TR" sz="2400" dirty="0" smtClean="0">
                <a:latin typeface="Times New Roman" panose="02020603050405020304" pitchFamily="18" charset="0"/>
                <a:cs typeface="Times New Roman" panose="02020603050405020304" pitchFamily="18" charset="0"/>
              </a:rPr>
              <a:t>.</a:t>
            </a:r>
          </a:p>
          <a:p>
            <a:pPr marL="0" indent="0" algn="just">
              <a:buNone/>
            </a:pP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Bu nedenle konaklama tesislerinde çalışan personelin; </a:t>
            </a:r>
            <a:r>
              <a:rPr lang="tr-TR" sz="2400" dirty="0" smtClean="0">
                <a:latin typeface="Times New Roman" panose="02020603050405020304" pitchFamily="18" charset="0"/>
                <a:cs typeface="Times New Roman" panose="02020603050405020304" pitchFamily="18" charset="0"/>
              </a:rPr>
              <a:t>otel organizasyonu</a:t>
            </a:r>
            <a:r>
              <a:rPr lang="tr-TR" sz="2400" dirty="0">
                <a:latin typeface="Times New Roman" panose="02020603050405020304" pitchFamily="18" charset="0"/>
                <a:cs typeface="Times New Roman" panose="02020603050405020304" pitchFamily="18" charset="0"/>
              </a:rPr>
              <a:t>, çalışma düzeni, müşteri memnuniyeti ve çevresel </a:t>
            </a:r>
            <a:r>
              <a:rPr lang="tr-TR" sz="2400" dirty="0" smtClean="0">
                <a:latin typeface="Times New Roman" panose="02020603050405020304" pitchFamily="18" charset="0"/>
                <a:cs typeface="Times New Roman" panose="02020603050405020304" pitchFamily="18" charset="0"/>
              </a:rPr>
              <a:t>faktörler bakımından </a:t>
            </a:r>
            <a:r>
              <a:rPr lang="tr-TR" sz="2400" dirty="0">
                <a:latin typeface="Times New Roman" panose="02020603050405020304" pitchFamily="18" charset="0"/>
                <a:cs typeface="Times New Roman" panose="02020603050405020304" pitchFamily="18" charset="0"/>
              </a:rPr>
              <a:t>donatılması gerekmektedir.</a:t>
            </a:r>
          </a:p>
        </p:txBody>
      </p:sp>
    </p:spTree>
    <p:extLst>
      <p:ext uri="{BB962C8B-B14F-4D97-AF65-F5344CB8AC3E}">
        <p14:creationId xmlns:p14="http://schemas.microsoft.com/office/powerpoint/2010/main" val="401993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63878"/>
            <a:ext cx="12192000" cy="679312"/>
          </a:xfrm>
        </p:spPr>
        <p:txBody>
          <a:bodyPr>
            <a:normAutofit fontScale="90000"/>
          </a:bodyPr>
          <a:lstStyle/>
          <a:p>
            <a:pPr algn="ctr"/>
            <a:r>
              <a:rPr lang="tr-TR" sz="4400" b="1" dirty="0">
                <a:latin typeface="Times New Roman" panose="02020603050405020304" pitchFamily="18" charset="0"/>
                <a:cs typeface="Times New Roman" panose="02020603050405020304" pitchFamily="18" charset="0"/>
              </a:rPr>
              <a:t>Konaklamanın Tarihçesi</a:t>
            </a:r>
          </a:p>
        </p:txBody>
      </p:sp>
      <p:sp>
        <p:nvSpPr>
          <p:cNvPr id="3" name="İçerik Yer Tutucusu 2"/>
          <p:cNvSpPr>
            <a:spLocks noGrp="1"/>
          </p:cNvSpPr>
          <p:nvPr>
            <p:ph idx="1"/>
          </p:nvPr>
        </p:nvSpPr>
        <p:spPr>
          <a:xfrm>
            <a:off x="0" y="1390919"/>
            <a:ext cx="12192000" cy="5467082"/>
          </a:xfrm>
        </p:spPr>
        <p:txBody>
          <a:bodyPr>
            <a:normAutofit fontScale="92500"/>
          </a:bodyPr>
          <a:lstStyle/>
          <a:p>
            <a:pPr marL="0" indent="0" algn="ctr">
              <a:buNone/>
            </a:pP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Dünyada </a:t>
            </a:r>
            <a:r>
              <a:rPr lang="tr-TR"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Konaklama</a:t>
            </a:r>
          </a:p>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Konaklamanın tarihi geçmişi şüphesiz insanlık tarihi kadar eskidir.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Gerek yiyecek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bulma, göç gibi zorunluluklar ve gerekse insanların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yaradılışında var olan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gezme, görme, eğlenme, güzeli arama, seyahat etme,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sağlık, dinlenme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gibi yer değiştirmeye sebep olan etmenlerle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bulundukları yerden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başka yerlere yerleşmeleri sonucu konaklamaya ihtiyaç duymuştur</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İlk çağlardaki seyahatlerden Robert W. Macintosh, </a:t>
            </a:r>
            <a:r>
              <a:rPr lang="tr-T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Tourism</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Principles</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Practices</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Philophies</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adlı kitabında bahseder. Sümerler seyahati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keşfedenler olarak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nitelenir. Çünkü onlar yazıyı ve tekerleği ilk bulan uygarlık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olarak kabul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edilmektedir. Böylece seyahatlerin tarihinin M.Ö. 4000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yıllarında başladığı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söylenebilir. İnsanlar seyahatlerinde ulaşım ve konaklama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için takas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usulüyle yani malla ödeme yapmakta idiler. Modern anlamda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turizm olgusu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Eski Yunan'da daha yoğun ve belirgin bir biçimde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görülmeye başlanmıştır</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7899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0"/>
            <a:ext cx="12192001" cy="6858000"/>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Bugün, rekabetin de etkisiyle hizmet anlayışları değişen işletmeler, </a:t>
            </a:r>
            <a:r>
              <a:rPr lang="tr-TR" sz="2400" dirty="0" smtClean="0">
                <a:latin typeface="Times New Roman" panose="02020603050405020304" pitchFamily="18" charset="0"/>
                <a:cs typeface="Times New Roman" panose="02020603050405020304" pitchFamily="18" charset="0"/>
              </a:rPr>
              <a:t>restoran, bar</a:t>
            </a:r>
            <a:r>
              <a:rPr lang="tr-TR" sz="2400" dirty="0">
                <a:latin typeface="Times New Roman" panose="02020603050405020304" pitchFamily="18" charset="0"/>
                <a:cs typeface="Times New Roman" panose="02020603050405020304" pitchFamily="18" charset="0"/>
              </a:rPr>
              <a:t>, alışveriş eğlence, sağlık gibi merkezlerin tamamını içinde </a:t>
            </a:r>
            <a:r>
              <a:rPr lang="tr-TR" sz="2400" dirty="0" smtClean="0">
                <a:latin typeface="Times New Roman" panose="02020603050405020304" pitchFamily="18" charset="0"/>
                <a:cs typeface="Times New Roman" panose="02020603050405020304" pitchFamily="18" charset="0"/>
              </a:rPr>
              <a:t>barındıran kompleksler </a:t>
            </a:r>
            <a:r>
              <a:rPr lang="tr-TR" sz="2400" dirty="0">
                <a:latin typeface="Times New Roman" panose="02020603050405020304" pitchFamily="18" charset="0"/>
                <a:cs typeface="Times New Roman" panose="02020603050405020304" pitchFamily="18" charset="0"/>
              </a:rPr>
              <a:t>haline gelmişlerdir. Düne kadar uyguladığı </a:t>
            </a:r>
            <a:r>
              <a:rPr lang="tr-TR" sz="2400" dirty="0" smtClean="0">
                <a:latin typeface="Times New Roman" panose="02020603050405020304" pitchFamily="18" charset="0"/>
                <a:cs typeface="Times New Roman" panose="02020603050405020304" pitchFamily="18" charset="0"/>
              </a:rPr>
              <a:t>hizmet anlayışıyla </a:t>
            </a:r>
            <a:r>
              <a:rPr lang="tr-TR" sz="2400" dirty="0">
                <a:latin typeface="Times New Roman" panose="02020603050405020304" pitchFamily="18" charset="0"/>
                <a:cs typeface="Times New Roman" panose="02020603050405020304" pitchFamily="18" charset="0"/>
              </a:rPr>
              <a:t>birlikte hizmet birimleri de değişen otel işletmeleri; </a:t>
            </a:r>
            <a:r>
              <a:rPr lang="tr-TR" sz="2400" dirty="0" smtClean="0">
                <a:latin typeface="Times New Roman" panose="02020603050405020304" pitchFamily="18" charset="0"/>
                <a:cs typeface="Times New Roman" panose="02020603050405020304" pitchFamily="18" charset="0"/>
              </a:rPr>
              <a:t>bugün yatırım </a:t>
            </a:r>
            <a:r>
              <a:rPr lang="tr-TR" sz="2400" dirty="0">
                <a:latin typeface="Times New Roman" panose="02020603050405020304" pitchFamily="18" charset="0"/>
                <a:cs typeface="Times New Roman" panose="02020603050405020304" pitchFamily="18" charset="0"/>
              </a:rPr>
              <a:t>ve organizasyon gerektiren yılın 365 günü ve günün 24 saati </a:t>
            </a:r>
            <a:r>
              <a:rPr lang="tr-TR" sz="2400" dirty="0" smtClean="0">
                <a:latin typeface="Times New Roman" panose="02020603050405020304" pitchFamily="18" charset="0"/>
                <a:cs typeface="Times New Roman" panose="02020603050405020304" pitchFamily="18" charset="0"/>
              </a:rPr>
              <a:t>kesintisiz hizmet </a:t>
            </a:r>
            <a:r>
              <a:rPr lang="tr-TR" sz="2400" dirty="0">
                <a:latin typeface="Times New Roman" panose="02020603050405020304" pitchFamily="18" charset="0"/>
                <a:cs typeface="Times New Roman" panose="02020603050405020304" pitchFamily="18" charset="0"/>
              </a:rPr>
              <a:t>sunan ve onun mutluluğu için çalışan kârlı bir sektör olmuştur</a:t>
            </a:r>
            <a:r>
              <a:rPr lang="tr-TR" sz="2400" dirty="0" smtClean="0">
                <a:latin typeface="Times New Roman" panose="02020603050405020304" pitchFamily="18" charset="0"/>
                <a:cs typeface="Times New Roman" panose="02020603050405020304" pitchFamily="18" charset="0"/>
              </a:rPr>
              <a:t>.</a:t>
            </a:r>
          </a:p>
          <a:p>
            <a:pPr marL="0" indent="0" algn="just">
              <a:buNone/>
            </a:pPr>
            <a:r>
              <a:rPr lang="tr-TR" sz="2400" dirty="0">
                <a:latin typeface="Times New Roman" panose="02020603050405020304" pitchFamily="18" charset="0"/>
                <a:cs typeface="Times New Roman" panose="02020603050405020304" pitchFamily="18" charset="0"/>
              </a:rPr>
              <a:t>Otel işletmeleri, turizm sektörünün temeli olup müşterilerine mal </a:t>
            </a:r>
            <a:r>
              <a:rPr lang="tr-TR" sz="2400" dirty="0" smtClean="0">
                <a:latin typeface="Times New Roman" panose="02020603050405020304" pitchFamily="18" charset="0"/>
                <a:cs typeface="Times New Roman" panose="02020603050405020304" pitchFamily="18" charset="0"/>
              </a:rPr>
              <a:t>ve hizmet </a:t>
            </a:r>
            <a:r>
              <a:rPr lang="tr-TR" sz="2400" dirty="0">
                <a:latin typeface="Times New Roman" panose="02020603050405020304" pitchFamily="18" charset="0"/>
                <a:cs typeface="Times New Roman" panose="02020603050405020304" pitchFamily="18" charset="0"/>
              </a:rPr>
              <a:t>sunan ticari kuruluşlardır. Bu kuruluşlar her ülkede değişik </a:t>
            </a:r>
            <a:r>
              <a:rPr lang="tr-TR" sz="2400" dirty="0" smtClean="0">
                <a:latin typeface="Times New Roman" panose="02020603050405020304" pitchFamily="18" charset="0"/>
                <a:cs typeface="Times New Roman" panose="02020603050405020304" pitchFamily="18" charset="0"/>
              </a:rPr>
              <a:t>görünümde olmakla </a:t>
            </a:r>
            <a:r>
              <a:rPr lang="tr-TR" sz="2400" dirty="0">
                <a:latin typeface="Times New Roman" panose="02020603050405020304" pitchFamily="18" charset="0"/>
                <a:cs typeface="Times New Roman" panose="02020603050405020304" pitchFamily="18" charset="0"/>
              </a:rPr>
              <a:t>beraber temel amaç insanlara hizmettir. </a:t>
            </a:r>
            <a:r>
              <a:rPr lang="tr-TR" sz="2400" dirty="0" smtClean="0">
                <a:latin typeface="Times New Roman" panose="02020603050405020304" pitchFamily="18" charset="0"/>
                <a:cs typeface="Times New Roman" panose="02020603050405020304" pitchFamily="18" charset="0"/>
              </a:rPr>
              <a:t>Konaklama işletmelerinde </a:t>
            </a:r>
            <a:r>
              <a:rPr lang="tr-TR" sz="2400" dirty="0">
                <a:latin typeface="Times New Roman" panose="02020603050405020304" pitchFamily="18" charset="0"/>
                <a:cs typeface="Times New Roman" panose="02020603050405020304" pitchFamily="18" charset="0"/>
              </a:rPr>
              <a:t>sunulan hizmetin ölçüsü, tesisin fiziki yapısına ve o </a:t>
            </a:r>
            <a:r>
              <a:rPr lang="tr-TR" sz="2400" dirty="0" smtClean="0">
                <a:latin typeface="Times New Roman" panose="02020603050405020304" pitchFamily="18" charset="0"/>
                <a:cs typeface="Times New Roman" panose="02020603050405020304" pitchFamily="18" charset="0"/>
              </a:rPr>
              <a:t>işletmede çalışan </a:t>
            </a:r>
            <a:r>
              <a:rPr lang="tr-TR" sz="2400" dirty="0">
                <a:latin typeface="Times New Roman" panose="02020603050405020304" pitchFamily="18" charset="0"/>
                <a:cs typeface="Times New Roman" panose="02020603050405020304" pitchFamily="18" charset="0"/>
              </a:rPr>
              <a:t>personelin </a:t>
            </a:r>
            <a:r>
              <a:rPr lang="tr-TR" sz="2400" dirty="0" err="1">
                <a:latin typeface="Times New Roman" panose="02020603050405020304" pitchFamily="18" charset="0"/>
                <a:cs typeface="Times New Roman" panose="02020603050405020304" pitchFamily="18" charset="0"/>
              </a:rPr>
              <a:t>eğitilmişliğine</a:t>
            </a:r>
            <a:r>
              <a:rPr lang="tr-TR" sz="2400" dirty="0">
                <a:latin typeface="Times New Roman" panose="02020603050405020304" pitchFamily="18" charset="0"/>
                <a:cs typeface="Times New Roman" panose="02020603050405020304" pitchFamily="18" charset="0"/>
              </a:rPr>
              <a:t> bağlıdır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           Otel işletmeleri, turistlerin geçici konaklama, </a:t>
            </a:r>
            <a:r>
              <a:rPr lang="tr-TR" sz="2400" dirty="0" smtClean="0">
                <a:latin typeface="Times New Roman" panose="02020603050405020304" pitchFamily="18" charset="0"/>
                <a:cs typeface="Times New Roman" panose="02020603050405020304" pitchFamily="18" charset="0"/>
              </a:rPr>
              <a:t>yeme-içme, kısmen </a:t>
            </a:r>
            <a:r>
              <a:rPr lang="tr-TR" sz="2400" dirty="0">
                <a:latin typeface="Times New Roman" panose="02020603050405020304" pitchFamily="18" charset="0"/>
                <a:cs typeface="Times New Roman" panose="02020603050405020304" pitchFamily="18" charset="0"/>
              </a:rPr>
              <a:t>eğlence ve diğer bazı sosyal ihtiyaçlarını </a:t>
            </a:r>
            <a:r>
              <a:rPr lang="tr-TR" sz="2400" dirty="0" smtClean="0">
                <a:latin typeface="Times New Roman" panose="02020603050405020304" pitchFamily="18" charset="0"/>
                <a:cs typeface="Times New Roman" panose="02020603050405020304" pitchFamily="18" charset="0"/>
              </a:rPr>
              <a:t>karşılayan işletmelerdir</a:t>
            </a:r>
            <a:r>
              <a:rPr lang="tr-TR" sz="2400" dirty="0">
                <a:latin typeface="Times New Roman" panose="02020603050405020304" pitchFamily="18" charset="0"/>
                <a:cs typeface="Times New Roman" panose="02020603050405020304" pitchFamily="18" charset="0"/>
              </a:rPr>
              <a:t>.</a:t>
            </a:r>
          </a:p>
        </p:txBody>
      </p:sp>
      <p:sp>
        <p:nvSpPr>
          <p:cNvPr id="4" name="Sağ Ok 3"/>
          <p:cNvSpPr/>
          <p:nvPr/>
        </p:nvSpPr>
        <p:spPr>
          <a:xfrm>
            <a:off x="0" y="4803819"/>
            <a:ext cx="721217" cy="540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0266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Turizm sektöründen yararlanan turistlerin seyahat nedenleri, </a:t>
            </a:r>
            <a:r>
              <a:rPr lang="tr-TR" sz="2400" dirty="0" smtClean="0">
                <a:latin typeface="Times New Roman" panose="02020603050405020304" pitchFamily="18" charset="0"/>
                <a:cs typeface="Times New Roman" panose="02020603050405020304" pitchFamily="18" charset="0"/>
              </a:rPr>
              <a:t>seyahat şekilleri</a:t>
            </a:r>
            <a:r>
              <a:rPr lang="tr-TR" sz="2400" dirty="0">
                <a:latin typeface="Times New Roman" panose="02020603050405020304" pitchFamily="18" charset="0"/>
                <a:cs typeface="Times New Roman" panose="02020603050405020304" pitchFamily="18" charset="0"/>
              </a:rPr>
              <a:t>, bir yerde konaklamaktan bekledikleri faydalar, gelir </a:t>
            </a:r>
            <a:r>
              <a:rPr lang="tr-TR" sz="2400" dirty="0" smtClean="0">
                <a:latin typeface="Times New Roman" panose="02020603050405020304" pitchFamily="18" charset="0"/>
                <a:cs typeface="Times New Roman" panose="02020603050405020304" pitchFamily="18" charset="0"/>
              </a:rPr>
              <a:t>düzeyleri, zevkleri </a:t>
            </a:r>
            <a:r>
              <a:rPr lang="tr-TR" sz="2400" dirty="0">
                <a:latin typeface="Times New Roman" panose="02020603050405020304" pitchFamily="18" charset="0"/>
                <a:cs typeface="Times New Roman" panose="02020603050405020304" pitchFamily="18" charset="0"/>
              </a:rPr>
              <a:t>gibi etmenler birbirinden farklı olduğu gibi turizm şekilleri </a:t>
            </a:r>
            <a:r>
              <a:rPr lang="tr-TR" sz="2400" dirty="0" smtClean="0">
                <a:latin typeface="Times New Roman" panose="02020603050405020304" pitchFamily="18" charset="0"/>
                <a:cs typeface="Times New Roman" panose="02020603050405020304" pitchFamily="18" charset="0"/>
              </a:rPr>
              <a:t>ve işletmelerin </a:t>
            </a:r>
            <a:r>
              <a:rPr lang="tr-TR" sz="2400" dirty="0">
                <a:latin typeface="Times New Roman" panose="02020603050405020304" pitchFamily="18" charset="0"/>
                <a:cs typeface="Times New Roman" panose="02020603050405020304" pitchFamily="18" charset="0"/>
              </a:rPr>
              <a:t>bulunduğu farklı bölgeler de konaklama işletmelerinin </a:t>
            </a:r>
            <a:r>
              <a:rPr lang="tr-TR" sz="2400" dirty="0" smtClean="0">
                <a:latin typeface="Times New Roman" panose="02020603050405020304" pitchFamily="18" charset="0"/>
                <a:cs typeface="Times New Roman" panose="02020603050405020304" pitchFamily="18" charset="0"/>
              </a:rPr>
              <a:t>farklı hizmetler </a:t>
            </a:r>
            <a:r>
              <a:rPr lang="tr-TR" sz="2400" dirty="0">
                <a:latin typeface="Times New Roman" panose="02020603050405020304" pitchFamily="18" charset="0"/>
                <a:cs typeface="Times New Roman" panose="02020603050405020304" pitchFamily="18" charset="0"/>
              </a:rPr>
              <a:t>vermesine neden </a:t>
            </a:r>
            <a:r>
              <a:rPr lang="tr-TR" sz="2400" dirty="0" smtClean="0">
                <a:latin typeface="Times New Roman" panose="02020603050405020304" pitchFamily="18" charset="0"/>
                <a:cs typeface="Times New Roman" panose="02020603050405020304" pitchFamily="18" charset="0"/>
              </a:rPr>
              <a:t>olur. </a:t>
            </a:r>
          </a:p>
          <a:p>
            <a:pPr marL="0" indent="0" algn="just">
              <a:buNone/>
            </a:pPr>
            <a:r>
              <a:rPr lang="tr-TR" sz="2400" b="1" dirty="0" smtClean="0">
                <a:latin typeface="Times New Roman" panose="02020603050405020304" pitchFamily="18" charset="0"/>
                <a:cs typeface="Times New Roman" panose="02020603050405020304" pitchFamily="18" charset="0"/>
              </a:rPr>
              <a:t>Diğer </a:t>
            </a:r>
            <a:r>
              <a:rPr lang="tr-TR" sz="2400" b="1" dirty="0">
                <a:latin typeface="Times New Roman" panose="02020603050405020304" pitchFamily="18" charset="0"/>
                <a:cs typeface="Times New Roman" panose="02020603050405020304" pitchFamily="18" charset="0"/>
              </a:rPr>
              <a:t>bir tanımla otel işletmeleri</a:t>
            </a:r>
            <a:r>
              <a:rPr lang="tr-TR" sz="2400" b="1" dirty="0" smtClean="0">
                <a:latin typeface="Times New Roman" panose="02020603050405020304" pitchFamily="18" charset="0"/>
                <a:cs typeface="Times New Roman" panose="02020603050405020304" pitchFamily="18" charset="0"/>
              </a:rPr>
              <a:t>;</a:t>
            </a:r>
          </a:p>
          <a:p>
            <a:pPr marL="0" indent="0" algn="just">
              <a:buNone/>
            </a:pPr>
            <a:r>
              <a:rPr lang="tr-TR" sz="2400" dirty="0">
                <a:latin typeface="Times New Roman" panose="02020603050405020304" pitchFamily="18" charset="0"/>
                <a:cs typeface="Times New Roman" panose="02020603050405020304" pitchFamily="18" charset="0"/>
              </a:rPr>
              <a:t>       Birinci derecedeki turizm işletmeleri arasında ilk sırayı </a:t>
            </a:r>
            <a:r>
              <a:rPr lang="tr-TR" sz="2400" dirty="0" smtClean="0">
                <a:latin typeface="Times New Roman" panose="02020603050405020304" pitchFamily="18" charset="0"/>
                <a:cs typeface="Times New Roman" panose="02020603050405020304" pitchFamily="18" charset="0"/>
              </a:rPr>
              <a:t>alan, turistik </a:t>
            </a:r>
            <a:r>
              <a:rPr lang="tr-TR" sz="2400" dirty="0">
                <a:latin typeface="Times New Roman" panose="02020603050405020304" pitchFamily="18" charset="0"/>
                <a:cs typeface="Times New Roman" panose="02020603050405020304" pitchFamily="18" charset="0"/>
              </a:rPr>
              <a:t>mal ve hizmetlerin üretimini sağlayan, varlıkları </a:t>
            </a:r>
            <a:r>
              <a:rPr lang="tr-TR" sz="2400" dirty="0" smtClean="0">
                <a:latin typeface="Times New Roman" panose="02020603050405020304" pitchFamily="18" charset="0"/>
                <a:cs typeface="Times New Roman" panose="02020603050405020304" pitchFamily="18" charset="0"/>
              </a:rPr>
              <a:t>turizm olayına </a:t>
            </a:r>
            <a:r>
              <a:rPr lang="tr-TR" sz="2400" dirty="0">
                <a:latin typeface="Times New Roman" panose="02020603050405020304" pitchFamily="18" charset="0"/>
                <a:cs typeface="Times New Roman" panose="02020603050405020304" pitchFamily="18" charset="0"/>
              </a:rPr>
              <a:t>bağlı olarak ortaya çıkan ve şekillenip </a:t>
            </a:r>
            <a:r>
              <a:rPr lang="tr-TR" sz="2400" dirty="0" smtClean="0">
                <a:latin typeface="Times New Roman" panose="02020603050405020304" pitchFamily="18" charset="0"/>
                <a:cs typeface="Times New Roman" panose="02020603050405020304" pitchFamily="18" charset="0"/>
              </a:rPr>
              <a:t>çeşitlenen işletmelere </a:t>
            </a:r>
            <a:r>
              <a:rPr lang="tr-TR" sz="2400" dirty="0">
                <a:latin typeface="Times New Roman" panose="02020603050405020304" pitchFamily="18" charset="0"/>
                <a:cs typeface="Times New Roman" panose="02020603050405020304" pitchFamily="18" charset="0"/>
              </a:rPr>
              <a:t>otel işletmeleri denir</a:t>
            </a:r>
            <a:r>
              <a:rPr lang="tr-TR" sz="2400" dirty="0" smtClean="0">
                <a:latin typeface="Times New Roman" panose="02020603050405020304" pitchFamily="18" charset="0"/>
                <a:cs typeface="Times New Roman" panose="02020603050405020304" pitchFamily="18" charset="0"/>
              </a:rPr>
              <a:t>.</a:t>
            </a:r>
          </a:p>
          <a:p>
            <a:pPr marL="0" indent="0" algn="just">
              <a:buNone/>
            </a:pPr>
            <a:r>
              <a:rPr lang="tr-TR" sz="2400" b="1" dirty="0">
                <a:latin typeface="Times New Roman" panose="02020603050405020304" pitchFamily="18" charset="0"/>
                <a:cs typeface="Times New Roman" panose="02020603050405020304" pitchFamily="18" charset="0"/>
              </a:rPr>
              <a:t>Turizm Yatırım ve İşletmeleri Nitelikleri Yönetmeliği'ne göre ise şu </a:t>
            </a:r>
            <a:r>
              <a:rPr lang="tr-TR" sz="2400" b="1" dirty="0" smtClean="0">
                <a:latin typeface="Times New Roman" panose="02020603050405020304" pitchFamily="18" charset="0"/>
                <a:cs typeface="Times New Roman" panose="02020603050405020304" pitchFamily="18" charset="0"/>
              </a:rPr>
              <a:t>şekilde tanımlanmıştır:</a:t>
            </a:r>
          </a:p>
          <a:p>
            <a:pPr marL="0" indent="0" algn="just">
              <a:buNone/>
            </a:pPr>
            <a:r>
              <a:rPr lang="tr-TR" sz="2400" dirty="0">
                <a:latin typeface="Times New Roman" panose="02020603050405020304" pitchFamily="18" charset="0"/>
                <a:cs typeface="Times New Roman" panose="02020603050405020304" pitchFamily="18" charset="0"/>
              </a:rPr>
              <a:t>         Otel, asıl işlevleri müşterilerin geceleme </a:t>
            </a:r>
            <a:r>
              <a:rPr lang="tr-TR" sz="2400" dirty="0" smtClean="0">
                <a:latin typeface="Times New Roman" panose="02020603050405020304" pitchFamily="18" charset="0"/>
                <a:cs typeface="Times New Roman" panose="02020603050405020304" pitchFamily="18" charset="0"/>
              </a:rPr>
              <a:t>ihtiyaçlarını sağlamak </a:t>
            </a:r>
            <a:r>
              <a:rPr lang="tr-TR" sz="2400" dirty="0">
                <a:latin typeface="Times New Roman" panose="02020603050405020304" pitchFamily="18" charset="0"/>
                <a:cs typeface="Times New Roman" panose="02020603050405020304" pitchFamily="18" charset="0"/>
              </a:rPr>
              <a:t>olan, bu hizmetin yanında, yeme-içme, </a:t>
            </a:r>
            <a:r>
              <a:rPr lang="tr-TR" sz="2400" dirty="0" smtClean="0">
                <a:latin typeface="Times New Roman" panose="02020603050405020304" pitchFamily="18" charset="0"/>
                <a:cs typeface="Times New Roman" panose="02020603050405020304" pitchFamily="18" charset="0"/>
              </a:rPr>
              <a:t>eğlence ihtiyaçları </a:t>
            </a:r>
            <a:r>
              <a:rPr lang="tr-TR" sz="2400" dirty="0">
                <a:latin typeface="Times New Roman" panose="02020603050405020304" pitchFamily="18" charset="0"/>
                <a:cs typeface="Times New Roman" panose="02020603050405020304" pitchFamily="18" charset="0"/>
              </a:rPr>
              <a:t>için yardımcı ve tamamlayıcı birimleri </a:t>
            </a:r>
            <a:r>
              <a:rPr lang="tr-TR" sz="2400" dirty="0" smtClean="0">
                <a:latin typeface="Times New Roman" panose="02020603050405020304" pitchFamily="18" charset="0"/>
                <a:cs typeface="Times New Roman" panose="02020603050405020304" pitchFamily="18" charset="0"/>
              </a:rPr>
              <a:t>de bünyelerinde </a:t>
            </a:r>
            <a:r>
              <a:rPr lang="tr-TR" sz="2400" dirty="0">
                <a:latin typeface="Times New Roman" panose="02020603050405020304" pitchFamily="18" charset="0"/>
                <a:cs typeface="Times New Roman" panose="02020603050405020304" pitchFamily="18" charset="0"/>
              </a:rPr>
              <a:t>bulundurabilen tesislerdir.</a:t>
            </a:r>
          </a:p>
        </p:txBody>
      </p:sp>
      <p:sp>
        <p:nvSpPr>
          <p:cNvPr id="4" name="Sağ Ok 3"/>
          <p:cNvSpPr/>
          <p:nvPr/>
        </p:nvSpPr>
        <p:spPr>
          <a:xfrm>
            <a:off x="0" y="2562895"/>
            <a:ext cx="450761" cy="347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0" y="4588097"/>
            <a:ext cx="553792" cy="399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57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33083"/>
            <a:ext cx="12191999" cy="935864"/>
          </a:xfrm>
        </p:spPr>
        <p:txBody>
          <a:bodyPr>
            <a:normAutofit/>
          </a:bodyPr>
          <a:lstStyle/>
          <a:p>
            <a:r>
              <a:rPr lang="tr-TR" sz="3600" dirty="0">
                <a:latin typeface="Times New Roman" panose="02020603050405020304" pitchFamily="18" charset="0"/>
                <a:cs typeface="Times New Roman" panose="02020603050405020304" pitchFamily="18" charset="0"/>
              </a:rPr>
              <a:t>Otel İşletmeciliğinin Özellikleri</a:t>
            </a:r>
          </a:p>
        </p:txBody>
      </p:sp>
      <p:sp>
        <p:nvSpPr>
          <p:cNvPr id="3" name="İçerik Yer Tutucusu 2"/>
          <p:cNvSpPr>
            <a:spLocks noGrp="1"/>
          </p:cNvSpPr>
          <p:nvPr>
            <p:ph idx="1"/>
          </p:nvPr>
        </p:nvSpPr>
        <p:spPr>
          <a:xfrm>
            <a:off x="0" y="1181664"/>
            <a:ext cx="12192000" cy="5676336"/>
          </a:xfrm>
        </p:spPr>
        <p:txBody>
          <a:bodyPr>
            <a:normAutofit fontScale="70000" lnSpcReduction="20000"/>
          </a:bodyPr>
          <a:lstStyle/>
          <a:p>
            <a:pPr marL="0" indent="0" algn="just">
              <a:buNone/>
            </a:pPr>
            <a:r>
              <a:rPr lang="tr-TR" sz="3400" dirty="0">
                <a:latin typeface="Times New Roman" panose="02020603050405020304" pitchFamily="18" charset="0"/>
                <a:cs typeface="Times New Roman" panose="02020603050405020304" pitchFamily="18" charset="0"/>
              </a:rPr>
              <a:t>Çeşitli nedenlerle konaklama işletmelerinden faydalanmak isteyen </a:t>
            </a:r>
            <a:r>
              <a:rPr lang="tr-TR" sz="3400" dirty="0" smtClean="0">
                <a:latin typeface="Times New Roman" panose="02020603050405020304" pitchFamily="18" charset="0"/>
                <a:cs typeface="Times New Roman" panose="02020603050405020304" pitchFamily="18" charset="0"/>
              </a:rPr>
              <a:t>müşterilerin konaklama</a:t>
            </a:r>
            <a:r>
              <a:rPr lang="tr-TR" sz="3400" dirty="0">
                <a:latin typeface="Times New Roman" panose="02020603050405020304" pitchFamily="18" charset="0"/>
                <a:cs typeface="Times New Roman" panose="02020603050405020304" pitchFamily="18" charset="0"/>
              </a:rPr>
              <a:t>, yeme-içme gibi temel ihtiyaçlarının yanı sıra </a:t>
            </a:r>
            <a:r>
              <a:rPr lang="tr-TR" sz="3400" dirty="0" smtClean="0">
                <a:latin typeface="Times New Roman" panose="02020603050405020304" pitchFamily="18" charset="0"/>
                <a:cs typeface="Times New Roman" panose="02020603050405020304" pitchFamily="18" charset="0"/>
              </a:rPr>
              <a:t>eğlenme, kültürel </a:t>
            </a:r>
            <a:r>
              <a:rPr lang="tr-TR" sz="3400" dirty="0">
                <a:latin typeface="Times New Roman" panose="02020603050405020304" pitchFamily="18" charset="0"/>
                <a:cs typeface="Times New Roman" panose="02020603050405020304" pitchFamily="18" charset="0"/>
              </a:rPr>
              <a:t>gibi yardımcı ihtiyaçlarını da karşılayabilen ekonomik </a:t>
            </a:r>
            <a:r>
              <a:rPr lang="tr-TR" sz="3400" dirty="0" smtClean="0">
                <a:latin typeface="Times New Roman" panose="02020603050405020304" pitchFamily="18" charset="0"/>
                <a:cs typeface="Times New Roman" panose="02020603050405020304" pitchFamily="18" charset="0"/>
              </a:rPr>
              <a:t>ve sosyal </a:t>
            </a:r>
            <a:r>
              <a:rPr lang="tr-TR" sz="3400" dirty="0">
                <a:latin typeface="Times New Roman" panose="02020603050405020304" pitchFamily="18" charset="0"/>
                <a:cs typeface="Times New Roman" panose="02020603050405020304" pitchFamily="18" charset="0"/>
              </a:rPr>
              <a:t>işletmeler olan otel işletmelerinin başlıca özelliklerini şu </a:t>
            </a:r>
            <a:r>
              <a:rPr lang="tr-TR" sz="3400" dirty="0" smtClean="0">
                <a:latin typeface="Times New Roman" panose="02020603050405020304" pitchFamily="18" charset="0"/>
                <a:cs typeface="Times New Roman" panose="02020603050405020304" pitchFamily="18" charset="0"/>
              </a:rPr>
              <a:t>şekilde özetleyebiliriz:</a:t>
            </a:r>
          </a:p>
          <a:p>
            <a:pPr marL="0" indent="0" algn="just">
              <a:buNone/>
            </a:pPr>
            <a:endParaRPr lang="tr-TR" sz="3600" dirty="0" smtClean="0">
              <a:latin typeface="Times New Roman" panose="02020603050405020304" pitchFamily="18" charset="0"/>
              <a:cs typeface="Times New Roman" panose="02020603050405020304" pitchFamily="18" charset="0"/>
            </a:endParaRPr>
          </a:p>
          <a:p>
            <a:pPr marL="0" indent="0" algn="just">
              <a:buNone/>
            </a:pPr>
            <a:r>
              <a:rPr lang="tr-TR" sz="3700" b="1" dirty="0">
                <a:latin typeface="Times New Roman" panose="02020603050405020304" pitchFamily="18" charset="0"/>
                <a:cs typeface="Times New Roman" panose="02020603050405020304" pitchFamily="18" charset="0"/>
              </a:rPr>
              <a:t>Otel İşletmelerinin Özellikleri</a:t>
            </a:r>
            <a:r>
              <a:rPr lang="tr-TR" sz="3700" b="1" dirty="0" smtClean="0">
                <a:latin typeface="Times New Roman" panose="02020603050405020304" pitchFamily="18" charset="0"/>
                <a:cs typeface="Times New Roman" panose="02020603050405020304" pitchFamily="18" charset="0"/>
              </a:rPr>
              <a:t>:</a:t>
            </a:r>
          </a:p>
          <a:p>
            <a:pPr marL="0" indent="0" algn="just">
              <a:buNone/>
            </a:pPr>
            <a:r>
              <a:rPr lang="tr-TR" sz="3400" b="1" dirty="0">
                <a:latin typeface="Times New Roman" panose="02020603050405020304" pitchFamily="18" charset="0"/>
                <a:cs typeface="Times New Roman" panose="02020603050405020304" pitchFamily="18" charset="0"/>
              </a:rPr>
              <a:t>1. </a:t>
            </a:r>
            <a:r>
              <a:rPr lang="tr-TR" sz="3400" dirty="0">
                <a:latin typeface="Times New Roman" panose="02020603050405020304" pitchFamily="18" charset="0"/>
                <a:cs typeface="Times New Roman" panose="02020603050405020304" pitchFamily="18" charset="0"/>
              </a:rPr>
              <a:t>Otel işletmeciliğinin temel dayanağı insan gücüdür. Bir </a:t>
            </a:r>
            <a:r>
              <a:rPr lang="tr-TR" sz="3400" dirty="0" smtClean="0">
                <a:latin typeface="Times New Roman" panose="02020603050405020304" pitchFamily="18" charset="0"/>
                <a:cs typeface="Times New Roman" panose="02020603050405020304" pitchFamily="18" charset="0"/>
              </a:rPr>
              <a:t>işletmenin tüm </a:t>
            </a:r>
            <a:r>
              <a:rPr lang="tr-TR" sz="3400" dirty="0">
                <a:latin typeface="Times New Roman" panose="02020603050405020304" pitchFamily="18" charset="0"/>
                <a:cs typeface="Times New Roman" panose="02020603050405020304" pitchFamily="18" charset="0"/>
              </a:rPr>
              <a:t>bölümlerinde misafirlere hizmet sunan yine insandır. </a:t>
            </a:r>
            <a:r>
              <a:rPr lang="tr-TR" sz="3400" dirty="0" smtClean="0">
                <a:latin typeface="Times New Roman" panose="02020603050405020304" pitchFamily="18" charset="0"/>
                <a:cs typeface="Times New Roman" panose="02020603050405020304" pitchFamily="18" charset="0"/>
              </a:rPr>
              <a:t>Tüm konaklama </a:t>
            </a:r>
            <a:r>
              <a:rPr lang="tr-TR" sz="3400" dirty="0">
                <a:latin typeface="Times New Roman" panose="02020603050405020304" pitchFamily="18" charset="0"/>
                <a:cs typeface="Times New Roman" panose="02020603050405020304" pitchFamily="18" charset="0"/>
              </a:rPr>
              <a:t>hizmetlerinde sayı bakımından çokluk arz eden </a:t>
            </a:r>
            <a:r>
              <a:rPr lang="tr-TR" sz="3400" dirty="0" smtClean="0">
                <a:latin typeface="Times New Roman" panose="02020603050405020304" pitchFamily="18" charset="0"/>
                <a:cs typeface="Times New Roman" panose="02020603050405020304" pitchFamily="18" charset="0"/>
              </a:rPr>
              <a:t>insan gücüne </a:t>
            </a:r>
            <a:r>
              <a:rPr lang="tr-TR" sz="3400" dirty="0">
                <a:latin typeface="Times New Roman" panose="02020603050405020304" pitchFamily="18" charset="0"/>
                <a:cs typeface="Times New Roman" panose="02020603050405020304" pitchFamily="18" charset="0"/>
              </a:rPr>
              <a:t>gerek duyulmaktadır. Diğer işletmelerde </a:t>
            </a:r>
            <a:r>
              <a:rPr lang="tr-TR" sz="3400" dirty="0" smtClean="0">
                <a:latin typeface="Times New Roman" panose="02020603050405020304" pitchFamily="18" charset="0"/>
                <a:cs typeface="Times New Roman" panose="02020603050405020304" pitchFamily="18" charset="0"/>
              </a:rPr>
              <a:t>otomasyona ağırlık </a:t>
            </a:r>
            <a:r>
              <a:rPr lang="tr-TR" sz="3400" dirty="0">
                <a:latin typeface="Times New Roman" panose="02020603050405020304" pitchFamily="18" charset="0"/>
                <a:cs typeface="Times New Roman" panose="02020603050405020304" pitchFamily="18" charset="0"/>
              </a:rPr>
              <a:t>verilerek, insan gücünün makinelerle ikame </a:t>
            </a:r>
            <a:r>
              <a:rPr lang="tr-TR" sz="3400" dirty="0" smtClean="0">
                <a:latin typeface="Times New Roman" panose="02020603050405020304" pitchFamily="18" charset="0"/>
                <a:cs typeface="Times New Roman" panose="02020603050405020304" pitchFamily="18" charset="0"/>
              </a:rPr>
              <a:t>edilmesi mümkündür</a:t>
            </a:r>
            <a:r>
              <a:rPr lang="tr-TR" sz="3400" dirty="0">
                <a:latin typeface="Times New Roman" panose="02020603050405020304" pitchFamily="18" charset="0"/>
                <a:cs typeface="Times New Roman" panose="02020603050405020304" pitchFamily="18" charset="0"/>
              </a:rPr>
              <a:t>. Oysa otel işletmeciliğinde insan gücünün </a:t>
            </a:r>
            <a:r>
              <a:rPr lang="tr-TR" sz="3400" dirty="0" smtClean="0">
                <a:latin typeface="Times New Roman" panose="02020603050405020304" pitchFamily="18" charset="0"/>
                <a:cs typeface="Times New Roman" panose="02020603050405020304" pitchFamily="18" charset="0"/>
              </a:rPr>
              <a:t>ikame edilemeyeceği </a:t>
            </a:r>
            <a:r>
              <a:rPr lang="tr-TR" sz="3400" dirty="0">
                <a:latin typeface="Times New Roman" panose="02020603050405020304" pitchFamily="18" charset="0"/>
                <a:cs typeface="Times New Roman" panose="02020603050405020304" pitchFamily="18" charset="0"/>
              </a:rPr>
              <a:t>işler daha ağırlıklıdır. Bu nedenle işletmelerin </a:t>
            </a:r>
            <a:r>
              <a:rPr lang="tr-TR" sz="3400" dirty="0" smtClean="0">
                <a:latin typeface="Times New Roman" panose="02020603050405020304" pitchFamily="18" charset="0"/>
                <a:cs typeface="Times New Roman" panose="02020603050405020304" pitchFamily="18" charset="0"/>
              </a:rPr>
              <a:t>bilgili,  yetenekli </a:t>
            </a:r>
            <a:r>
              <a:rPr lang="tr-TR" sz="3400" dirty="0">
                <a:latin typeface="Times New Roman" panose="02020603050405020304" pitchFamily="18" charset="0"/>
                <a:cs typeface="Times New Roman" panose="02020603050405020304" pitchFamily="18" charset="0"/>
              </a:rPr>
              <a:t>ve formasyonunu almış kalifiye personele </a:t>
            </a:r>
            <a:r>
              <a:rPr lang="tr-TR" sz="3400" dirty="0" smtClean="0">
                <a:latin typeface="Times New Roman" panose="02020603050405020304" pitchFamily="18" charset="0"/>
                <a:cs typeface="Times New Roman" panose="02020603050405020304" pitchFamily="18" charset="0"/>
              </a:rPr>
              <a:t>ihtiyacı vardır</a:t>
            </a:r>
            <a:r>
              <a:rPr lang="tr-TR" sz="3400" dirty="0">
                <a:latin typeface="Times New Roman" panose="02020603050405020304" pitchFamily="18" charset="0"/>
                <a:cs typeface="Times New Roman" panose="02020603050405020304" pitchFamily="18" charset="0"/>
              </a:rPr>
              <a:t>. İyi bir insan gücü planlaması yapılarak bu ihtiyaca </a:t>
            </a:r>
            <a:r>
              <a:rPr lang="tr-TR" sz="3400" dirty="0" smtClean="0">
                <a:latin typeface="Times New Roman" panose="02020603050405020304" pitchFamily="18" charset="0"/>
                <a:cs typeface="Times New Roman" panose="02020603050405020304" pitchFamily="18" charset="0"/>
              </a:rPr>
              <a:t>cevap verilmesi </a:t>
            </a:r>
            <a:r>
              <a:rPr lang="tr-TR" sz="3400" dirty="0">
                <a:latin typeface="Times New Roman" panose="02020603050405020304" pitchFamily="18" charset="0"/>
                <a:cs typeface="Times New Roman" panose="02020603050405020304" pitchFamily="18" charset="0"/>
              </a:rPr>
              <a:t>gerekmektedir.</a:t>
            </a:r>
          </a:p>
        </p:txBody>
      </p:sp>
    </p:spTree>
    <p:extLst>
      <p:ext uri="{BB962C8B-B14F-4D97-AF65-F5344CB8AC3E}">
        <p14:creationId xmlns:p14="http://schemas.microsoft.com/office/powerpoint/2010/main" val="295854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2. Otel işletmeleri zaman satar. Otel odalarının 24 saat içinde </a:t>
            </a:r>
            <a:r>
              <a:rPr lang="tr-TR" sz="2400" dirty="0" smtClean="0">
                <a:latin typeface="Times New Roman" panose="02020603050405020304" pitchFamily="18" charset="0"/>
                <a:cs typeface="Times New Roman" panose="02020603050405020304" pitchFamily="18" charset="0"/>
              </a:rPr>
              <a:t>satılması söz </a:t>
            </a:r>
            <a:r>
              <a:rPr lang="tr-TR" sz="2400" dirty="0">
                <a:latin typeface="Times New Roman" panose="02020603050405020304" pitchFamily="18" charset="0"/>
                <a:cs typeface="Times New Roman" panose="02020603050405020304" pitchFamily="18" charset="0"/>
              </a:rPr>
              <a:t>konusu olup, satılamayan oda otel için kayıp </a:t>
            </a:r>
            <a:r>
              <a:rPr lang="tr-TR" sz="2400" dirty="0" smtClean="0">
                <a:latin typeface="Times New Roman" panose="02020603050405020304" pitchFamily="18" charset="0"/>
                <a:cs typeface="Times New Roman" panose="02020603050405020304" pitchFamily="18" charset="0"/>
              </a:rPr>
              <a:t>olmaktadır. Otel </a:t>
            </a:r>
            <a:r>
              <a:rPr lang="tr-TR" sz="2400" dirty="0">
                <a:latin typeface="Times New Roman" panose="02020603050405020304" pitchFamily="18" charset="0"/>
                <a:cs typeface="Times New Roman" panose="02020603050405020304" pitchFamily="18" charset="0"/>
              </a:rPr>
              <a:t>hizmetini stoklama imkanı bulunmadığından üretildiği </a:t>
            </a:r>
            <a:r>
              <a:rPr lang="tr-TR" sz="2400" dirty="0" smtClean="0">
                <a:latin typeface="Times New Roman" panose="02020603050405020304" pitchFamily="18" charset="0"/>
                <a:cs typeface="Times New Roman" panose="02020603050405020304" pitchFamily="18" charset="0"/>
              </a:rPr>
              <a:t>ya da </a:t>
            </a:r>
            <a:r>
              <a:rPr lang="tr-TR" sz="2400" dirty="0">
                <a:latin typeface="Times New Roman" panose="02020603050405020304" pitchFamily="18" charset="0"/>
                <a:cs typeface="Times New Roman" panose="02020603050405020304" pitchFamily="18" charset="0"/>
              </a:rPr>
              <a:t>hazırlandığı anda satılması gerekmektedir. Bu nedenle </a:t>
            </a:r>
            <a:r>
              <a:rPr lang="tr-TR" sz="2400" dirty="0" smtClean="0">
                <a:latin typeface="Times New Roman" panose="02020603050405020304" pitchFamily="18" charset="0"/>
                <a:cs typeface="Times New Roman" panose="02020603050405020304" pitchFamily="18" charset="0"/>
              </a:rPr>
              <a:t>otelde satılan </a:t>
            </a:r>
            <a:r>
              <a:rPr lang="tr-TR" sz="2400" dirty="0">
                <a:latin typeface="Times New Roman" panose="02020603050405020304" pitchFamily="18" charset="0"/>
                <a:cs typeface="Times New Roman" panose="02020603050405020304" pitchFamily="18" charset="0"/>
              </a:rPr>
              <a:t>aslında “zaman” olmaktadır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3. Otel işletmeciliği dinamiktir. Otel, hizmet üreten bir fabrika </a:t>
            </a:r>
            <a:r>
              <a:rPr lang="tr-TR" sz="2400" dirty="0" smtClean="0">
                <a:latin typeface="Times New Roman" panose="02020603050405020304" pitchFamily="18" charset="0"/>
                <a:cs typeface="Times New Roman" panose="02020603050405020304" pitchFamily="18" charset="0"/>
              </a:rPr>
              <a:t>olarak düşünüldüğünde</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teknolojisi ve </a:t>
            </a:r>
            <a:r>
              <a:rPr lang="tr-TR" sz="2400" dirty="0">
                <a:latin typeface="Times New Roman" panose="02020603050405020304" pitchFamily="18" charset="0"/>
                <a:cs typeface="Times New Roman" panose="02020603050405020304" pitchFamily="18" charset="0"/>
              </a:rPr>
              <a:t>hizmet anlayışı ile sürekli </a:t>
            </a:r>
            <a:r>
              <a:rPr lang="tr-TR" sz="2400" dirty="0" smtClean="0">
                <a:latin typeface="Times New Roman" panose="02020603050405020304" pitchFamily="18" charset="0"/>
                <a:cs typeface="Times New Roman" panose="02020603050405020304" pitchFamily="18" charset="0"/>
              </a:rPr>
              <a:t>olarak değişiklik </a:t>
            </a:r>
            <a:r>
              <a:rPr lang="tr-TR" sz="2400" dirty="0">
                <a:latin typeface="Times New Roman" panose="02020603050405020304" pitchFamily="18" charset="0"/>
                <a:cs typeface="Times New Roman" panose="02020603050405020304" pitchFamily="18" charset="0"/>
              </a:rPr>
              <a:t>gösteren, zevk ve modaya bağımlılığı fazla olan </a:t>
            </a:r>
            <a:r>
              <a:rPr lang="tr-TR" sz="2400" dirty="0" smtClean="0">
                <a:latin typeface="Times New Roman" panose="02020603050405020304" pitchFamily="18" charset="0"/>
                <a:cs typeface="Times New Roman" panose="02020603050405020304" pitchFamily="18" charset="0"/>
              </a:rPr>
              <a:t>bir sektördür.</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4. Otel işletmelerinin etkinliklerinde zaman sınırlaması yoktur. </a:t>
            </a:r>
            <a:r>
              <a:rPr lang="tr-TR" sz="2400" dirty="0" smtClean="0">
                <a:latin typeface="Times New Roman" panose="02020603050405020304" pitchFamily="18" charset="0"/>
                <a:cs typeface="Times New Roman" panose="02020603050405020304" pitchFamily="18" charset="0"/>
              </a:rPr>
              <a:t>Günün 24 </a:t>
            </a:r>
            <a:r>
              <a:rPr lang="tr-TR" sz="2400" dirty="0">
                <a:latin typeface="Times New Roman" panose="02020603050405020304" pitchFamily="18" charset="0"/>
                <a:cs typeface="Times New Roman" panose="02020603050405020304" pitchFamily="18" charset="0"/>
              </a:rPr>
              <a:t>saati, haftanın 7 günü, bütün bir yıl boyunca (sezonluklar </a:t>
            </a:r>
            <a:r>
              <a:rPr lang="tr-TR" sz="2400" dirty="0" smtClean="0">
                <a:latin typeface="Times New Roman" panose="02020603050405020304" pitchFamily="18" charset="0"/>
                <a:cs typeface="Times New Roman" panose="02020603050405020304" pitchFamily="18" charset="0"/>
              </a:rPr>
              <a:t>hariç) misafirlerine </a:t>
            </a:r>
            <a:r>
              <a:rPr lang="tr-TR" sz="2400" dirty="0">
                <a:latin typeface="Times New Roman" panose="02020603050405020304" pitchFamily="18" charset="0"/>
                <a:cs typeface="Times New Roman" panose="02020603050405020304" pitchFamily="18" charset="0"/>
              </a:rPr>
              <a:t>hizmet sunmaya devam ederler. Diğer </a:t>
            </a:r>
            <a:r>
              <a:rPr lang="tr-TR" sz="2400" dirty="0" smtClean="0">
                <a:latin typeface="Times New Roman" panose="02020603050405020304" pitchFamily="18" charset="0"/>
                <a:cs typeface="Times New Roman" panose="02020603050405020304" pitchFamily="18" charset="0"/>
              </a:rPr>
              <a:t>insanlar tatil </a:t>
            </a:r>
            <a:r>
              <a:rPr lang="tr-TR" sz="2400" dirty="0">
                <a:latin typeface="Times New Roman" panose="02020603050405020304" pitchFamily="18" charset="0"/>
                <a:cs typeface="Times New Roman" panose="02020603050405020304" pitchFamily="18" charset="0"/>
              </a:rPr>
              <a:t>yaparken onları memnun etmeye çalışmaktadır. Bu </a:t>
            </a:r>
            <a:r>
              <a:rPr lang="tr-TR" sz="2400" dirty="0" smtClean="0">
                <a:latin typeface="Times New Roman" panose="02020603050405020304" pitchFamily="18" charset="0"/>
                <a:cs typeface="Times New Roman" panose="02020603050405020304" pitchFamily="18" charset="0"/>
              </a:rPr>
              <a:t>nedenle personelin </a:t>
            </a:r>
            <a:r>
              <a:rPr lang="tr-TR" sz="2400" dirty="0">
                <a:latin typeface="Times New Roman" panose="02020603050405020304" pitchFamily="18" charset="0"/>
                <a:cs typeface="Times New Roman" panose="02020603050405020304" pitchFamily="18" charset="0"/>
              </a:rPr>
              <a:t>mesleğini sevmesi ve insan ilişkilerini iyi bilmesi gereklidir</a:t>
            </a:r>
          </a:p>
        </p:txBody>
      </p:sp>
    </p:spTree>
    <p:extLst>
      <p:ext uri="{BB962C8B-B14F-4D97-AF65-F5344CB8AC3E}">
        <p14:creationId xmlns:p14="http://schemas.microsoft.com/office/powerpoint/2010/main" val="1146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5. Otel işletmelerinde üretilen hizmetlerin satışı ancak, misafirlerin </a:t>
            </a:r>
            <a:r>
              <a:rPr lang="tr-TR" sz="2400" dirty="0" smtClean="0">
                <a:latin typeface="Times New Roman" panose="02020603050405020304" pitchFamily="18" charset="0"/>
                <a:cs typeface="Times New Roman" panose="02020603050405020304" pitchFamily="18" charset="0"/>
              </a:rPr>
              <a:t>işletmeye başvurusu </a:t>
            </a:r>
            <a:r>
              <a:rPr lang="tr-TR" sz="2400" dirty="0">
                <a:latin typeface="Times New Roman" panose="02020603050405020304" pitchFamily="18" charset="0"/>
                <a:cs typeface="Times New Roman" panose="02020603050405020304" pitchFamily="18" charset="0"/>
              </a:rPr>
              <a:t>üzerine başlamaktadır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6. Sürekli çalışmayı gerektiren otel işletmelerinin en önemli </a:t>
            </a:r>
            <a:r>
              <a:rPr lang="tr-TR" sz="2400" dirty="0" smtClean="0">
                <a:latin typeface="Times New Roman" panose="02020603050405020304" pitchFamily="18" charset="0"/>
                <a:cs typeface="Times New Roman" panose="02020603050405020304" pitchFamily="18" charset="0"/>
              </a:rPr>
              <a:t>gelir kaynağı </a:t>
            </a:r>
            <a:r>
              <a:rPr lang="tr-TR" sz="2400" dirty="0">
                <a:latin typeface="Times New Roman" panose="02020603050405020304" pitchFamily="18" charset="0"/>
                <a:cs typeface="Times New Roman" panose="02020603050405020304" pitchFamily="18" charset="0"/>
              </a:rPr>
              <a:t>olan oda satışlarının ayrı bir özelliği vardır. Gelirlerin </a:t>
            </a:r>
            <a:r>
              <a:rPr lang="tr-TR" sz="2400" dirty="0" smtClean="0">
                <a:latin typeface="Times New Roman" panose="02020603050405020304" pitchFamily="18" charset="0"/>
                <a:cs typeface="Times New Roman" panose="02020603050405020304" pitchFamily="18" charset="0"/>
              </a:rPr>
              <a:t>yaklaşık %50’sini </a:t>
            </a:r>
            <a:r>
              <a:rPr lang="tr-TR" sz="2400" dirty="0">
                <a:latin typeface="Times New Roman" panose="02020603050405020304" pitchFamily="18" charset="0"/>
                <a:cs typeface="Times New Roman" panose="02020603050405020304" pitchFamily="18" charset="0"/>
              </a:rPr>
              <a:t>oda satışları oluşturmaktadır. Zaman temelini </a:t>
            </a:r>
            <a:r>
              <a:rPr lang="tr-TR" sz="2400" dirty="0" smtClean="0">
                <a:latin typeface="Times New Roman" panose="02020603050405020304" pitchFamily="18" charset="0"/>
                <a:cs typeface="Times New Roman" panose="02020603050405020304" pitchFamily="18" charset="0"/>
              </a:rPr>
              <a:t>esas alan </a:t>
            </a:r>
            <a:r>
              <a:rPr lang="tr-TR" sz="2400" dirty="0">
                <a:latin typeface="Times New Roman" panose="02020603050405020304" pitchFamily="18" charset="0"/>
                <a:cs typeface="Times New Roman" panose="02020603050405020304" pitchFamily="18" charset="0"/>
              </a:rPr>
              <a:t>bu işletmelerde, satış o gün için sağlanamayan odaların </a:t>
            </a:r>
            <a:r>
              <a:rPr lang="tr-TR" sz="2400" dirty="0" smtClean="0">
                <a:latin typeface="Times New Roman" panose="02020603050405020304" pitchFamily="18" charset="0"/>
                <a:cs typeface="Times New Roman" panose="02020603050405020304" pitchFamily="18" charset="0"/>
              </a:rPr>
              <a:t>satılacağı güne </a:t>
            </a:r>
            <a:r>
              <a:rPr lang="tr-TR" sz="2400" dirty="0">
                <a:latin typeface="Times New Roman" panose="02020603050405020304" pitchFamily="18" charset="0"/>
                <a:cs typeface="Times New Roman" panose="02020603050405020304" pitchFamily="18" charset="0"/>
              </a:rPr>
              <a:t>kadar depolanarak saklanabilme şansları yoktur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7. Otel işletmeciliğinde risk faktörü oldukça yüksektir. Otel </a:t>
            </a:r>
            <a:r>
              <a:rPr lang="tr-TR" sz="2400" dirty="0" smtClean="0">
                <a:latin typeface="Times New Roman" panose="02020603050405020304" pitchFamily="18" charset="0"/>
                <a:cs typeface="Times New Roman" panose="02020603050405020304" pitchFamily="18" charset="0"/>
              </a:rPr>
              <a:t>işletmeleri bulunduğu </a:t>
            </a:r>
            <a:r>
              <a:rPr lang="tr-TR" sz="2400" dirty="0">
                <a:latin typeface="Times New Roman" panose="02020603050405020304" pitchFamily="18" charset="0"/>
                <a:cs typeface="Times New Roman" panose="02020603050405020304" pitchFamily="18" charset="0"/>
              </a:rPr>
              <a:t>ülkenin içine girdiği tehlikelerden çok hızlı </a:t>
            </a:r>
            <a:r>
              <a:rPr lang="tr-TR" sz="2400" dirty="0" smtClean="0">
                <a:latin typeface="Times New Roman" panose="02020603050405020304" pitchFamily="18" charset="0"/>
                <a:cs typeface="Times New Roman" panose="02020603050405020304" pitchFamily="18" charset="0"/>
              </a:rPr>
              <a:t>biçimde etkilenirler</a:t>
            </a:r>
            <a:r>
              <a:rPr lang="tr-TR" sz="2400" dirty="0">
                <a:latin typeface="Times New Roman" panose="02020603050405020304" pitchFamily="18" charset="0"/>
                <a:cs typeface="Times New Roman" panose="02020603050405020304" pitchFamily="18" charset="0"/>
              </a:rPr>
              <a:t>. Gerek uluslararası ilişkilerde politik açıdan </a:t>
            </a:r>
            <a:r>
              <a:rPr lang="tr-TR" sz="2400" dirty="0" smtClean="0">
                <a:latin typeface="Times New Roman" panose="02020603050405020304" pitchFamily="18" charset="0"/>
                <a:cs typeface="Times New Roman" panose="02020603050405020304" pitchFamily="18" charset="0"/>
              </a:rPr>
              <a:t>meydana gelen </a:t>
            </a:r>
            <a:r>
              <a:rPr lang="tr-TR" sz="2400" dirty="0">
                <a:latin typeface="Times New Roman" panose="02020603050405020304" pitchFamily="18" charset="0"/>
                <a:cs typeface="Times New Roman" panose="02020603050405020304" pitchFamily="18" charset="0"/>
              </a:rPr>
              <a:t>olumsuz durumlarda, gerek ülkenin doğal koşullarında </a:t>
            </a:r>
            <a:r>
              <a:rPr lang="tr-TR" sz="2400" dirty="0" smtClean="0">
                <a:latin typeface="Times New Roman" panose="02020603050405020304" pitchFamily="18" charset="0"/>
                <a:cs typeface="Times New Roman" panose="02020603050405020304" pitchFamily="18" charset="0"/>
              </a:rPr>
              <a:t>ortaya çıkan </a:t>
            </a:r>
            <a:r>
              <a:rPr lang="tr-TR" sz="2400" dirty="0">
                <a:latin typeface="Times New Roman" panose="02020603050405020304" pitchFamily="18" charset="0"/>
                <a:cs typeface="Times New Roman" panose="02020603050405020304" pitchFamily="18" charset="0"/>
              </a:rPr>
              <a:t>dengesizliklerde, gerekse ülkede patlak veren </a:t>
            </a:r>
            <a:r>
              <a:rPr lang="tr-TR" sz="2400" dirty="0" smtClean="0">
                <a:latin typeface="Times New Roman" panose="02020603050405020304" pitchFamily="18" charset="0"/>
                <a:cs typeface="Times New Roman" panose="02020603050405020304" pitchFamily="18" charset="0"/>
              </a:rPr>
              <a:t>savaş, çatışma </a:t>
            </a:r>
            <a:r>
              <a:rPr lang="tr-TR" sz="2400" dirty="0">
                <a:latin typeface="Times New Roman" panose="02020603050405020304" pitchFamily="18" charset="0"/>
                <a:cs typeface="Times New Roman" panose="02020603050405020304" pitchFamily="18" charset="0"/>
              </a:rPr>
              <a:t>gibi yıkıcı olaylarda işletmeler çalışmaları ağır </a:t>
            </a:r>
            <a:r>
              <a:rPr lang="tr-TR" sz="2400" dirty="0" smtClean="0">
                <a:latin typeface="Times New Roman" panose="02020603050405020304" pitchFamily="18" charset="0"/>
                <a:cs typeface="Times New Roman" panose="02020603050405020304" pitchFamily="18" charset="0"/>
              </a:rPr>
              <a:t>biçimde zarar görür.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406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8. Otel işletmeleri misafirlerine her zaman daha kaliteli </a:t>
            </a:r>
            <a:r>
              <a:rPr lang="tr-TR" sz="2400" dirty="0" smtClean="0">
                <a:latin typeface="Times New Roman" panose="02020603050405020304" pitchFamily="18" charset="0"/>
                <a:cs typeface="Times New Roman" panose="02020603050405020304" pitchFamily="18" charset="0"/>
              </a:rPr>
              <a:t>hizmet sunmak </a:t>
            </a:r>
            <a:r>
              <a:rPr lang="tr-TR" sz="2400" dirty="0">
                <a:latin typeface="Times New Roman" panose="02020603050405020304" pitchFamily="18" charset="0"/>
                <a:cs typeface="Times New Roman" panose="02020603050405020304" pitchFamily="18" charset="0"/>
              </a:rPr>
              <a:t>istediğinden teknolojik yeniliklerden sürekli olarak </a:t>
            </a:r>
            <a:r>
              <a:rPr lang="tr-TR" sz="2400" dirty="0" smtClean="0">
                <a:latin typeface="Times New Roman" panose="02020603050405020304" pitchFamily="18" charset="0"/>
                <a:cs typeface="Times New Roman" panose="02020603050405020304" pitchFamily="18" charset="0"/>
              </a:rPr>
              <a:t>faydalanır ve </a:t>
            </a:r>
            <a:r>
              <a:rPr lang="tr-TR" sz="2400" dirty="0">
                <a:latin typeface="Times New Roman" panose="02020603050405020304" pitchFamily="18" charset="0"/>
                <a:cs typeface="Times New Roman" panose="02020603050405020304" pitchFamily="18" charset="0"/>
              </a:rPr>
              <a:t>bunları olanakları doğrultusunda satın alarak </a:t>
            </a:r>
            <a:r>
              <a:rPr lang="tr-TR" sz="2400" dirty="0" smtClean="0">
                <a:latin typeface="Times New Roman" panose="02020603050405020304" pitchFamily="18" charset="0"/>
                <a:cs typeface="Times New Roman" panose="02020603050405020304" pitchFamily="18" charset="0"/>
              </a:rPr>
              <a:t>kullanırlar. Çünkü </a:t>
            </a:r>
            <a:r>
              <a:rPr lang="tr-TR" sz="2400" dirty="0">
                <a:latin typeface="Times New Roman" panose="02020603050405020304" pitchFamily="18" charset="0"/>
                <a:cs typeface="Times New Roman" panose="02020603050405020304" pitchFamily="18" charset="0"/>
              </a:rPr>
              <a:t>konaklama işletmelerinin büyüklüklerine göre </a:t>
            </a:r>
            <a:r>
              <a:rPr lang="tr-TR" sz="2400" dirty="0" smtClean="0">
                <a:latin typeface="Times New Roman" panose="02020603050405020304" pitchFamily="18" charset="0"/>
                <a:cs typeface="Times New Roman" panose="02020603050405020304" pitchFamily="18" charset="0"/>
              </a:rPr>
              <a:t>geliştirilen </a:t>
            </a:r>
            <a:r>
              <a:rPr lang="tr-TR" sz="2400" dirty="0" err="1" smtClean="0">
                <a:latin typeface="Times New Roman" panose="02020603050405020304" pitchFamily="18" charset="0"/>
                <a:cs typeface="Times New Roman" panose="02020603050405020304" pitchFamily="18" charset="0"/>
              </a:rPr>
              <a:t>önbüro</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sistemlerinin, genel bakım ve temizlik hizmetlerinde </a:t>
            </a:r>
            <a:r>
              <a:rPr lang="tr-TR" sz="2400" dirty="0" smtClean="0">
                <a:latin typeface="Times New Roman" panose="02020603050405020304" pitchFamily="18" charset="0"/>
                <a:cs typeface="Times New Roman" panose="02020603050405020304" pitchFamily="18" charset="0"/>
              </a:rPr>
              <a:t>kullanılan gelişmiş </a:t>
            </a:r>
            <a:r>
              <a:rPr lang="tr-TR" sz="2400" dirty="0">
                <a:latin typeface="Times New Roman" panose="02020603050405020304" pitchFamily="18" charset="0"/>
                <a:cs typeface="Times New Roman" panose="02020603050405020304" pitchFamily="18" charset="0"/>
              </a:rPr>
              <a:t>makine ve malzemelerin, mutfak ve servis </a:t>
            </a:r>
            <a:r>
              <a:rPr lang="tr-TR" sz="2400" dirty="0" smtClean="0">
                <a:latin typeface="Times New Roman" panose="02020603050405020304" pitchFamily="18" charset="0"/>
                <a:cs typeface="Times New Roman" panose="02020603050405020304" pitchFamily="18" charset="0"/>
              </a:rPr>
              <a:t>hizmetlerinde işi </a:t>
            </a:r>
            <a:r>
              <a:rPr lang="tr-TR" sz="2400" dirty="0">
                <a:latin typeface="Times New Roman" panose="02020603050405020304" pitchFamily="18" charset="0"/>
                <a:cs typeface="Times New Roman" panose="02020603050405020304" pitchFamily="18" charset="0"/>
              </a:rPr>
              <a:t>kolaylaştırmak ve hızlandırmak amacı ile </a:t>
            </a:r>
            <a:r>
              <a:rPr lang="tr-TR" sz="2400" dirty="0" smtClean="0">
                <a:latin typeface="Times New Roman" panose="02020603050405020304" pitchFamily="18" charset="0"/>
                <a:cs typeface="Times New Roman" panose="02020603050405020304" pitchFamily="18" charset="0"/>
              </a:rPr>
              <a:t>geliştirilmiş yeni </a:t>
            </a:r>
            <a:r>
              <a:rPr lang="tr-TR" sz="2400" dirty="0">
                <a:latin typeface="Times New Roman" panose="02020603050405020304" pitchFamily="18" charset="0"/>
                <a:cs typeface="Times New Roman" panose="02020603050405020304" pitchFamily="18" charset="0"/>
              </a:rPr>
              <a:t>ekipmanların kullanılması, aynı zamanda </a:t>
            </a:r>
            <a:r>
              <a:rPr lang="tr-TR" sz="2400" dirty="0" smtClean="0">
                <a:latin typeface="Times New Roman" panose="02020603050405020304" pitchFamily="18" charset="0"/>
                <a:cs typeface="Times New Roman" panose="02020603050405020304" pitchFamily="18" charset="0"/>
              </a:rPr>
              <a:t>genel olarak </a:t>
            </a:r>
            <a:r>
              <a:rPr lang="tr-TR" sz="2400" dirty="0">
                <a:latin typeface="Times New Roman" panose="02020603050405020304" pitchFamily="18" charset="0"/>
                <a:cs typeface="Times New Roman" panose="02020603050405020304" pitchFamily="18" charset="0"/>
              </a:rPr>
              <a:t>konaklama işletmeleri için geliştirilen diğer teknolojik </a:t>
            </a:r>
            <a:r>
              <a:rPr lang="tr-TR" sz="2400" dirty="0" smtClean="0">
                <a:latin typeface="Times New Roman" panose="02020603050405020304" pitchFamily="18" charset="0"/>
                <a:cs typeface="Times New Roman" panose="02020603050405020304" pitchFamily="18" charset="0"/>
              </a:rPr>
              <a:t>yeniliklerden (anahtar </a:t>
            </a:r>
            <a:r>
              <a:rPr lang="tr-TR" sz="2400" dirty="0">
                <a:latin typeface="Times New Roman" panose="02020603050405020304" pitchFamily="18" charset="0"/>
                <a:cs typeface="Times New Roman" panose="02020603050405020304" pitchFamily="18" charset="0"/>
              </a:rPr>
              <a:t>kart sistemi, bilgisayarlı </a:t>
            </a:r>
            <a:r>
              <a:rPr lang="tr-TR" sz="2400" dirty="0" err="1">
                <a:latin typeface="Times New Roman" panose="02020603050405020304" pitchFamily="18" charset="0"/>
                <a:cs typeface="Times New Roman" panose="02020603050405020304" pitchFamily="18" charset="0"/>
              </a:rPr>
              <a:t>minibar</a:t>
            </a:r>
            <a:r>
              <a:rPr lang="tr-TR" sz="2400" dirty="0">
                <a:latin typeface="Times New Roman" panose="02020603050405020304" pitchFamily="18" charset="0"/>
                <a:cs typeface="Times New Roman" panose="02020603050405020304" pitchFamily="18" charset="0"/>
              </a:rPr>
              <a:t>, telefon </a:t>
            </a:r>
            <a:r>
              <a:rPr lang="tr-TR" sz="2400" dirty="0" smtClean="0">
                <a:latin typeface="Times New Roman" panose="02020603050405020304" pitchFamily="18" charset="0"/>
                <a:cs typeface="Times New Roman" panose="02020603050405020304" pitchFamily="18" charset="0"/>
              </a:rPr>
              <a:t>ve güvenlik </a:t>
            </a:r>
            <a:r>
              <a:rPr lang="tr-TR" sz="2400" dirty="0">
                <a:latin typeface="Times New Roman" panose="02020603050405020304" pitchFamily="18" charset="0"/>
                <a:cs typeface="Times New Roman" panose="02020603050405020304" pitchFamily="18" charset="0"/>
              </a:rPr>
              <a:t>sistemi </a:t>
            </a:r>
            <a:r>
              <a:rPr lang="tr-TR" sz="2400" dirty="0" err="1" smtClean="0">
                <a:latin typeface="Times New Roman" panose="02020603050405020304" pitchFamily="18" charset="0"/>
                <a:cs typeface="Times New Roman" panose="02020603050405020304" pitchFamily="18" charset="0"/>
              </a:rPr>
              <a:t>vb</a:t>
            </a:r>
            <a:r>
              <a:rPr lang="tr-TR" sz="2400" dirty="0" smtClean="0">
                <a:latin typeface="Times New Roman" panose="02020603050405020304" pitchFamily="18" charset="0"/>
                <a:cs typeface="Times New Roman" panose="02020603050405020304" pitchFamily="18" charset="0"/>
              </a:rPr>
              <a:t>) faydalanılması </a:t>
            </a:r>
            <a:r>
              <a:rPr lang="tr-TR" sz="2400" dirty="0">
                <a:latin typeface="Times New Roman" panose="02020603050405020304" pitchFamily="18" charset="0"/>
                <a:cs typeface="Times New Roman" panose="02020603050405020304" pitchFamily="18" charset="0"/>
              </a:rPr>
              <a:t>işletme başarısını </a:t>
            </a:r>
            <a:r>
              <a:rPr lang="tr-TR" sz="2400" dirty="0" smtClean="0">
                <a:latin typeface="Times New Roman" panose="02020603050405020304" pitchFamily="18" charset="0"/>
                <a:cs typeface="Times New Roman" panose="02020603050405020304" pitchFamily="18" charset="0"/>
              </a:rPr>
              <a:t>etkileyen önemli hususlardır.</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9. Otel işletmelerinde sunulan hizmetler bölümler ve personel </a:t>
            </a:r>
            <a:r>
              <a:rPr lang="tr-TR" sz="2400" dirty="0" smtClean="0">
                <a:latin typeface="Times New Roman" panose="02020603050405020304" pitchFamily="18" charset="0"/>
                <a:cs typeface="Times New Roman" panose="02020603050405020304" pitchFamily="18" charset="0"/>
              </a:rPr>
              <a:t>arasında yakın </a:t>
            </a:r>
            <a:r>
              <a:rPr lang="tr-TR" sz="2400" dirty="0">
                <a:latin typeface="Times New Roman" panose="02020603050405020304" pitchFamily="18" charset="0"/>
                <a:cs typeface="Times New Roman" panose="02020603050405020304" pitchFamily="18" charset="0"/>
              </a:rPr>
              <a:t>işbirliği ve karşılıklı yardımlaşmayı gerektirir. Otel </a:t>
            </a:r>
            <a:r>
              <a:rPr lang="tr-TR" sz="2400" dirty="0" smtClean="0">
                <a:latin typeface="Times New Roman" panose="02020603050405020304" pitchFamily="18" charset="0"/>
                <a:cs typeface="Times New Roman" panose="02020603050405020304" pitchFamily="18" charset="0"/>
              </a:rPr>
              <a:t>işletmelerinin bütün </a:t>
            </a:r>
            <a:r>
              <a:rPr lang="tr-TR" sz="2400" dirty="0">
                <a:latin typeface="Times New Roman" panose="02020603050405020304" pitchFamily="18" charset="0"/>
                <a:cs typeface="Times New Roman" panose="02020603050405020304" pitchFamily="18" charset="0"/>
              </a:rPr>
              <a:t>bölümleri birbirine bağlı olarak ve sürekli </a:t>
            </a:r>
            <a:r>
              <a:rPr lang="tr-TR" sz="2400" dirty="0" smtClean="0">
                <a:latin typeface="Times New Roman" panose="02020603050405020304" pitchFamily="18" charset="0"/>
                <a:cs typeface="Times New Roman" panose="02020603050405020304" pitchFamily="18" charset="0"/>
              </a:rPr>
              <a:t>bilgi alışverişinde </a:t>
            </a:r>
            <a:r>
              <a:rPr lang="tr-TR" sz="2400" dirty="0">
                <a:latin typeface="Times New Roman" panose="02020603050405020304" pitchFamily="18" charset="0"/>
                <a:cs typeface="Times New Roman" panose="02020603050405020304" pitchFamily="18" charset="0"/>
              </a:rPr>
              <a:t>bulunarak görevlerini yerine getirmektedirler. </a:t>
            </a:r>
            <a:r>
              <a:rPr lang="tr-TR" sz="2400" dirty="0" smtClean="0">
                <a:latin typeface="Times New Roman" panose="02020603050405020304" pitchFamily="18" charset="0"/>
                <a:cs typeface="Times New Roman" panose="02020603050405020304" pitchFamily="18" charset="0"/>
              </a:rPr>
              <a:t>Bir bölümün </a:t>
            </a:r>
            <a:r>
              <a:rPr lang="tr-TR" sz="2400" dirty="0">
                <a:latin typeface="Times New Roman" panose="02020603050405020304" pitchFamily="18" charset="0"/>
                <a:cs typeface="Times New Roman" panose="02020603050405020304" pitchFamily="18" charset="0"/>
              </a:rPr>
              <a:t>ya da personelin yapacağı hata, diğer bölümleri ya </a:t>
            </a:r>
            <a:r>
              <a:rPr lang="tr-TR" sz="2400" dirty="0" smtClean="0">
                <a:latin typeface="Times New Roman" panose="02020603050405020304" pitchFamily="18" charset="0"/>
                <a:cs typeface="Times New Roman" panose="02020603050405020304" pitchFamily="18" charset="0"/>
              </a:rPr>
              <a:t>da personeli </a:t>
            </a:r>
            <a:r>
              <a:rPr lang="tr-TR" sz="2400" dirty="0">
                <a:latin typeface="Times New Roman" panose="02020603050405020304" pitchFamily="18" charset="0"/>
                <a:cs typeface="Times New Roman" panose="02020603050405020304" pitchFamily="18" charset="0"/>
              </a:rPr>
              <a:t>misafir karşısında mahcup edeceğinden, konaklama </a:t>
            </a:r>
            <a:r>
              <a:rPr lang="tr-TR" sz="2400" dirty="0" smtClean="0">
                <a:latin typeface="Times New Roman" panose="02020603050405020304" pitchFamily="18" charset="0"/>
                <a:cs typeface="Times New Roman" panose="02020603050405020304" pitchFamily="18" charset="0"/>
              </a:rPr>
              <a:t>işletmelerinde personel </a:t>
            </a:r>
            <a:r>
              <a:rPr lang="tr-TR" sz="2400" dirty="0">
                <a:latin typeface="Times New Roman" panose="02020603050405020304" pitchFamily="18" charset="0"/>
                <a:cs typeface="Times New Roman" panose="02020603050405020304" pitchFamily="18" charset="0"/>
              </a:rPr>
              <a:t>arasında yakın işbirliği ve karşılıklı </a:t>
            </a:r>
            <a:r>
              <a:rPr lang="tr-TR" sz="2400" dirty="0" smtClean="0">
                <a:latin typeface="Times New Roman" panose="02020603050405020304" pitchFamily="18" charset="0"/>
                <a:cs typeface="Times New Roman" panose="02020603050405020304" pitchFamily="18" charset="0"/>
              </a:rPr>
              <a:t>yardım kesinlikle </a:t>
            </a:r>
            <a:r>
              <a:rPr lang="tr-TR" sz="2400" dirty="0">
                <a:latin typeface="Times New Roman" panose="02020603050405020304" pitchFamily="18" charset="0"/>
                <a:cs typeface="Times New Roman" panose="02020603050405020304" pitchFamily="18" charset="0"/>
              </a:rPr>
              <a:t>gereklidir.</a:t>
            </a:r>
          </a:p>
        </p:txBody>
      </p:sp>
    </p:spTree>
    <p:extLst>
      <p:ext uri="{BB962C8B-B14F-4D97-AF65-F5344CB8AC3E}">
        <p14:creationId xmlns:p14="http://schemas.microsoft.com/office/powerpoint/2010/main" val="170872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Örneğin ön büronun boş oda satışını </a:t>
            </a:r>
            <a:r>
              <a:rPr lang="tr-TR" sz="2400" dirty="0" smtClean="0">
                <a:latin typeface="Times New Roman" panose="02020603050405020304" pitchFamily="18" charset="0"/>
                <a:cs typeface="Times New Roman" panose="02020603050405020304" pitchFamily="18" charset="0"/>
              </a:rPr>
              <a:t>yapmak için </a:t>
            </a:r>
            <a:r>
              <a:rPr lang="tr-TR" sz="2400" dirty="0">
                <a:latin typeface="Times New Roman" panose="02020603050405020304" pitchFamily="18" charset="0"/>
                <a:cs typeface="Times New Roman" panose="02020603050405020304" pitchFamily="18" charset="0"/>
              </a:rPr>
              <a:t>bir odanın boş fakat satışa hazırlanmamış </a:t>
            </a:r>
            <a:r>
              <a:rPr lang="tr-TR" sz="2400" dirty="0" smtClean="0">
                <a:latin typeface="Times New Roman" panose="02020603050405020304" pitchFamily="18" charset="0"/>
                <a:cs typeface="Times New Roman" panose="02020603050405020304" pitchFamily="18" charset="0"/>
              </a:rPr>
              <a:t>olduğunu fark </a:t>
            </a:r>
            <a:r>
              <a:rPr lang="tr-TR" sz="2400" dirty="0">
                <a:latin typeface="Times New Roman" panose="02020603050405020304" pitchFamily="18" charset="0"/>
                <a:cs typeface="Times New Roman" panose="02020603050405020304" pitchFamily="18" charset="0"/>
              </a:rPr>
              <a:t>edememesi, bu durumun kat hizmetleri tarafından ön </a:t>
            </a:r>
            <a:r>
              <a:rPr lang="tr-TR" sz="2400" dirty="0" smtClean="0">
                <a:latin typeface="Times New Roman" panose="02020603050405020304" pitchFamily="18" charset="0"/>
                <a:cs typeface="Times New Roman" panose="02020603050405020304" pitchFamily="18" charset="0"/>
              </a:rPr>
              <a:t>büroya bildirilmemiş </a:t>
            </a:r>
            <a:r>
              <a:rPr lang="tr-TR" sz="2400" dirty="0">
                <a:latin typeface="Times New Roman" panose="02020603050405020304" pitchFamily="18" charset="0"/>
                <a:cs typeface="Times New Roman" panose="02020603050405020304" pitchFamily="18" charset="0"/>
              </a:rPr>
              <a:t>olması ya da tam tersi bildirildiği halde ön </a:t>
            </a:r>
            <a:r>
              <a:rPr lang="tr-TR" sz="2400" dirty="0" smtClean="0">
                <a:latin typeface="Times New Roman" panose="02020603050405020304" pitchFamily="18" charset="0"/>
                <a:cs typeface="Times New Roman" panose="02020603050405020304" pitchFamily="18" charset="0"/>
              </a:rPr>
              <a:t>büronun bu </a:t>
            </a:r>
            <a:r>
              <a:rPr lang="tr-TR" sz="2400" dirty="0">
                <a:latin typeface="Times New Roman" panose="02020603050405020304" pitchFamily="18" charset="0"/>
                <a:cs typeface="Times New Roman" panose="02020603050405020304" pitchFamily="18" charset="0"/>
              </a:rPr>
              <a:t>bilgiyi doğru kaydetmemiş olması nedeninden </a:t>
            </a:r>
            <a:r>
              <a:rPr lang="tr-TR" sz="2400" dirty="0" smtClean="0">
                <a:latin typeface="Times New Roman" panose="02020603050405020304" pitchFamily="18" charset="0"/>
                <a:cs typeface="Times New Roman" panose="02020603050405020304" pitchFamily="18" charset="0"/>
              </a:rPr>
              <a:t>kaynaklanabilir. Durumun </a:t>
            </a:r>
            <a:r>
              <a:rPr lang="tr-TR" sz="2400" dirty="0">
                <a:latin typeface="Times New Roman" panose="02020603050405020304" pitchFamily="18" charset="0"/>
                <a:cs typeface="Times New Roman" panose="02020603050405020304" pitchFamily="18" charset="0"/>
              </a:rPr>
              <a:t>sonradan </a:t>
            </a:r>
            <a:r>
              <a:rPr lang="tr-TR" sz="2400" dirty="0" smtClean="0">
                <a:latin typeface="Times New Roman" panose="02020603050405020304" pitchFamily="18" charset="0"/>
                <a:cs typeface="Times New Roman" panose="02020603050405020304" pitchFamily="18" charset="0"/>
              </a:rPr>
              <a:t>fark edilmesi </a:t>
            </a:r>
            <a:r>
              <a:rPr lang="tr-TR" sz="2400" dirty="0">
                <a:latin typeface="Times New Roman" panose="02020603050405020304" pitchFamily="18" charset="0"/>
                <a:cs typeface="Times New Roman" panose="02020603050405020304" pitchFamily="18" charset="0"/>
              </a:rPr>
              <a:t>ise ortaya </a:t>
            </a:r>
            <a:r>
              <a:rPr lang="tr-TR" sz="2400" dirty="0" smtClean="0">
                <a:latin typeface="Times New Roman" panose="02020603050405020304" pitchFamily="18" charset="0"/>
                <a:cs typeface="Times New Roman" panose="02020603050405020304" pitchFamily="18" charset="0"/>
              </a:rPr>
              <a:t>çıkan anlaşmazlıkları </a:t>
            </a:r>
            <a:r>
              <a:rPr lang="tr-TR" sz="2400" dirty="0">
                <a:latin typeface="Times New Roman" panose="02020603050405020304" pitchFamily="18" charset="0"/>
                <a:cs typeface="Times New Roman" panose="02020603050405020304" pitchFamily="18" charset="0"/>
              </a:rPr>
              <a:t>telafi edememektedir. Diğer taraftan servis </a:t>
            </a:r>
            <a:r>
              <a:rPr lang="tr-TR" sz="2400" dirty="0" smtClean="0">
                <a:latin typeface="Times New Roman" panose="02020603050405020304" pitchFamily="18" charset="0"/>
                <a:cs typeface="Times New Roman" panose="02020603050405020304" pitchFamily="18" charset="0"/>
              </a:rPr>
              <a:t>bölümünün bir </a:t>
            </a:r>
            <a:r>
              <a:rPr lang="tr-TR" sz="2400" dirty="0">
                <a:latin typeface="Times New Roman" panose="02020603050405020304" pitchFamily="18" charset="0"/>
                <a:cs typeface="Times New Roman" panose="02020603050405020304" pitchFamily="18" charset="0"/>
              </a:rPr>
              <a:t>yemek organizasyonu için mutfağa bildirdiği </a:t>
            </a:r>
            <a:r>
              <a:rPr lang="tr-TR" sz="2400" dirty="0" smtClean="0">
                <a:latin typeface="Times New Roman" panose="02020603050405020304" pitchFamily="18" charset="0"/>
                <a:cs typeface="Times New Roman" panose="02020603050405020304" pitchFamily="18" charset="0"/>
              </a:rPr>
              <a:t>sayıdaki yanlışlık</a:t>
            </a:r>
            <a:r>
              <a:rPr lang="tr-TR" sz="2400" dirty="0">
                <a:latin typeface="Times New Roman" panose="02020603050405020304" pitchFamily="18" charset="0"/>
                <a:cs typeface="Times New Roman" panose="02020603050405020304" pitchFamily="18" charset="0"/>
              </a:rPr>
              <a:t>, konuklar geldiğinde yemeklerin yetişmemesi </a:t>
            </a:r>
            <a:r>
              <a:rPr lang="tr-TR" sz="2400" dirty="0" smtClean="0">
                <a:latin typeface="Times New Roman" panose="02020603050405020304" pitchFamily="18" charset="0"/>
                <a:cs typeface="Times New Roman" panose="02020603050405020304" pitchFamily="18" charset="0"/>
              </a:rPr>
              <a:t>ve bunu </a:t>
            </a:r>
            <a:r>
              <a:rPr lang="tr-TR" sz="2400" dirty="0">
                <a:latin typeface="Times New Roman" panose="02020603050405020304" pitchFamily="18" charset="0"/>
                <a:cs typeface="Times New Roman" panose="02020603050405020304" pitchFamily="18" charset="0"/>
              </a:rPr>
              <a:t>takip eden durumlar büyük fiyaskoya dönüşecektir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10. Otel işletmeleri yalnız konaklama hizmeti değil, yeme‐içme ve </a:t>
            </a:r>
            <a:r>
              <a:rPr lang="tr-TR" sz="2400" dirty="0" smtClean="0">
                <a:latin typeface="Times New Roman" panose="02020603050405020304" pitchFamily="18" charset="0"/>
                <a:cs typeface="Times New Roman" panose="02020603050405020304" pitchFamily="18" charset="0"/>
              </a:rPr>
              <a:t>eğlence gibi </a:t>
            </a:r>
            <a:r>
              <a:rPr lang="tr-TR" sz="2400" dirty="0">
                <a:latin typeface="Times New Roman" panose="02020603050405020304" pitchFamily="18" charset="0"/>
                <a:cs typeface="Times New Roman" panose="02020603050405020304" pitchFamily="18" charset="0"/>
              </a:rPr>
              <a:t>değişik ihtiyaçları da karşılar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11. Otel işletmelerinde sermayenin büyük bir kısmı sabit değerlere </a:t>
            </a:r>
            <a:r>
              <a:rPr lang="tr-TR" sz="2400" dirty="0" smtClean="0">
                <a:latin typeface="Times New Roman" panose="02020603050405020304" pitchFamily="18" charset="0"/>
                <a:cs typeface="Times New Roman" panose="02020603050405020304" pitchFamily="18" charset="0"/>
              </a:rPr>
              <a:t>ayrılmıştır. Konaklama </a:t>
            </a:r>
            <a:r>
              <a:rPr lang="tr-TR" sz="2400" dirty="0">
                <a:latin typeface="Times New Roman" panose="02020603050405020304" pitchFamily="18" charset="0"/>
                <a:cs typeface="Times New Roman" panose="02020603050405020304" pitchFamily="18" charset="0"/>
              </a:rPr>
              <a:t>işletmelerinin kurulabilmesi ve işletilir </a:t>
            </a:r>
            <a:r>
              <a:rPr lang="tr-TR" sz="2400" dirty="0" smtClean="0">
                <a:latin typeface="Times New Roman" panose="02020603050405020304" pitchFamily="18" charset="0"/>
                <a:cs typeface="Times New Roman" panose="02020603050405020304" pitchFamily="18" charset="0"/>
              </a:rPr>
              <a:t>duruma </a:t>
            </a:r>
            <a:r>
              <a:rPr lang="tr-TR" sz="2400" dirty="0">
                <a:latin typeface="Times New Roman" panose="02020603050405020304" pitchFamily="18" charset="0"/>
                <a:cs typeface="Times New Roman" panose="02020603050405020304" pitchFamily="18" charset="0"/>
              </a:rPr>
              <a:t>getirilebilmesi için büyük miktarlarda sermayeye </a:t>
            </a:r>
            <a:r>
              <a:rPr lang="tr-TR" sz="2400" dirty="0" smtClean="0">
                <a:latin typeface="Times New Roman" panose="02020603050405020304" pitchFamily="18" charset="0"/>
                <a:cs typeface="Times New Roman" panose="02020603050405020304" pitchFamily="18" charset="0"/>
              </a:rPr>
              <a:t>ihtiyaç vardır</a:t>
            </a:r>
            <a:r>
              <a:rPr lang="tr-T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638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Bu sermayenin önemli bir bölümü de işletme </a:t>
            </a:r>
            <a:r>
              <a:rPr lang="tr-TR" sz="2400" dirty="0" smtClean="0">
                <a:latin typeface="Times New Roman" panose="02020603050405020304" pitchFamily="18" charset="0"/>
                <a:cs typeface="Times New Roman" panose="02020603050405020304" pitchFamily="18" charset="0"/>
              </a:rPr>
              <a:t>etkinliğe geçmeden </a:t>
            </a:r>
            <a:r>
              <a:rPr lang="tr-TR" sz="2400" dirty="0">
                <a:latin typeface="Times New Roman" panose="02020603050405020304" pitchFamily="18" charset="0"/>
                <a:cs typeface="Times New Roman" panose="02020603050405020304" pitchFamily="18" charset="0"/>
              </a:rPr>
              <a:t>önce sabit değerlere başlanmasını gerektirir. </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b="1" dirty="0" smtClean="0">
                <a:latin typeface="Times New Roman" panose="02020603050405020304" pitchFamily="18" charset="0"/>
                <a:cs typeface="Times New Roman" panose="02020603050405020304" pitchFamily="18" charset="0"/>
              </a:rPr>
              <a:t>Varlıkların dağılımı </a:t>
            </a:r>
            <a:r>
              <a:rPr lang="tr-TR" sz="2400" b="1" dirty="0">
                <a:latin typeface="Times New Roman" panose="02020603050405020304" pitchFamily="18" charset="0"/>
                <a:cs typeface="Times New Roman" panose="02020603050405020304" pitchFamily="18" charset="0"/>
              </a:rPr>
              <a:t>genelde şu şekildedir:</a:t>
            </a:r>
          </a:p>
          <a:p>
            <a:pPr marL="0" indent="0" algn="just">
              <a:buNone/>
            </a:pPr>
            <a:r>
              <a:rPr lang="tr-TR" sz="2400" dirty="0">
                <a:latin typeface="Times New Roman" panose="02020603050405020304" pitchFamily="18" charset="0"/>
                <a:cs typeface="Times New Roman" panose="02020603050405020304" pitchFamily="18" charset="0"/>
              </a:rPr>
              <a:t>Duran varlıklar: % 85-90 Dönen varlıklar: % 10-15</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12. Otel işletmelerinde satışlar genel olarak peşindir ve </a:t>
            </a:r>
            <a:r>
              <a:rPr lang="tr-TR" sz="2400" dirty="0" smtClean="0">
                <a:latin typeface="Times New Roman" panose="02020603050405020304" pitchFamily="18" charset="0"/>
                <a:cs typeface="Times New Roman" panose="02020603050405020304" pitchFamily="18" charset="0"/>
              </a:rPr>
              <a:t>ödemelerde yaygın </a:t>
            </a:r>
            <a:r>
              <a:rPr lang="tr-TR" sz="2400" dirty="0">
                <a:latin typeface="Times New Roman" panose="02020603050405020304" pitchFamily="18" charset="0"/>
                <a:cs typeface="Times New Roman" panose="02020603050405020304" pitchFamily="18" charset="0"/>
              </a:rPr>
              <a:t>olarak kredi kartı kullanılmaktadır.</a:t>
            </a:r>
          </a:p>
        </p:txBody>
      </p:sp>
    </p:spTree>
    <p:extLst>
      <p:ext uri="{BB962C8B-B14F-4D97-AF65-F5344CB8AC3E}">
        <p14:creationId xmlns:p14="http://schemas.microsoft.com/office/powerpoint/2010/main" val="3814008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09601"/>
            <a:ext cx="12191999" cy="858592"/>
          </a:xfrm>
        </p:spPr>
        <p:txBody>
          <a:bodyPr>
            <a:normAutofit/>
          </a:bodyPr>
          <a:lstStyle/>
          <a:p>
            <a:pPr algn="l"/>
            <a:r>
              <a:rPr lang="tr-TR" sz="3600" dirty="0" smtClean="0">
                <a:latin typeface="Times New Roman" panose="02020603050405020304" pitchFamily="18" charset="0"/>
                <a:cs typeface="Times New Roman" panose="02020603050405020304" pitchFamily="18" charset="0"/>
              </a:rPr>
              <a:t>Kaynakça</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 y="2096063"/>
            <a:ext cx="12192000" cy="4613829"/>
          </a:xfrm>
        </p:spPr>
        <p:txBody>
          <a:bodyPr>
            <a:normAutofit/>
          </a:bodyPr>
          <a:lstStyle/>
          <a:p>
            <a:pPr marL="0" indent="0">
              <a:buNone/>
            </a:pPr>
            <a:r>
              <a:rPr lang="tr-TR" sz="2800" dirty="0" err="1" smtClean="0">
                <a:latin typeface="Times New Roman" panose="02020603050405020304" pitchFamily="18" charset="0"/>
                <a:cs typeface="Times New Roman" panose="02020603050405020304" pitchFamily="18" charset="0"/>
              </a:rPr>
              <a:t>Öğr</a:t>
            </a:r>
            <a:r>
              <a:rPr lang="tr-TR" sz="2800" dirty="0" smtClean="0">
                <a:latin typeface="Times New Roman" panose="02020603050405020304" pitchFamily="18" charset="0"/>
                <a:cs typeface="Times New Roman" panose="02020603050405020304" pitchFamily="18" charset="0"/>
              </a:rPr>
              <a:t>. Gör. Nihat Demirtaş , </a:t>
            </a:r>
            <a:r>
              <a:rPr lang="tr-TR" sz="2800" dirty="0" err="1" smtClean="0">
                <a:latin typeface="Times New Roman" panose="02020603050405020304" pitchFamily="18" charset="0"/>
                <a:cs typeface="Times New Roman" panose="02020603050405020304" pitchFamily="18" charset="0"/>
              </a:rPr>
              <a:t>Ankuzem</a:t>
            </a:r>
            <a:r>
              <a:rPr lang="tr-TR" sz="2800" dirty="0" smtClean="0">
                <a:latin typeface="Times New Roman" panose="02020603050405020304" pitchFamily="18" charset="0"/>
                <a:cs typeface="Times New Roman" panose="02020603050405020304" pitchFamily="18" charset="0"/>
              </a:rPr>
              <a:t> ,Otel İşletmeciliği , Ankara 2010 , s. 1-339</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3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1687132"/>
          </a:xfrm>
        </p:spPr>
        <p:txBody>
          <a:bodyPr>
            <a:noAutofit/>
          </a:bodyPr>
          <a:lstStyle/>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Olimpiyatların başlangıcı olarak kabul edilen M.Ö.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776 yıllarında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sayfiyelere gitmek, kaplıcalardan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faydalanmak, kutsal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mekanları ziyaret ve spor müsabakalarını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izlemek zamanın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popüler katılımlarındandı. Diğer taraftan Eski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Mısır M.Ö</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3000 yıllarında dahi diğer bölgelerden gelen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turistler için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adeta bir Mekke idi.</a:t>
            </a:r>
          </a:p>
        </p:txBody>
      </p:sp>
      <p:sp>
        <p:nvSpPr>
          <p:cNvPr id="4" name="Sağ Ok 3"/>
          <p:cNvSpPr/>
          <p:nvPr/>
        </p:nvSpPr>
        <p:spPr>
          <a:xfrm>
            <a:off x="0" y="0"/>
            <a:ext cx="682580" cy="43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0" y="2176529"/>
            <a:ext cx="12192000" cy="4493538"/>
          </a:xfrm>
          <a:prstGeom prst="rect">
            <a:avLst/>
          </a:prstGeom>
        </p:spPr>
        <p:txBody>
          <a:bodyPr wrap="square">
            <a:spAutoFit/>
          </a:bodyPr>
          <a:lstStyle/>
          <a:p>
            <a:pPr algn="just"/>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Antik Hint yazıtlarından rahiplerin ve tapınaklardaki kutsal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kişilerin yolcuları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ağırladıkları anlaşılmaktadır. Yapılan uzak yolculuklar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merak unsurunun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yanı sıra politik, diplomatik ya da askeri nedenlerle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gerçekleşmekte ve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insanlar barınma gereksinimlerini han ya da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kervansaraylarda karşılamaktaydılar</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İnsan yaşamıyla ilgili pek çok değişimde olduğu</a:t>
            </a:r>
          </a:p>
          <a:p>
            <a:pPr algn="just"/>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gibi, insanların konaklama gereksinimlerinin karşılanması ile ilgili değişikliklerinin</a:t>
            </a:r>
          </a:p>
          <a:p>
            <a:pPr algn="just"/>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ardında da üretim biçiminin ortaya koyduğu nedenler yatmaktadır. M.Ö. VI. yüzyıla gelinceye kadar barınma ve yeme-içme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ihtiyacı duyan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insan sayısı sınırlıdır. Fakat Lidyalıların parayı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bulmaları, paranın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yaygın bir değişim aracı haline gelmesi ve ticaretin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artış göstermesiyle insanlar daha fazla seyahat bulunmaya başlamışlardır. Bu gelişmeler</a:t>
            </a:r>
          </a:p>
          <a:p>
            <a:pPr algn="just"/>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hanlara duyulan ihtiyacın artmasına ve hanların daha yeni işlevler kazanmasına neden olmuştur. </a:t>
            </a:r>
            <a:endParaRPr lang="tr-T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713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
            <a:ext cx="12192000" cy="6297769"/>
          </a:xfrm>
        </p:spPr>
        <p:txBody>
          <a:bodyPr>
            <a:normAutofit fontScale="92500" lnSpcReduction="10000"/>
          </a:bodyPr>
          <a:lstStyle/>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 İmparatorluğu döneminde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yaklaşık M.Ö</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200-M.S. 500) öğrenciler, sanatçılar ve tüccarlar için taverna ve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hanlar yapılmıştır</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 yapıların insanların konaklama ihtiyacının yanı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sıra hayvanlar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için ahırları da kapsadığı görülmektedir. Daha sonraki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dönemlerde ise, seyahat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edenlere yiyecek-içecek imkanlarının da sağlandığı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Romalı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rahiplerin yönettiği 'Roma </a:t>
            </a:r>
            <a:r>
              <a:rPr lang="tr-T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Hospice'ler</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gelişmiştir</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endPar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Ortaçağda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konaklama kavramı daha da gelişerek ayrı bir boyut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kazanmıştır. Birçok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yerde manastırlar da yolculara konaklama,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yiyecek-içecek sağlamakla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kalınmamış ayrı binalar inşa edilmiştir. Bu dönemde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Hristiyanların,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yolcuları ağırlamalarını düzenleyen bazı yasalar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çıkarılmıştır. Bunların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ilginci yolcunun aynı yerde üç günden fazla kalmamak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şartıyla ücretsiz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yemek yemesidir. Ancak ağırlama olayı bu şekilde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1282 yılına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kadar sürmüştür. Bu tarihten sonra İtalya ve Fransa'da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şehrin (Roma</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Paris) ileri gelenleri toplanarak bunun bir ticaret haline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gelmesine karar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vermişlerdir. Daha sonra da, hanlara lisans verilerek şarap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satılmasına izin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verilmiştir.</a:t>
            </a:r>
          </a:p>
        </p:txBody>
      </p:sp>
    </p:spTree>
    <p:extLst>
      <p:ext uri="{BB962C8B-B14F-4D97-AF65-F5344CB8AC3E}">
        <p14:creationId xmlns:p14="http://schemas.microsoft.com/office/powerpoint/2010/main" val="289062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fontScale="92500" lnSpcReduction="20000"/>
          </a:bodyPr>
          <a:lstStyle/>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1907’de </a:t>
            </a:r>
            <a:r>
              <a:rPr lang="tr-T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Elsworth</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 </a:t>
            </a:r>
            <a:r>
              <a:rPr lang="tr-T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Statles</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tarafından açılan ‘</a:t>
            </a:r>
            <a:r>
              <a:rPr lang="tr-TR" sz="2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Buffalo</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Statler</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girişimidir. Bu kişi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aynı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zamanda modern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ticari otelcilik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endüstrisinin kurucusu ve birden fazla yere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otel açarak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'otel zinciri' kavramını ortaya atan ilk girişimcidir</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1900-1960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yılları arasında otelcilik alanında her biri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belli ihtiyaçlara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cevap veren dört değişik tür ortaya çıkmıştır :</a:t>
            </a:r>
          </a:p>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Ticari veya geçici oteller: Seyyar satıcılara ve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orta sınıf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turistlerin ihtiyaçlarını karşılayan işletmeler.</a:t>
            </a:r>
          </a:p>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İkametgah otelleri: Uzun süre kalacaklara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özellikle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kendilerine ait bir evde kalmak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istemeyen yaşlılara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hizmet eden işletmeler.</a:t>
            </a:r>
          </a:p>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Lüks oteller: Pek çok insanın bütçe sınırını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aşan fiyatlar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karşılığında, otelcilik hizmetlerinde mutfak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konfor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olarak en gelişmiş olanakları sunan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özellikle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zengin kesime hitap eden işletmeler.</a:t>
            </a:r>
          </a:p>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Tatil otelleri: Orta sınıfın bütçesine uygun </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fiyat karşılığında </a:t>
            </a: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konfor, yemek ve eğlence açısından</a:t>
            </a:r>
          </a:p>
          <a:p>
            <a:pPr marL="0" indent="0" algn="just">
              <a:buNone/>
            </a:pPr>
            <a:r>
              <a:rPr lang="tr-T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hizmet veren işletmeler</a:t>
            </a: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tr-T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Yukarıdaki değişik türdeki otel işletmeleri , hancılığın sona ermesine ve konaklama alanında yeni bir dönemin başlamasına sebep olmuştur.</a:t>
            </a:r>
          </a:p>
        </p:txBody>
      </p:sp>
      <p:sp>
        <p:nvSpPr>
          <p:cNvPr id="4" name="Sağ Ok 3"/>
          <p:cNvSpPr/>
          <p:nvPr/>
        </p:nvSpPr>
        <p:spPr>
          <a:xfrm>
            <a:off x="0" y="90152"/>
            <a:ext cx="656822" cy="489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0" y="1210615"/>
            <a:ext cx="656822" cy="553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1523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84597"/>
            <a:ext cx="12192000" cy="910107"/>
          </a:xfrm>
        </p:spPr>
        <p:txBody>
          <a:bodyPr>
            <a:normAutofit/>
          </a:bodyPr>
          <a:lstStyle/>
          <a:p>
            <a:r>
              <a:rPr lang="tr-TR"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Türkiye' de Konaklama</a:t>
            </a:r>
          </a:p>
        </p:txBody>
      </p:sp>
      <p:sp>
        <p:nvSpPr>
          <p:cNvPr id="3" name="İçerik Yer Tutucusu 2"/>
          <p:cNvSpPr>
            <a:spLocks noGrp="1"/>
          </p:cNvSpPr>
          <p:nvPr>
            <p:ph idx="1"/>
          </p:nvPr>
        </p:nvSpPr>
        <p:spPr>
          <a:xfrm>
            <a:off x="0" y="1349088"/>
            <a:ext cx="12192000" cy="5508911"/>
          </a:xfrm>
        </p:spPr>
        <p:txBody>
          <a:bodyPr>
            <a:normAutofit/>
          </a:bodyPr>
          <a:lstStyle/>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Türkiye'de konaklama hizmetlerinin geçmişi eski hanlara ve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kervansaraylara dayanmaktadır</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Orhun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Kitabelerinde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moyanlık</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denilen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konaklama yerlerinden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bahsedilmektedir. </a:t>
            </a:r>
            <a:r>
              <a:rPr lang="tr-T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Moyanlık</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aslında Türklerin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yardım ve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hayır yurdu olarak kurdukları bir konaklama ve geceleme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tesisleridir. Çünkü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Türkler misafirperverlikleriyle tanınmış bir millettir. </a:t>
            </a:r>
            <a:r>
              <a:rPr lang="tr-T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Moyanlık</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ile bugünkü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'otel' olarak adlandırılan konaklama işletmelerinin ilkini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Türkler kurmuşlardır</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Sonraları 'kervansaray, han' adlarıyla anılan bu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müesseseler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Anadolu'da Selçuklular ve Osmanlılarca en mükemmel düzeye</a:t>
            </a:r>
          </a:p>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ulaştırılmıştır. </a:t>
            </a:r>
            <a:endPar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Yolların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uğrak ve kavşak noktalarına kurulan kervansaraylar,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seyahat eden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insanların hayvanlarıyla birlikte konaklama, yeme-içme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ihtiyaçlarını karşılayabilecekleri</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hayvanlarını değiştirebilecekleri; saldırılara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olumsuz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doğa koşullarına karşı mukavemetli, çoğunlukla su ve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ormana yakın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yerlerdir.</a:t>
            </a:r>
          </a:p>
        </p:txBody>
      </p:sp>
    </p:spTree>
    <p:extLst>
      <p:ext uri="{BB962C8B-B14F-4D97-AF65-F5344CB8AC3E}">
        <p14:creationId xmlns:p14="http://schemas.microsoft.com/office/powerpoint/2010/main" val="6511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Bölgenin coğrafi ve güvenlik koşullarına göre kare ya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 U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şeklinde inşa edilirler ve şu birimleri barındırırlardı: Su sarnıçları,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şadırvan, mescit</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hamam, revir, bakkal dükkanları, aşhane, kiler,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depolar, ahırlar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gibi mekanlar nalbant, saraç, demirci, arabacı, ayakkabı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tamircileri gibi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zanaatkarların iş yerleri mevcuttu</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Kervansaraylar, ülke ekonomisinin bel kemiğini oluşturan ticaret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unsurunun  en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önemli öğeleridir. Selçuklular devrinde kervan yollarında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yapılmış olan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 kervansaraylar mimari özellikleri ile ülkenin sanat ve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mimarideki ihtişamını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 yansıtmaktaydılar. Bunlara Kuşadası'ndaki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Öküz Mehmet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Paşa Kervansarayı, Konya-Aksaray yolu üzerindeki Sultan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 Nevşehir'deki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Sarı Han, Antalya'daki Alara Han, Evdir Han gibi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örnekler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verilebilir. Bu kervansaraylardan bir kısmı bugün otel ya da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restoran olarak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kullanılmaktadır. Seyahat edenlere ve tüccarlara konaklama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barınma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imkanını sağlayan yerler olmanın yanı sıra toplumun ileri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seviyesini de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gösteren sosyal tesislerdi</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Dağ başlarında, ıssız ovalarda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bazen tek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başına devletin huzur ve güvenini temsil eden bir abide gibi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kendini gösterirdi</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14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Autofit/>
          </a:bodyPr>
          <a:lstStyle/>
          <a:p>
            <a:pPr marL="0" indent="0" algn="just">
              <a:buNone/>
            </a:pP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Özellikle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yüzyılda kervansarayları finanse eden vakıfların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ekonomik yönden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zayıflamaları nedeniyle kervansaray yapımı azalmış ve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Tanzimat'tan sonra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tamamen terk edilmesiyle de gelir sağlama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esasına dayalı şehir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içi hanların yapımına hız verilmiştir.      </a:t>
            </a:r>
            <a:endPar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Hanlarla kervansarayları ayıran özellikler şunlardır</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Kervansaraylar vakıflarca işletilen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hayır-hasenat kuruluşlarıdır</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Hanlar özel teşebbüse ait ticari</a:t>
            </a:r>
          </a:p>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konaklama tesisleridir.</a:t>
            </a:r>
          </a:p>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Kervansaraylarda yatma odaları kapalı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değildir, mahremiyeti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yoktur. Hanlarda ise aileler için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özel odalar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bulunur.</a:t>
            </a:r>
          </a:p>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Kervansaraylar yerleşim birimlerinin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dışında kurulmalarına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karşın hanlar, yerleşim birimlerinde</a:t>
            </a:r>
          </a:p>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kurulmuşlardır.</a:t>
            </a:r>
          </a:p>
          <a:p>
            <a:pPr marL="0" indent="0" algn="just">
              <a:buNone/>
            </a:pP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Ülkemizde kervansaraylara Selçuklular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devrinde rastlarken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hanları, daha ziyade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Osmanlılar döneminde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görmekteyiz.</a:t>
            </a:r>
          </a:p>
        </p:txBody>
      </p:sp>
      <p:sp>
        <p:nvSpPr>
          <p:cNvPr id="4" name="Sağ Ok 3"/>
          <p:cNvSpPr/>
          <p:nvPr/>
        </p:nvSpPr>
        <p:spPr>
          <a:xfrm>
            <a:off x="0" y="2021982"/>
            <a:ext cx="721217" cy="553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5604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4744" y="2768958"/>
            <a:ext cx="5147255" cy="4089043"/>
          </a:xfrm>
        </p:spPr>
      </p:pic>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044744" cy="6858000"/>
          </a:xfrm>
          <a:prstGeom prst="rect">
            <a:avLst/>
          </a:prstGeom>
        </p:spPr>
      </p:pic>
    </p:spTree>
    <p:extLst>
      <p:ext uri="{BB962C8B-B14F-4D97-AF65-F5344CB8AC3E}">
        <p14:creationId xmlns:p14="http://schemas.microsoft.com/office/powerpoint/2010/main" val="3698939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94</TotalTime>
  <Words>2423</Words>
  <Application>Microsoft Office PowerPoint</Application>
  <PresentationFormat>Özel</PresentationFormat>
  <Paragraphs>97</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Damask</vt:lpstr>
      <vt:lpstr>OTEL İŞLETMECİLİĞİ </vt:lpstr>
      <vt:lpstr>Konaklamanın Tarihçesi</vt:lpstr>
      <vt:lpstr>PowerPoint Sunusu</vt:lpstr>
      <vt:lpstr>PowerPoint Sunusu</vt:lpstr>
      <vt:lpstr>PowerPoint Sunusu</vt:lpstr>
      <vt:lpstr>Türkiye' de Konaklama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Otel İşletmeciliği ve Özellikleri</vt:lpstr>
      <vt:lpstr>PowerPoint Sunusu</vt:lpstr>
      <vt:lpstr>PowerPoint Sunusu</vt:lpstr>
      <vt:lpstr>Otel İşletmeciliğinin Özellikleri</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OTEL İŞLETMECİLİĞİ</dc:title>
  <dc:creator>kemal</dc:creator>
  <cp:lastModifiedBy>kumsaal</cp:lastModifiedBy>
  <cp:revision>11</cp:revision>
  <dcterms:created xsi:type="dcterms:W3CDTF">2018-08-31T09:32:13Z</dcterms:created>
  <dcterms:modified xsi:type="dcterms:W3CDTF">2019-11-22T22:47:20Z</dcterms:modified>
</cp:coreProperties>
</file>