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13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416386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276800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658892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646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41643579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90EAE90-6218-4B8C-8FED-4C375E6D9B93}" type="datetimeFigureOut">
              <a:rPr lang="tr-TR" smtClean="0"/>
              <a:t>11.10.2019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1967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90EAE90-6218-4B8C-8FED-4C375E6D9B93}" type="datetimeFigureOut">
              <a:rPr lang="tr-TR" smtClean="0"/>
              <a:t>11.10.2019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98485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27779795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83499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90EAE90-6218-4B8C-8FED-4C375E6D9B93}" type="datetimeFigureOut">
              <a:rPr lang="tr-TR" smtClean="0"/>
              <a:t>11.10.2019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68243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tr-TR" smtClean="0"/>
              <a:t>Asıl başlık stili için tıklatın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90EAE90-6218-4B8C-8FED-4C375E6D9B93}" type="datetimeFigureOut">
              <a:rPr lang="tr-TR" smtClean="0"/>
              <a:t>11.10.2019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64355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90EAE90-6218-4B8C-8FED-4C375E6D9B93}" type="datetimeFigureOut">
              <a:rPr lang="tr-TR" smtClean="0"/>
              <a:t>11.10.2019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908285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3795" y="2912232"/>
            <a:ext cx="5107208"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912232"/>
            <a:ext cx="5095357" cy="287896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90EAE90-6218-4B8C-8FED-4C375E6D9B93}" type="datetimeFigureOut">
              <a:rPr lang="tr-TR" smtClean="0"/>
              <a:t>11.10.2019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416149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90EAE90-6218-4B8C-8FED-4C375E6D9B93}" type="datetimeFigureOut">
              <a:rPr lang="tr-TR" smtClean="0"/>
              <a:t>11.10.2019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3244170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0EAE90-6218-4B8C-8FED-4C375E6D9B93}" type="datetimeFigureOut">
              <a:rPr lang="tr-TR" smtClean="0"/>
              <a:t>11.10.2019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60048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tr-TR" smtClean="0"/>
              <a:t>Asıl başlık stili için tıklatın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355300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90EAE90-6218-4B8C-8FED-4C375E6D9B93}" type="datetimeFigureOut">
              <a:rPr lang="tr-TR" smtClean="0"/>
              <a:t>11.10.2019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5EE25A8-E467-4741-8A35-DED16010CC36}" type="slidenum">
              <a:rPr lang="tr-TR" smtClean="0"/>
              <a:t>‹#›</a:t>
            </a:fld>
            <a:endParaRPr lang="tr-TR"/>
          </a:p>
        </p:txBody>
      </p:sp>
    </p:spTree>
    <p:extLst>
      <p:ext uri="{BB962C8B-B14F-4D97-AF65-F5344CB8AC3E}">
        <p14:creationId xmlns:p14="http://schemas.microsoft.com/office/powerpoint/2010/main" val="115739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C90EAE90-6218-4B8C-8FED-4C375E6D9B93}" type="datetimeFigureOut">
              <a:rPr lang="tr-TR" smtClean="0"/>
              <a:t>11.10.2019</a:t>
            </a:fld>
            <a:endParaRPr lang="tr-T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F5EE25A8-E467-4741-8A35-DED16010CC36}" type="slidenum">
              <a:rPr lang="tr-TR" smtClean="0"/>
              <a:t>‹#›</a:t>
            </a:fld>
            <a:endParaRPr lang="tr-TR"/>
          </a:p>
        </p:txBody>
      </p:sp>
    </p:spTree>
    <p:extLst>
      <p:ext uri="{BB962C8B-B14F-4D97-AF65-F5344CB8AC3E}">
        <p14:creationId xmlns:p14="http://schemas.microsoft.com/office/powerpoint/2010/main" val="17898017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0" y="1122363"/>
            <a:ext cx="12192000" cy="2387600"/>
          </a:xfrm>
        </p:spPr>
        <p:txBody>
          <a:bodyPr>
            <a:normAutofit/>
          </a:bodyPr>
          <a:lstStyle/>
          <a:p>
            <a:r>
              <a:rPr lang="tr-TR" sz="7200" dirty="0" smtClean="0">
                <a:latin typeface="Times New Roman" panose="02020603050405020304" pitchFamily="18" charset="0"/>
                <a:cs typeface="Times New Roman" panose="02020603050405020304" pitchFamily="18" charset="0"/>
              </a:rPr>
              <a:t>Otel işletmeciliği </a:t>
            </a:r>
            <a:endParaRPr lang="tr-TR" sz="72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0" y="4336133"/>
            <a:ext cx="12192000" cy="1655762"/>
          </a:xfrm>
        </p:spPr>
        <p:txBody>
          <a:bodyPr>
            <a:normAutofit/>
          </a:bodyPr>
          <a:lstStyle/>
          <a:p>
            <a:pPr algn="l"/>
            <a:r>
              <a:rPr lang="tr-TR" sz="2800" b="1" dirty="0" smtClean="0">
                <a:solidFill>
                  <a:srgbClr val="00B0F0"/>
                </a:solidFill>
                <a:latin typeface="Times New Roman" panose="02020603050405020304" pitchFamily="18" charset="0"/>
                <a:cs typeface="Times New Roman" panose="02020603050405020304" pitchFamily="18" charset="0"/>
              </a:rPr>
              <a:t>Otel İşletmelerinde Yiyecek İçecek Yönetimi</a:t>
            </a:r>
          </a:p>
          <a:p>
            <a:pPr algn="l"/>
            <a:endParaRPr lang="tr-TR" sz="28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079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Bir </a:t>
            </a:r>
            <a:r>
              <a:rPr lang="tr-TR" sz="2400" dirty="0">
                <a:latin typeface="Times New Roman" panose="02020603050405020304" pitchFamily="18" charset="0"/>
                <a:cs typeface="Times New Roman" panose="02020603050405020304" pitchFamily="18" charset="0"/>
              </a:rPr>
              <a:t>büyük ölçekli otel işletmesinin en büyük gelir kaynağı odalar </a:t>
            </a:r>
            <a:r>
              <a:rPr lang="tr-TR" sz="2400" dirty="0" smtClean="0">
                <a:latin typeface="Times New Roman" panose="02020603050405020304" pitchFamily="18" charset="0"/>
                <a:cs typeface="Times New Roman" panose="02020603050405020304" pitchFamily="18" charset="0"/>
              </a:rPr>
              <a:t>departmanından sonra</a:t>
            </a:r>
            <a:r>
              <a:rPr lang="tr-TR" sz="2400" dirty="0">
                <a:latin typeface="Times New Roman" panose="02020603050405020304" pitchFamily="18" charset="0"/>
                <a:cs typeface="Times New Roman" panose="02020603050405020304" pitchFamily="18" charset="0"/>
              </a:rPr>
              <a:t>, yiyecek-içecek departmanı olmaktadır. Bu </a:t>
            </a:r>
            <a:r>
              <a:rPr lang="tr-TR" sz="2400" dirty="0" smtClean="0">
                <a:latin typeface="Times New Roman" panose="02020603050405020304" pitchFamily="18" charset="0"/>
                <a:cs typeface="Times New Roman" panose="02020603050405020304" pitchFamily="18" charset="0"/>
              </a:rPr>
              <a:t>gelir, toplam </a:t>
            </a:r>
            <a:r>
              <a:rPr lang="tr-TR" sz="2400" dirty="0">
                <a:latin typeface="Times New Roman" panose="02020603050405020304" pitchFamily="18" charset="0"/>
                <a:cs typeface="Times New Roman" panose="02020603050405020304" pitchFamily="18" charset="0"/>
              </a:rPr>
              <a:t>gelirler arasında yaklaşık %30-35'lik bir oranı </a:t>
            </a:r>
            <a:r>
              <a:rPr lang="tr-TR" sz="2400" dirty="0" smtClean="0">
                <a:latin typeface="Times New Roman" panose="02020603050405020304" pitchFamily="18" charset="0"/>
                <a:cs typeface="Times New Roman" panose="02020603050405020304" pitchFamily="18" charset="0"/>
              </a:rPr>
              <a:t>kapsamaktadır. Büyük </a:t>
            </a:r>
            <a:r>
              <a:rPr lang="tr-TR" sz="2400" dirty="0">
                <a:latin typeface="Times New Roman" panose="02020603050405020304" pitchFamily="18" charset="0"/>
                <a:cs typeface="Times New Roman" panose="02020603050405020304" pitchFamily="18" charset="0"/>
              </a:rPr>
              <a:t>ölçekli otel işletmelerinin yiyecek-içecek ile ilgili değişik </a:t>
            </a:r>
            <a:r>
              <a:rPr lang="tr-TR" sz="2400" dirty="0" smtClean="0">
                <a:latin typeface="Times New Roman" panose="02020603050405020304" pitchFamily="18" charset="0"/>
                <a:cs typeface="Times New Roman" panose="02020603050405020304" pitchFamily="18" charset="0"/>
              </a:rPr>
              <a:t>hizmet birimleri </a:t>
            </a:r>
            <a:r>
              <a:rPr lang="tr-TR" sz="2400" dirty="0">
                <a:latin typeface="Times New Roman" panose="02020603050405020304" pitchFamily="18" charset="0"/>
                <a:cs typeface="Times New Roman" panose="02020603050405020304" pitchFamily="18" charset="0"/>
              </a:rPr>
              <a:t>olabilir. Bunlar arasında genel ve özel yemek salonları, </a:t>
            </a:r>
            <a:r>
              <a:rPr lang="tr-TR" sz="2400" dirty="0" smtClean="0">
                <a:latin typeface="Times New Roman" panose="02020603050405020304" pitchFamily="18" charset="0"/>
                <a:cs typeface="Times New Roman" panose="02020603050405020304" pitchFamily="18" charset="0"/>
              </a:rPr>
              <a:t>kokteyl salonları </a:t>
            </a:r>
            <a:r>
              <a:rPr lang="tr-TR" sz="2400" dirty="0">
                <a:latin typeface="Times New Roman" panose="02020603050405020304" pitchFamily="18" charset="0"/>
                <a:cs typeface="Times New Roman" panose="02020603050405020304" pitchFamily="18" charset="0"/>
              </a:rPr>
              <a:t>ve barlar sayılabilir. Bunlara; bahçe restoranları, </a:t>
            </a:r>
            <a:r>
              <a:rPr lang="tr-TR" sz="2400" dirty="0" smtClean="0">
                <a:latin typeface="Times New Roman" panose="02020603050405020304" pitchFamily="18" charset="0"/>
                <a:cs typeface="Times New Roman" panose="02020603050405020304" pitchFamily="18" charset="0"/>
              </a:rPr>
              <a:t>yüzme havuzu </a:t>
            </a:r>
            <a:r>
              <a:rPr lang="tr-TR" sz="2400" dirty="0">
                <a:latin typeface="Times New Roman" panose="02020603050405020304" pitchFamily="18" charset="0"/>
                <a:cs typeface="Times New Roman" panose="02020603050405020304" pitchFamily="18" charset="0"/>
              </a:rPr>
              <a:t>kenarındaki barlar, pastaneler gibi özel tesisler de ilave </a:t>
            </a:r>
            <a:r>
              <a:rPr lang="tr-TR" sz="2400" dirty="0" smtClean="0">
                <a:latin typeface="Times New Roman" panose="02020603050405020304" pitchFamily="18" charset="0"/>
                <a:cs typeface="Times New Roman" panose="02020603050405020304" pitchFamily="18" charset="0"/>
              </a:rPr>
              <a:t>edilebilmektedir.</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Yiyecek-içecek departmanının örgütsel yapısı oluşturulurken, </a:t>
            </a:r>
            <a:r>
              <a:rPr lang="tr-TR" sz="2400" dirty="0" smtClean="0">
                <a:latin typeface="Times New Roman" panose="02020603050405020304" pitchFamily="18" charset="0"/>
                <a:cs typeface="Times New Roman" panose="02020603050405020304" pitchFamily="18" charset="0"/>
              </a:rPr>
              <a:t>departman içinde </a:t>
            </a:r>
            <a:r>
              <a:rPr lang="tr-TR" sz="2400" dirty="0">
                <a:latin typeface="Times New Roman" panose="02020603050405020304" pitchFamily="18" charset="0"/>
                <a:cs typeface="Times New Roman" panose="02020603050405020304" pitchFamily="18" charset="0"/>
              </a:rPr>
              <a:t>çalışmalara etki edecek olan faktörlerin belirlenmesi gerekmektedir.</a:t>
            </a:r>
          </a:p>
        </p:txBody>
      </p:sp>
    </p:spTree>
    <p:extLst>
      <p:ext uri="{BB962C8B-B14F-4D97-AF65-F5344CB8AC3E}">
        <p14:creationId xmlns:p14="http://schemas.microsoft.com/office/powerpoint/2010/main" val="380889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b="1" dirty="0">
                <a:solidFill>
                  <a:srgbClr val="00B0F0"/>
                </a:solidFill>
                <a:latin typeface="Times New Roman" panose="02020603050405020304" pitchFamily="18" charset="0"/>
                <a:cs typeface="Times New Roman" panose="02020603050405020304" pitchFamily="18" charset="0"/>
              </a:rPr>
              <a:t>Söz konusu faktörler şu şekilde sıralanabilir:</a:t>
            </a:r>
          </a:p>
          <a:p>
            <a:pPr marL="0" indent="0" algn="just">
              <a:buNone/>
            </a:pPr>
            <a:r>
              <a:rPr lang="tr-TR" sz="2400" dirty="0">
                <a:latin typeface="Times New Roman" panose="02020603050405020304" pitchFamily="18" charset="0"/>
                <a:cs typeface="Times New Roman" panose="02020603050405020304" pitchFamily="18" charset="0"/>
              </a:rPr>
              <a:t>• Departman içi politikaların, yöntemlerin ve amaçların </a:t>
            </a:r>
            <a:r>
              <a:rPr lang="tr-TR" sz="2400" dirty="0" smtClean="0">
                <a:latin typeface="Times New Roman" panose="02020603050405020304" pitchFamily="18" charset="0"/>
                <a:cs typeface="Times New Roman" panose="02020603050405020304" pitchFamily="18" charset="0"/>
              </a:rPr>
              <a:t>belirlenerek tanımlanması,</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Fiziksel çevrenin, donatımın ve finansal kaynakların </a:t>
            </a:r>
            <a:r>
              <a:rPr lang="tr-TR" sz="2400" dirty="0" smtClean="0">
                <a:latin typeface="Times New Roman" panose="02020603050405020304" pitchFamily="18" charset="0"/>
                <a:cs typeface="Times New Roman" panose="02020603050405020304" pitchFamily="18" charset="0"/>
              </a:rPr>
              <a:t>yeterli oranda </a:t>
            </a:r>
            <a:r>
              <a:rPr lang="tr-TR" sz="2400" dirty="0">
                <a:latin typeface="Times New Roman" panose="02020603050405020304" pitchFamily="18" charset="0"/>
                <a:cs typeface="Times New Roman" panose="02020603050405020304" pitchFamily="18" charset="0"/>
              </a:rPr>
              <a:t>planlanması ve sağlanması</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Yapılacak görevlerin sınıflandırılarak analizlerinin yapılması</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Görev ve ayrıntıların tanımlanması</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Tanımlanan görevlerin birbirleriyle ve yönetimle olan </a:t>
            </a:r>
            <a:r>
              <a:rPr lang="tr-TR" sz="2400" dirty="0" smtClean="0">
                <a:latin typeface="Times New Roman" panose="02020603050405020304" pitchFamily="18" charset="0"/>
                <a:cs typeface="Times New Roman" panose="02020603050405020304" pitchFamily="18" charset="0"/>
              </a:rPr>
              <a:t>ilişkilerinin belirlenmesi,</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İşin gereklerine uyan personelin seçilerek görevlendirilmesi.</a:t>
            </a:r>
          </a:p>
        </p:txBody>
      </p:sp>
    </p:spTree>
    <p:extLst>
      <p:ext uri="{BB962C8B-B14F-4D97-AF65-F5344CB8AC3E}">
        <p14:creationId xmlns:p14="http://schemas.microsoft.com/office/powerpoint/2010/main" val="3146382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25596"/>
            <a:ext cx="12192000" cy="6732404"/>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Büyük ölçekli otel işletmelerinin organizasyon yapısı içinde </a:t>
            </a:r>
            <a:r>
              <a:rPr lang="tr-TR" sz="2400" dirty="0" smtClean="0">
                <a:latin typeface="Times New Roman" panose="02020603050405020304" pitchFamily="18" charset="0"/>
                <a:cs typeface="Times New Roman" panose="02020603050405020304" pitchFamily="18" charset="0"/>
              </a:rPr>
              <a:t>yiyecek içecek departmanlarının </a:t>
            </a:r>
            <a:r>
              <a:rPr lang="tr-TR" sz="2400" dirty="0">
                <a:latin typeface="Times New Roman" panose="02020603050405020304" pitchFamily="18" charset="0"/>
                <a:cs typeface="Times New Roman" panose="02020603050405020304" pitchFamily="18" charset="0"/>
              </a:rPr>
              <a:t>yeri ve önemi, otelin büyüklüğüne ve </a:t>
            </a:r>
            <a:r>
              <a:rPr lang="tr-TR" sz="2400" dirty="0" smtClean="0">
                <a:latin typeface="Times New Roman" panose="02020603050405020304" pitchFamily="18" charset="0"/>
                <a:cs typeface="Times New Roman" panose="02020603050405020304" pitchFamily="18" charset="0"/>
              </a:rPr>
              <a:t>niteliğine göre </a:t>
            </a:r>
            <a:r>
              <a:rPr lang="tr-TR" sz="2400" dirty="0">
                <a:latin typeface="Times New Roman" panose="02020603050405020304" pitchFamily="18" charset="0"/>
                <a:cs typeface="Times New Roman" panose="02020603050405020304" pitchFamily="18" charset="0"/>
              </a:rPr>
              <a:t>değişiklik göstermektedir. Buna göre, otellerin büyüklüğü </a:t>
            </a:r>
            <a:r>
              <a:rPr lang="tr-TR" sz="2400" dirty="0" smtClean="0">
                <a:latin typeface="Times New Roman" panose="02020603050405020304" pitchFamily="18" charset="0"/>
                <a:cs typeface="Times New Roman" panose="02020603050405020304" pitchFamily="18" charset="0"/>
              </a:rPr>
              <a:t>ve yıldız </a:t>
            </a:r>
            <a:r>
              <a:rPr lang="tr-TR" sz="2400" dirty="0">
                <a:latin typeface="Times New Roman" panose="02020603050405020304" pitchFamily="18" charset="0"/>
                <a:cs typeface="Times New Roman" panose="02020603050405020304" pitchFamily="18" charset="0"/>
              </a:rPr>
              <a:t>sayısı arttıkça, yiyecek ve içecek departmanının önemi de </a:t>
            </a:r>
            <a:r>
              <a:rPr lang="tr-TR" sz="2400" dirty="0" smtClean="0">
                <a:latin typeface="Times New Roman" panose="02020603050405020304" pitchFamily="18" charset="0"/>
                <a:cs typeface="Times New Roman" panose="02020603050405020304" pitchFamily="18" charset="0"/>
              </a:rPr>
              <a:t>giderek artmaktadır</a:t>
            </a:r>
            <a:r>
              <a:rPr lang="tr-TR" sz="2400" dirty="0">
                <a:latin typeface="Times New Roman" panose="02020603050405020304" pitchFamily="18" charset="0"/>
                <a:cs typeface="Times New Roman" panose="02020603050405020304" pitchFamily="18" charset="0"/>
              </a:rPr>
              <a:t>. Büyük ölçekli otel işletmelerinin yiyecek-içecek </a:t>
            </a:r>
            <a:r>
              <a:rPr lang="tr-TR" sz="2400" dirty="0" smtClean="0">
                <a:latin typeface="Times New Roman" panose="02020603050405020304" pitchFamily="18" charset="0"/>
                <a:cs typeface="Times New Roman" panose="02020603050405020304" pitchFamily="18" charset="0"/>
              </a:rPr>
              <a:t>departmanlarında yönetim </a:t>
            </a:r>
            <a:r>
              <a:rPr lang="tr-TR" sz="2400" dirty="0">
                <a:latin typeface="Times New Roman" panose="02020603050405020304" pitchFamily="18" charset="0"/>
                <a:cs typeface="Times New Roman" panose="02020603050405020304" pitchFamily="18" charset="0"/>
              </a:rPr>
              <a:t>süreci, aslında teknik ve karmaşık bir özellik </a:t>
            </a:r>
            <a:r>
              <a:rPr lang="tr-TR" sz="2400" dirty="0" smtClean="0">
                <a:latin typeface="Times New Roman" panose="02020603050405020304" pitchFamily="18" charset="0"/>
                <a:cs typeface="Times New Roman" panose="02020603050405020304" pitchFamily="18" charset="0"/>
              </a:rPr>
              <a:t>göstermektedir. Müşteri </a:t>
            </a:r>
            <a:r>
              <a:rPr lang="tr-TR" sz="2400" dirty="0">
                <a:latin typeface="Times New Roman" panose="02020603050405020304" pitchFamily="18" charset="0"/>
                <a:cs typeface="Times New Roman" panose="02020603050405020304" pitchFamily="18" charset="0"/>
              </a:rPr>
              <a:t>istek ve ihtiyaçlarının belli bir kalıba </a:t>
            </a:r>
            <a:r>
              <a:rPr lang="tr-TR" sz="2400" dirty="0" smtClean="0">
                <a:latin typeface="Times New Roman" panose="02020603050405020304" pitchFamily="18" charset="0"/>
                <a:cs typeface="Times New Roman" panose="02020603050405020304" pitchFamily="18" charset="0"/>
              </a:rPr>
              <a:t>sokulamaması, sunulan </a:t>
            </a:r>
            <a:r>
              <a:rPr lang="tr-TR" sz="2400" dirty="0">
                <a:latin typeface="Times New Roman" panose="02020603050405020304" pitchFamily="18" charset="0"/>
                <a:cs typeface="Times New Roman" panose="02020603050405020304" pitchFamily="18" charset="0"/>
              </a:rPr>
              <a:t>hizmetlerin standartlaştırılamamasına neden </a:t>
            </a:r>
            <a:r>
              <a:rPr lang="tr-TR" sz="2400" dirty="0" smtClean="0">
                <a:latin typeface="Times New Roman" panose="02020603050405020304" pitchFamily="18" charset="0"/>
                <a:cs typeface="Times New Roman" panose="02020603050405020304" pitchFamily="18" charset="0"/>
              </a:rPr>
              <a:t>olmaktadır. Ortaya </a:t>
            </a:r>
            <a:r>
              <a:rPr lang="tr-TR" sz="2400" dirty="0">
                <a:latin typeface="Times New Roman" panose="02020603050405020304" pitchFamily="18" charset="0"/>
                <a:cs typeface="Times New Roman" panose="02020603050405020304" pitchFamily="18" charset="0"/>
              </a:rPr>
              <a:t>çıkabilecek olan teknik ve karmaşık yapı yüzünden </a:t>
            </a:r>
            <a:r>
              <a:rPr lang="tr-TR" sz="2400" dirty="0" smtClean="0">
                <a:latin typeface="Times New Roman" panose="02020603050405020304" pitchFamily="18" charset="0"/>
                <a:cs typeface="Times New Roman" panose="02020603050405020304" pitchFamily="18" charset="0"/>
              </a:rPr>
              <a:t>yönetimi güçleştiren </a:t>
            </a:r>
            <a:r>
              <a:rPr lang="tr-TR" sz="2400" dirty="0">
                <a:latin typeface="Times New Roman" panose="02020603050405020304" pitchFamily="18" charset="0"/>
                <a:cs typeface="Times New Roman" panose="02020603050405020304" pitchFamily="18" charset="0"/>
              </a:rPr>
              <a:t>faktörler şu şekilde sınıflandırılmaktadır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800" b="1" dirty="0">
                <a:solidFill>
                  <a:srgbClr val="00B0F0"/>
                </a:solidFill>
                <a:latin typeface="Times New Roman" panose="02020603050405020304" pitchFamily="18" charset="0"/>
                <a:cs typeface="Times New Roman" panose="02020603050405020304" pitchFamily="18" charset="0"/>
              </a:rPr>
              <a:t>Dışsal Faktörler: </a:t>
            </a:r>
            <a:r>
              <a:rPr lang="tr-TR" sz="2400" dirty="0">
                <a:latin typeface="Times New Roman" panose="02020603050405020304" pitchFamily="18" charset="0"/>
                <a:cs typeface="Times New Roman" panose="02020603050405020304" pitchFamily="18" charset="0"/>
              </a:rPr>
              <a:t>İşletme dışından yansıyan güçlük ve sorunlardır. </a:t>
            </a:r>
            <a:r>
              <a:rPr lang="tr-TR" sz="2400" dirty="0" smtClean="0">
                <a:latin typeface="Times New Roman" panose="02020603050405020304" pitchFamily="18" charset="0"/>
                <a:cs typeface="Times New Roman" panose="02020603050405020304" pitchFamily="18" charset="0"/>
              </a:rPr>
              <a:t>İşletme, bu </a:t>
            </a:r>
            <a:r>
              <a:rPr lang="tr-TR" sz="2400" dirty="0">
                <a:latin typeface="Times New Roman" panose="02020603050405020304" pitchFamily="18" charset="0"/>
                <a:cs typeface="Times New Roman" panose="02020603050405020304" pitchFamily="18" charset="0"/>
              </a:rPr>
              <a:t>faktörler üzerinde söz sahibi olamamakta ve kendisi </a:t>
            </a:r>
            <a:r>
              <a:rPr lang="tr-TR" sz="2400" dirty="0" smtClean="0">
                <a:latin typeface="Times New Roman" panose="02020603050405020304" pitchFamily="18" charset="0"/>
                <a:cs typeface="Times New Roman" panose="02020603050405020304" pitchFamily="18" charset="0"/>
              </a:rPr>
              <a:t>dışında gelişen şartlara </a:t>
            </a:r>
            <a:r>
              <a:rPr lang="tr-TR" sz="2400" dirty="0">
                <a:latin typeface="Times New Roman" panose="02020603050405020304" pitchFamily="18" charset="0"/>
                <a:cs typeface="Times New Roman" panose="02020603050405020304" pitchFamily="18" charset="0"/>
              </a:rPr>
              <a:t>uymak zorunda kalmaktadır</a:t>
            </a:r>
            <a:r>
              <a:rPr lang="tr-TR" sz="2400" dirty="0" smtClean="0">
                <a:latin typeface="Times New Roman" panose="02020603050405020304" pitchFamily="18" charset="0"/>
                <a:cs typeface="Times New Roman" panose="02020603050405020304" pitchFamily="18" charset="0"/>
              </a:rPr>
              <a:t>.</a:t>
            </a:r>
          </a:p>
          <a:p>
            <a:pPr marL="0" indent="0" algn="just">
              <a:buNone/>
            </a:pPr>
            <a:r>
              <a:rPr lang="tr-TR" sz="2400" dirty="0">
                <a:latin typeface="Times New Roman" panose="02020603050405020304" pitchFamily="18" charset="0"/>
                <a:cs typeface="Times New Roman" panose="02020603050405020304" pitchFamily="18" charset="0"/>
              </a:rPr>
              <a:t>Ancak, akılcı bir </a:t>
            </a:r>
            <a:r>
              <a:rPr lang="tr-TR" sz="2400" dirty="0" smtClean="0">
                <a:latin typeface="Times New Roman" panose="02020603050405020304" pitchFamily="18" charset="0"/>
                <a:cs typeface="Times New Roman" panose="02020603050405020304" pitchFamily="18" charset="0"/>
              </a:rPr>
              <a:t>yönetim politikası</a:t>
            </a:r>
            <a:r>
              <a:rPr lang="tr-TR" sz="2400" dirty="0">
                <a:latin typeface="Times New Roman" panose="02020603050405020304" pitchFamily="18" charset="0"/>
                <a:cs typeface="Times New Roman" panose="02020603050405020304" pitchFamily="18" charset="0"/>
              </a:rPr>
              <a:t>, işletmeyi bu dışsal faktörlere uyum sağlamayı ya da </a:t>
            </a:r>
            <a:r>
              <a:rPr lang="tr-TR" sz="2400" dirty="0" smtClean="0">
                <a:latin typeface="Times New Roman" panose="02020603050405020304" pitchFamily="18" charset="0"/>
                <a:cs typeface="Times New Roman" panose="02020603050405020304" pitchFamily="18" charset="0"/>
              </a:rPr>
              <a:t>bunların olumsuz </a:t>
            </a:r>
            <a:r>
              <a:rPr lang="tr-TR" sz="2400" dirty="0">
                <a:latin typeface="Times New Roman" panose="02020603050405020304" pitchFamily="18" charset="0"/>
                <a:cs typeface="Times New Roman" panose="02020603050405020304" pitchFamily="18" charset="0"/>
              </a:rPr>
              <a:t>etkilerini ortadan kaldırmayı amaçlayan önlemler alma </a:t>
            </a:r>
            <a:r>
              <a:rPr lang="tr-TR" sz="2400" dirty="0" smtClean="0">
                <a:latin typeface="Times New Roman" panose="02020603050405020304" pitchFamily="18" charset="0"/>
                <a:cs typeface="Times New Roman" panose="02020603050405020304" pitchFamily="18" charset="0"/>
              </a:rPr>
              <a:t>yönünde olmalıdır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184584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64232"/>
            <a:ext cx="12192000" cy="6693767"/>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Örneğin; ileri teknoloji ve üretim faktörlerinin </a:t>
            </a:r>
            <a:r>
              <a:rPr lang="tr-TR" sz="2400" dirty="0" smtClean="0">
                <a:latin typeface="Times New Roman" panose="02020603050405020304" pitchFamily="18" charset="0"/>
                <a:cs typeface="Times New Roman" panose="02020603050405020304" pitchFamily="18" charset="0"/>
              </a:rPr>
              <a:t>daha etkin </a:t>
            </a:r>
            <a:r>
              <a:rPr lang="tr-TR" sz="2400" dirty="0">
                <a:latin typeface="Times New Roman" panose="02020603050405020304" pitchFamily="18" charset="0"/>
                <a:cs typeface="Times New Roman" panose="02020603050405020304" pitchFamily="18" charset="0"/>
              </a:rPr>
              <a:t>ve verimli kullanımı ile birim maliyetler düşürülüp, rekabet ortamı işletme lehinde etkilenebilir. Dışsal faktörlerin başlıcaları şunlardır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tr-TR" sz="2400" dirty="0" smtClean="0">
                <a:latin typeface="Times New Roman" panose="02020603050405020304" pitchFamily="18" charset="0"/>
                <a:cs typeface="Times New Roman" panose="02020603050405020304" pitchFamily="18" charset="0"/>
              </a:rPr>
              <a:t>Politik </a:t>
            </a:r>
            <a:r>
              <a:rPr lang="tr-TR" sz="2400" dirty="0">
                <a:latin typeface="Times New Roman" panose="02020603050405020304" pitchFamily="18" charset="0"/>
                <a:cs typeface="Times New Roman" panose="02020603050405020304" pitchFamily="18" charset="0"/>
              </a:rPr>
              <a:t>Faktörler: Yasalar, sağlık ve vergi ile ilgili </a:t>
            </a:r>
            <a:r>
              <a:rPr lang="tr-TR" sz="2400" dirty="0" smtClean="0">
                <a:latin typeface="Times New Roman" panose="02020603050405020304" pitchFamily="18" charset="0"/>
                <a:cs typeface="Times New Roman" panose="02020603050405020304" pitchFamily="18" charset="0"/>
              </a:rPr>
              <a:t>düzenlemeler vs.</a:t>
            </a:r>
          </a:p>
          <a:p>
            <a:pPr marL="457200" indent="-457200" algn="just">
              <a:buAutoNum type="arabicPeriod"/>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2. Ekonomik Faktörler: Artan malzeme, personel, yakıt ve faiz </a:t>
            </a:r>
            <a:r>
              <a:rPr lang="tr-TR" sz="2400" dirty="0" smtClean="0">
                <a:latin typeface="Times New Roman" panose="02020603050405020304" pitchFamily="18" charset="0"/>
                <a:cs typeface="Times New Roman" panose="02020603050405020304" pitchFamily="18" charset="0"/>
              </a:rPr>
              <a:t>giderleri vs.</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3. Sosyal Faktörler: Demografik yapıdaki değişiklikler, </a:t>
            </a:r>
            <a:r>
              <a:rPr lang="tr-TR" sz="2400" dirty="0" smtClean="0">
                <a:latin typeface="Times New Roman" panose="02020603050405020304" pitchFamily="18" charset="0"/>
                <a:cs typeface="Times New Roman" panose="02020603050405020304" pitchFamily="18" charset="0"/>
              </a:rPr>
              <a:t>sosyoekonomik dağılımdaki </a:t>
            </a:r>
            <a:r>
              <a:rPr lang="tr-TR" sz="2400" dirty="0">
                <a:latin typeface="Times New Roman" panose="02020603050405020304" pitchFamily="18" charset="0"/>
                <a:cs typeface="Times New Roman" panose="02020603050405020304" pitchFamily="18" charset="0"/>
              </a:rPr>
              <a:t>değişiklikler, yeni trend ve modalar vs</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4. Teknik Faktörler: Üretimde kullanılan ekipmanın </a:t>
            </a:r>
            <a:r>
              <a:rPr lang="tr-TR" sz="2400" dirty="0" smtClean="0">
                <a:latin typeface="Times New Roman" panose="02020603050405020304" pitchFamily="18" charset="0"/>
                <a:cs typeface="Times New Roman" panose="02020603050405020304" pitchFamily="18" charset="0"/>
              </a:rPr>
              <a:t>yenilenmesi vs</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69576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38474"/>
            <a:ext cx="12192000" cy="6719526"/>
          </a:xfrm>
        </p:spPr>
        <p:txBody>
          <a:bodyPr>
            <a:normAutofit/>
          </a:bodyPr>
          <a:lstStyle/>
          <a:p>
            <a:pPr marL="0" indent="0" algn="just">
              <a:buNone/>
            </a:pPr>
            <a:r>
              <a:rPr lang="tr-TR" sz="2400" b="1" dirty="0">
                <a:solidFill>
                  <a:srgbClr val="00B0F0"/>
                </a:solidFill>
                <a:latin typeface="Times New Roman" panose="02020603050405020304" pitchFamily="18" charset="0"/>
                <a:cs typeface="Times New Roman" panose="02020603050405020304" pitchFamily="18" charset="0"/>
              </a:rPr>
              <a:t>İçsel Faktörler: </a:t>
            </a:r>
            <a:r>
              <a:rPr lang="tr-TR" sz="2400" dirty="0">
                <a:latin typeface="Times New Roman" panose="02020603050405020304" pitchFamily="18" charset="0"/>
                <a:cs typeface="Times New Roman" panose="02020603050405020304" pitchFamily="18" charset="0"/>
              </a:rPr>
              <a:t>Günden güne değişiklik özelliği gösteren, dışsal </a:t>
            </a:r>
            <a:r>
              <a:rPr lang="tr-TR" sz="2400" dirty="0" smtClean="0">
                <a:latin typeface="Times New Roman" panose="02020603050405020304" pitchFamily="18" charset="0"/>
                <a:cs typeface="Times New Roman" panose="02020603050405020304" pitchFamily="18" charset="0"/>
              </a:rPr>
              <a:t>faktörlere göre </a:t>
            </a:r>
            <a:r>
              <a:rPr lang="tr-TR" sz="2400" dirty="0">
                <a:latin typeface="Times New Roman" panose="02020603050405020304" pitchFamily="18" charset="0"/>
                <a:cs typeface="Times New Roman" panose="02020603050405020304" pitchFamily="18" charset="0"/>
              </a:rPr>
              <a:t>daha kontrol edilebilir özellik taşıyan faktörlerdir. </a:t>
            </a:r>
            <a:r>
              <a:rPr lang="tr-TR" sz="2400" dirty="0" smtClean="0">
                <a:latin typeface="Times New Roman" panose="02020603050405020304" pitchFamily="18" charset="0"/>
                <a:cs typeface="Times New Roman" panose="02020603050405020304" pitchFamily="18" charset="0"/>
              </a:rPr>
              <a:t>İşletmelerin organizasyon </a:t>
            </a:r>
            <a:r>
              <a:rPr lang="tr-TR" sz="2400" dirty="0">
                <a:latin typeface="Times New Roman" panose="02020603050405020304" pitchFamily="18" charset="0"/>
                <a:cs typeface="Times New Roman" panose="02020603050405020304" pitchFamily="18" charset="0"/>
              </a:rPr>
              <a:t>yapılarından kaynaklanan ve yine işletme içinde </a:t>
            </a:r>
            <a:r>
              <a:rPr lang="tr-TR" sz="2400" dirty="0" smtClean="0">
                <a:latin typeface="Times New Roman" panose="02020603050405020304" pitchFamily="18" charset="0"/>
                <a:cs typeface="Times New Roman" panose="02020603050405020304" pitchFamily="18" charset="0"/>
              </a:rPr>
              <a:t>çözümlenen faktörlerdir</a:t>
            </a:r>
            <a:r>
              <a:rPr lang="tr-TR" sz="2400" dirty="0">
                <a:latin typeface="Times New Roman" panose="02020603050405020304" pitchFamily="18" charset="0"/>
                <a:cs typeface="Times New Roman" panose="02020603050405020304" pitchFamily="18" charset="0"/>
              </a:rPr>
              <a:t>. İçsel faktörlerin başlıcaları şunlardır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1. Yiyecek </a:t>
            </a:r>
            <a:r>
              <a:rPr lang="tr-TR" sz="2400" dirty="0">
                <a:latin typeface="Times New Roman" panose="02020603050405020304" pitchFamily="18" charset="0"/>
                <a:cs typeface="Times New Roman" panose="02020603050405020304" pitchFamily="18" charset="0"/>
              </a:rPr>
              <a:t>ve İçecek: Fire, artık ürün, kusurlu üretim, bozuk </a:t>
            </a:r>
            <a:r>
              <a:rPr lang="tr-TR" sz="2400" dirty="0" smtClean="0">
                <a:latin typeface="Times New Roman" panose="02020603050405020304" pitchFamily="18" charset="0"/>
                <a:cs typeface="Times New Roman" panose="02020603050405020304" pitchFamily="18" charset="0"/>
              </a:rPr>
              <a:t>ürün ve </a:t>
            </a:r>
            <a:r>
              <a:rPr lang="tr-TR" sz="2400" dirty="0">
                <a:latin typeface="Times New Roman" panose="02020603050405020304" pitchFamily="18" charset="0"/>
                <a:cs typeface="Times New Roman" panose="02020603050405020304" pitchFamily="18" charset="0"/>
              </a:rPr>
              <a:t>artıklardan oluşan </a:t>
            </a:r>
            <a:r>
              <a:rPr lang="tr-TR" sz="2400" dirty="0" smtClean="0">
                <a:latin typeface="Times New Roman" panose="02020603050405020304" pitchFamily="18" charset="0"/>
                <a:cs typeface="Times New Roman" panose="02020603050405020304" pitchFamily="18" charset="0"/>
              </a:rPr>
              <a:t>üretim miktar </a:t>
            </a:r>
            <a:r>
              <a:rPr lang="tr-TR" sz="2400" dirty="0">
                <a:latin typeface="Times New Roman" panose="02020603050405020304" pitchFamily="18" charset="0"/>
                <a:cs typeface="Times New Roman" panose="02020603050405020304" pitchFamily="18" charset="0"/>
              </a:rPr>
              <a:t>ve dengesini bozan </a:t>
            </a:r>
            <a:r>
              <a:rPr lang="tr-TR" sz="2400" dirty="0" smtClean="0">
                <a:latin typeface="Times New Roman" panose="02020603050405020304" pitchFamily="18" charset="0"/>
                <a:cs typeface="Times New Roman" panose="02020603050405020304" pitchFamily="18" charset="0"/>
              </a:rPr>
              <a:t>faktörler vb.</a:t>
            </a:r>
          </a:p>
          <a:p>
            <a:pPr marL="457200" indent="-457200" algn="just">
              <a:buAutoNum type="arabicPeriod"/>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2. Personel: Yetişmiş işgücü sıkıntısı, hastalık, </a:t>
            </a:r>
            <a:r>
              <a:rPr lang="tr-TR" sz="2400" dirty="0" smtClean="0">
                <a:latin typeface="Times New Roman" panose="02020603050405020304" pitchFamily="18" charset="0"/>
                <a:cs typeface="Times New Roman" panose="02020603050405020304" pitchFamily="18" charset="0"/>
              </a:rPr>
              <a:t>personelden kaynaklanan </a:t>
            </a:r>
            <a:r>
              <a:rPr lang="tr-TR" sz="2400" dirty="0">
                <a:latin typeface="Times New Roman" panose="02020603050405020304" pitchFamily="18" charset="0"/>
                <a:cs typeface="Times New Roman" panose="02020603050405020304" pitchFamily="18" charset="0"/>
              </a:rPr>
              <a:t>sorunlar, denetim eksikliği, eğitim sorunu, </a:t>
            </a:r>
            <a:r>
              <a:rPr lang="tr-TR" sz="2400" dirty="0" smtClean="0">
                <a:latin typeface="Times New Roman" panose="02020603050405020304" pitchFamily="18" charset="0"/>
                <a:cs typeface="Times New Roman" panose="02020603050405020304" pitchFamily="18" charset="0"/>
              </a:rPr>
              <a:t>yüksek personel </a:t>
            </a:r>
            <a:r>
              <a:rPr lang="tr-TR" sz="2400" dirty="0">
                <a:latin typeface="Times New Roman" panose="02020603050405020304" pitchFamily="18" charset="0"/>
                <a:cs typeface="Times New Roman" panose="02020603050405020304" pitchFamily="18" charset="0"/>
              </a:rPr>
              <a:t>devri </a:t>
            </a:r>
            <a:r>
              <a:rPr lang="tr-TR" sz="2400" dirty="0" smtClean="0">
                <a:latin typeface="Times New Roman" panose="02020603050405020304" pitchFamily="18" charset="0"/>
                <a:cs typeface="Times New Roman" panose="02020603050405020304" pitchFamily="18" charset="0"/>
              </a:rPr>
              <a:t>vb.</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3. Kontrol: Nakit kontrolü, bütçeleme yanlışlıkları </a:t>
            </a:r>
            <a:r>
              <a:rPr lang="tr-TR" sz="2400" dirty="0" smtClean="0">
                <a:latin typeface="Times New Roman" panose="02020603050405020304" pitchFamily="18" charset="0"/>
                <a:cs typeface="Times New Roman" panose="02020603050405020304" pitchFamily="18" charset="0"/>
              </a:rPr>
              <a:t>vb</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27984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Bunun yanında yiyecek-içecek departmanı organizasyonu ile </a:t>
            </a:r>
            <a:r>
              <a:rPr lang="tr-TR" sz="2400" dirty="0" smtClean="0">
                <a:latin typeface="Times New Roman" panose="02020603050405020304" pitchFamily="18" charset="0"/>
                <a:cs typeface="Times New Roman" panose="02020603050405020304" pitchFamily="18" charset="0"/>
              </a:rPr>
              <a:t>ilgili uyulması </a:t>
            </a:r>
            <a:r>
              <a:rPr lang="tr-TR" sz="2400" dirty="0">
                <a:latin typeface="Times New Roman" panose="02020603050405020304" pitchFamily="18" charset="0"/>
                <a:cs typeface="Times New Roman" panose="02020603050405020304" pitchFamily="18" charset="0"/>
              </a:rPr>
              <a:t>gereken ilkeler ise şu şekilde sıralanmaktadır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Tüm departmanlar, yiyecek-içecek müdürüne veya otel </a:t>
            </a:r>
            <a:r>
              <a:rPr lang="tr-TR" sz="2400" dirty="0" smtClean="0">
                <a:latin typeface="Times New Roman" panose="02020603050405020304" pitchFamily="18" charset="0"/>
                <a:cs typeface="Times New Roman" panose="02020603050405020304" pitchFamily="18" charset="0"/>
              </a:rPr>
              <a:t>müdürüne bağlı </a:t>
            </a:r>
            <a:r>
              <a:rPr lang="tr-TR" sz="2400" dirty="0">
                <a:latin typeface="Times New Roman" panose="02020603050405020304" pitchFamily="18" charset="0"/>
                <a:cs typeface="Times New Roman" panose="02020603050405020304" pitchFamily="18" charset="0"/>
              </a:rPr>
              <a:t>olarak çalışmalıdır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Yiyecek-içecek departmanının birimleri arasında işbirliği sağlanmalıdır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Yiyecek-içecek departmanı ile otelin diğer departmanları </a:t>
            </a:r>
            <a:r>
              <a:rPr lang="tr-TR" sz="2400" dirty="0" smtClean="0">
                <a:latin typeface="Times New Roman" panose="02020603050405020304" pitchFamily="18" charset="0"/>
                <a:cs typeface="Times New Roman" panose="02020603050405020304" pitchFamily="18" charset="0"/>
              </a:rPr>
              <a:t>arasında iyi </a:t>
            </a:r>
            <a:r>
              <a:rPr lang="tr-TR" sz="2400" dirty="0">
                <a:latin typeface="Times New Roman" panose="02020603050405020304" pitchFamily="18" charset="0"/>
                <a:cs typeface="Times New Roman" panose="02020603050405020304" pitchFamily="18" charset="0"/>
              </a:rPr>
              <a:t>bir işbirliği olmalıdır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Büyük ölçekli otel işletmelerinin yiyecek-içecek departmanlarının </a:t>
            </a:r>
            <a:r>
              <a:rPr lang="tr-TR" sz="2400" dirty="0" smtClean="0">
                <a:latin typeface="Times New Roman" panose="02020603050405020304" pitchFamily="18" charset="0"/>
                <a:cs typeface="Times New Roman" panose="02020603050405020304" pitchFamily="18" charset="0"/>
              </a:rPr>
              <a:t>etkinlikleri karmaşık </a:t>
            </a:r>
            <a:r>
              <a:rPr lang="tr-TR" sz="2400" dirty="0">
                <a:latin typeface="Times New Roman" panose="02020603050405020304" pitchFamily="18" charset="0"/>
                <a:cs typeface="Times New Roman" panose="02020603050405020304" pitchFamily="18" charset="0"/>
              </a:rPr>
              <a:t>ve buna bağlı olarak sistematik olması gereken </a:t>
            </a:r>
            <a:r>
              <a:rPr lang="tr-TR" sz="2400" dirty="0" smtClean="0">
                <a:latin typeface="Times New Roman" panose="02020603050405020304" pitchFamily="18" charset="0"/>
                <a:cs typeface="Times New Roman" panose="02020603050405020304" pitchFamily="18" charset="0"/>
              </a:rPr>
              <a:t>yapıdadır. Buna </a:t>
            </a:r>
            <a:r>
              <a:rPr lang="tr-TR" sz="2400" dirty="0">
                <a:latin typeface="Times New Roman" panose="02020603050405020304" pitchFamily="18" charset="0"/>
                <a:cs typeface="Times New Roman" panose="02020603050405020304" pitchFamily="18" charset="0"/>
              </a:rPr>
              <a:t>ilişkin etkinlik şeması aşağıda gösterilmiştir.</a:t>
            </a:r>
          </a:p>
        </p:txBody>
      </p:sp>
    </p:spTree>
    <p:extLst>
      <p:ext uri="{BB962C8B-B14F-4D97-AF65-F5344CB8AC3E}">
        <p14:creationId xmlns:p14="http://schemas.microsoft.com/office/powerpoint/2010/main" val="1774750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çerik Yer Tutucusu 8"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103031"/>
            <a:ext cx="12192001" cy="6754969"/>
          </a:xfrm>
        </p:spPr>
      </p:pic>
    </p:spTree>
    <p:extLst>
      <p:ext uri="{BB962C8B-B14F-4D97-AF65-F5344CB8AC3E}">
        <p14:creationId xmlns:p14="http://schemas.microsoft.com/office/powerpoint/2010/main" val="4028617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Genel </a:t>
            </a:r>
            <a:r>
              <a:rPr lang="tr-TR" sz="2400" dirty="0">
                <a:latin typeface="Times New Roman" panose="02020603050405020304" pitchFamily="18" charset="0"/>
                <a:cs typeface="Times New Roman" panose="02020603050405020304" pitchFamily="18" charset="0"/>
              </a:rPr>
              <a:t>olarak yiyecek-içecek kontrolü; otel, restoran, hastane veya </a:t>
            </a:r>
            <a:r>
              <a:rPr lang="tr-TR" sz="2400" dirty="0" smtClean="0">
                <a:latin typeface="Times New Roman" panose="02020603050405020304" pitchFamily="18" charset="0"/>
                <a:cs typeface="Times New Roman" panose="02020603050405020304" pitchFamily="18" charset="0"/>
              </a:rPr>
              <a:t>herhangi bir </a:t>
            </a:r>
            <a:r>
              <a:rPr lang="tr-TR" sz="2400" dirty="0">
                <a:latin typeface="Times New Roman" panose="02020603050405020304" pitchFamily="18" charset="0"/>
                <a:cs typeface="Times New Roman" panose="02020603050405020304" pitchFamily="18" charset="0"/>
              </a:rPr>
              <a:t>endüstriyel kurumdaki yeme-içme etkinliklerinin maliyet </a:t>
            </a:r>
            <a:r>
              <a:rPr lang="tr-TR" sz="2400" dirty="0" smtClean="0">
                <a:latin typeface="Times New Roman" panose="02020603050405020304" pitchFamily="18" charset="0"/>
                <a:cs typeface="Times New Roman" panose="02020603050405020304" pitchFamily="18" charset="0"/>
              </a:rPr>
              <a:t>ve gelirlerini </a:t>
            </a:r>
            <a:r>
              <a:rPr lang="tr-TR" sz="2400" dirty="0">
                <a:latin typeface="Times New Roman" panose="02020603050405020304" pitchFamily="18" charset="0"/>
                <a:cs typeface="Times New Roman" panose="02020603050405020304" pitchFamily="18" charset="0"/>
              </a:rPr>
              <a:t>düzenleyip kontrol eden çabaların bütünü olarak </a:t>
            </a:r>
            <a:r>
              <a:rPr lang="tr-TR" sz="2400" dirty="0" smtClean="0">
                <a:latin typeface="Times New Roman" panose="02020603050405020304" pitchFamily="18" charset="0"/>
                <a:cs typeface="Times New Roman" panose="02020603050405020304" pitchFamily="18" charset="0"/>
              </a:rPr>
              <a:t>tanımlanmaktadır. Özellikle </a:t>
            </a:r>
            <a:r>
              <a:rPr lang="tr-TR" sz="2400" dirty="0">
                <a:latin typeface="Times New Roman" panose="02020603050405020304" pitchFamily="18" charset="0"/>
                <a:cs typeface="Times New Roman" panose="02020603050405020304" pitchFamily="18" charset="0"/>
              </a:rPr>
              <a:t>yiyecek-içecek maliyetlerinin büyük </a:t>
            </a:r>
            <a:r>
              <a:rPr lang="tr-TR" sz="2400" dirty="0" smtClean="0">
                <a:latin typeface="Times New Roman" panose="02020603050405020304" pitchFamily="18" charset="0"/>
                <a:cs typeface="Times New Roman" panose="02020603050405020304" pitchFamily="18" charset="0"/>
              </a:rPr>
              <a:t>rakamlara ulaşması </a:t>
            </a:r>
            <a:r>
              <a:rPr lang="tr-TR" sz="2400" dirty="0">
                <a:latin typeface="Times New Roman" panose="02020603050405020304" pitchFamily="18" charset="0"/>
                <a:cs typeface="Times New Roman" panose="02020603050405020304" pitchFamily="18" charset="0"/>
              </a:rPr>
              <a:t>(toplam maliyetlerin % 25 - % 45'i), gelirler açısından da işletmenin toplam kazançlarının yarısına yakınının yiyecek-içecek </a:t>
            </a:r>
            <a:r>
              <a:rPr lang="tr-TR" sz="2400" dirty="0" smtClean="0">
                <a:latin typeface="Times New Roman" panose="02020603050405020304" pitchFamily="18" charset="0"/>
                <a:cs typeface="Times New Roman" panose="02020603050405020304" pitchFamily="18" charset="0"/>
              </a:rPr>
              <a:t>satışlarından sağlanması</a:t>
            </a:r>
            <a:r>
              <a:rPr lang="tr-TR" sz="2400" dirty="0">
                <a:latin typeface="Times New Roman" panose="02020603050405020304" pitchFamily="18" charset="0"/>
                <a:cs typeface="Times New Roman" panose="02020603050405020304" pitchFamily="18" charset="0"/>
              </a:rPr>
              <a:t>, yiyecek-içecek kontrolünün önemini </a:t>
            </a:r>
            <a:r>
              <a:rPr lang="tr-TR" sz="2400" dirty="0" smtClean="0">
                <a:latin typeface="Times New Roman" panose="02020603050405020304" pitchFamily="18" charset="0"/>
                <a:cs typeface="Times New Roman" panose="02020603050405020304" pitchFamily="18" charset="0"/>
              </a:rPr>
              <a:t>arttırmaktadır. Yiyecek-içecek </a:t>
            </a:r>
            <a:r>
              <a:rPr lang="tr-TR" sz="2400" dirty="0">
                <a:latin typeface="Times New Roman" panose="02020603050405020304" pitchFamily="18" charset="0"/>
                <a:cs typeface="Times New Roman" panose="02020603050405020304" pitchFamily="18" charset="0"/>
              </a:rPr>
              <a:t>kontrolünde sürekli takip edilen bir süreç </a:t>
            </a:r>
            <a:r>
              <a:rPr lang="tr-TR" sz="2400" dirty="0" smtClean="0">
                <a:latin typeface="Times New Roman" panose="02020603050405020304" pitchFamily="18" charset="0"/>
                <a:cs typeface="Times New Roman" panose="02020603050405020304" pitchFamily="18" charset="0"/>
              </a:rPr>
              <a:t>mevcuttur. Fakat </a:t>
            </a:r>
            <a:r>
              <a:rPr lang="tr-TR" sz="2400" dirty="0">
                <a:latin typeface="Times New Roman" panose="02020603050405020304" pitchFamily="18" charset="0"/>
                <a:cs typeface="Times New Roman" panose="02020603050405020304" pitchFamily="18" charset="0"/>
              </a:rPr>
              <a:t>bir zincirin halkaları gibi bir bütün olarak </a:t>
            </a:r>
            <a:r>
              <a:rPr lang="tr-TR" sz="2400" dirty="0" smtClean="0">
                <a:latin typeface="Times New Roman" panose="02020603050405020304" pitchFamily="18" charset="0"/>
                <a:cs typeface="Times New Roman" panose="02020603050405020304" pitchFamily="18" charset="0"/>
              </a:rPr>
              <a:t>değerlendirilmektedir. Söz </a:t>
            </a:r>
            <a:r>
              <a:rPr lang="tr-TR" sz="2400" dirty="0">
                <a:latin typeface="Times New Roman" panose="02020603050405020304" pitchFamily="18" charset="0"/>
                <a:cs typeface="Times New Roman" panose="02020603050405020304" pitchFamily="18" charset="0"/>
              </a:rPr>
              <a:t>konusu halkaların birisinde meydana gelebilecek olan kaçak </a:t>
            </a:r>
            <a:r>
              <a:rPr lang="tr-TR" sz="2400" dirty="0" smtClean="0">
                <a:latin typeface="Times New Roman" panose="02020603050405020304" pitchFamily="18" charset="0"/>
                <a:cs typeface="Times New Roman" panose="02020603050405020304" pitchFamily="18" charset="0"/>
              </a:rPr>
              <a:t>veya israf</a:t>
            </a:r>
            <a:r>
              <a:rPr lang="tr-TR" sz="2400" dirty="0">
                <a:latin typeface="Times New Roman" panose="02020603050405020304" pitchFamily="18" charset="0"/>
                <a:cs typeface="Times New Roman" panose="02020603050405020304" pitchFamily="18" charset="0"/>
              </a:rPr>
              <a:t>, kontrolün etkinliğini azaltacaktır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Büyük </a:t>
            </a:r>
            <a:r>
              <a:rPr lang="tr-TR" sz="2400" dirty="0">
                <a:latin typeface="Times New Roman" panose="02020603050405020304" pitchFamily="18" charset="0"/>
                <a:cs typeface="Times New Roman" panose="02020603050405020304" pitchFamily="18" charset="0"/>
              </a:rPr>
              <a:t>ölçekli otel işletmelerinin yiyecek-içecek departmanlarında </a:t>
            </a:r>
            <a:r>
              <a:rPr lang="tr-TR" sz="2400" dirty="0" smtClean="0">
                <a:latin typeface="Times New Roman" panose="02020603050405020304" pitchFamily="18" charset="0"/>
                <a:cs typeface="Times New Roman" panose="02020603050405020304" pitchFamily="18" charset="0"/>
              </a:rPr>
              <a:t>sunulan hizmetler </a:t>
            </a:r>
            <a:r>
              <a:rPr lang="tr-TR" sz="2400" dirty="0">
                <a:latin typeface="Times New Roman" panose="02020603050405020304" pitchFamily="18" charset="0"/>
                <a:cs typeface="Times New Roman" panose="02020603050405020304" pitchFamily="18" charset="0"/>
              </a:rPr>
              <a:t>için yürütülen fonksiyonların ve bunları gören </a:t>
            </a:r>
            <a:r>
              <a:rPr lang="tr-TR" sz="2400" dirty="0" smtClean="0">
                <a:latin typeface="Times New Roman" panose="02020603050405020304" pitchFamily="18" charset="0"/>
                <a:cs typeface="Times New Roman" panose="02020603050405020304" pitchFamily="18" charset="0"/>
              </a:rPr>
              <a:t>personelin sınıflandırılması </a:t>
            </a:r>
            <a:r>
              <a:rPr lang="tr-TR" sz="2400" dirty="0">
                <a:latin typeface="Times New Roman" panose="02020603050405020304" pitchFamily="18" charset="0"/>
                <a:cs typeface="Times New Roman" panose="02020603050405020304" pitchFamily="18" charset="0"/>
              </a:rPr>
              <a:t>şu şekilde yapılabilir:</a:t>
            </a:r>
          </a:p>
        </p:txBody>
      </p:sp>
    </p:spTree>
    <p:extLst>
      <p:ext uri="{BB962C8B-B14F-4D97-AF65-F5344CB8AC3E}">
        <p14:creationId xmlns:p14="http://schemas.microsoft.com/office/powerpoint/2010/main" val="935649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Menü Planlama: </a:t>
            </a:r>
            <a:r>
              <a:rPr lang="tr-TR" sz="2400" dirty="0">
                <a:latin typeface="Times New Roman" panose="02020603050405020304" pitchFamily="18" charset="0"/>
                <a:cs typeface="Times New Roman" panose="02020603050405020304" pitchFamily="18" charset="0"/>
              </a:rPr>
              <a:t>Departman yöneticisi, aşçıbaşı ve şefler </a:t>
            </a:r>
            <a:r>
              <a:rPr lang="tr-TR" sz="2400" dirty="0" smtClean="0">
                <a:latin typeface="Times New Roman" panose="02020603050405020304" pitchFamily="18" charset="0"/>
                <a:cs typeface="Times New Roman" panose="02020603050405020304" pitchFamily="18" charset="0"/>
              </a:rPr>
              <a:t>tarafından gerçekleştirilmektedir</a:t>
            </a:r>
            <a:r>
              <a:rPr lang="tr-TR" sz="2400" dirty="0">
                <a:latin typeface="Times New Roman" panose="02020603050405020304" pitchFamily="18" charset="0"/>
                <a:cs typeface="Times New Roman" panose="02020603050405020304" pitchFamily="18" charset="0"/>
              </a:rPr>
              <a:t>. Standart yemek tarifelerinin </a:t>
            </a:r>
            <a:r>
              <a:rPr lang="tr-TR" sz="2400" dirty="0" smtClean="0">
                <a:latin typeface="Times New Roman" panose="02020603050405020304" pitchFamily="18" charset="0"/>
                <a:cs typeface="Times New Roman" panose="02020603050405020304" pitchFamily="18" charset="0"/>
              </a:rPr>
              <a:t>hazırlanması ve </a:t>
            </a:r>
            <a:r>
              <a:rPr lang="tr-TR" sz="2400" dirty="0">
                <a:latin typeface="Times New Roman" panose="02020603050405020304" pitchFamily="18" charset="0"/>
                <a:cs typeface="Times New Roman" panose="02020603050405020304" pitchFamily="18" charset="0"/>
              </a:rPr>
              <a:t>periyodik menülerin düzenlenmesi sürecini </a:t>
            </a:r>
            <a:r>
              <a:rPr lang="tr-TR" sz="2400" dirty="0" smtClean="0">
                <a:latin typeface="Times New Roman" panose="02020603050405020304" pitchFamily="18" charset="0"/>
                <a:cs typeface="Times New Roman" panose="02020603050405020304" pitchFamily="18" charset="0"/>
              </a:rPr>
              <a:t>kapsamaktadır. Planlanıp</a:t>
            </a:r>
            <a:r>
              <a:rPr lang="tr-TR" sz="2400" dirty="0">
                <a:latin typeface="Times New Roman" panose="02020603050405020304" pitchFamily="18" charset="0"/>
                <a:cs typeface="Times New Roman" panose="02020603050405020304" pitchFamily="18" charset="0"/>
              </a:rPr>
              <a:t>, düzenlenecek olan menü, kaliteli, </a:t>
            </a:r>
            <a:r>
              <a:rPr lang="tr-TR" sz="2400" dirty="0" smtClean="0">
                <a:latin typeface="Times New Roman" panose="02020603050405020304" pitchFamily="18" charset="0"/>
                <a:cs typeface="Times New Roman" panose="02020603050405020304" pitchFamily="18" charset="0"/>
              </a:rPr>
              <a:t>hijyenik ve </a:t>
            </a:r>
            <a:r>
              <a:rPr lang="tr-TR" sz="2400" dirty="0">
                <a:latin typeface="Times New Roman" panose="02020603050405020304" pitchFamily="18" charset="0"/>
                <a:cs typeface="Times New Roman" panose="02020603050405020304" pitchFamily="18" charset="0"/>
              </a:rPr>
              <a:t>düşük maliyetli yemeklerin üretimini sağlayarak </a:t>
            </a:r>
            <a:r>
              <a:rPr lang="tr-TR" sz="2400" dirty="0" smtClean="0">
                <a:latin typeface="Times New Roman" panose="02020603050405020304" pitchFamily="18" charset="0"/>
                <a:cs typeface="Times New Roman" panose="02020603050405020304" pitchFamily="18" charset="0"/>
              </a:rPr>
              <a:t>müşteri memnuniyeti </a:t>
            </a:r>
            <a:r>
              <a:rPr lang="tr-TR" sz="2400" dirty="0">
                <a:latin typeface="Times New Roman" panose="02020603050405020304" pitchFamily="18" charset="0"/>
                <a:cs typeface="Times New Roman" panose="02020603050405020304" pitchFamily="18" charset="0"/>
              </a:rPr>
              <a:t>ve büyük ölçekli otel işletmelerinde kârlılık </a:t>
            </a:r>
            <a:r>
              <a:rPr lang="tr-TR" sz="2400" dirty="0" smtClean="0">
                <a:latin typeface="Times New Roman" panose="02020603050405020304" pitchFamily="18" charset="0"/>
                <a:cs typeface="Times New Roman" panose="02020603050405020304" pitchFamily="18" charset="0"/>
              </a:rPr>
              <a:t>hedeflerine katkı </a:t>
            </a:r>
            <a:r>
              <a:rPr lang="tr-TR" sz="2400" dirty="0">
                <a:latin typeface="Times New Roman" panose="02020603050405020304" pitchFamily="18" charset="0"/>
                <a:cs typeface="Times New Roman" panose="02020603050405020304" pitchFamily="18" charset="0"/>
              </a:rPr>
              <a:t>sağlayabilmelidir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Satın Alma: </a:t>
            </a:r>
            <a:r>
              <a:rPr lang="tr-TR" sz="2400" dirty="0">
                <a:latin typeface="Times New Roman" panose="02020603050405020304" pitchFamily="18" charset="0"/>
                <a:cs typeface="Times New Roman" panose="02020603050405020304" pitchFamily="18" charset="0"/>
              </a:rPr>
              <a:t>Büyük ölçekli işletmelerde satın alma memurları </a:t>
            </a:r>
            <a:r>
              <a:rPr lang="tr-TR" sz="2400" dirty="0" smtClean="0">
                <a:latin typeface="Times New Roman" panose="02020603050405020304" pitchFamily="18" charset="0"/>
                <a:cs typeface="Times New Roman" panose="02020603050405020304" pitchFamily="18" charset="0"/>
              </a:rPr>
              <a:t>tarafından gerçekleştirilmektedir</a:t>
            </a:r>
            <a:r>
              <a:rPr lang="tr-TR" sz="2400" dirty="0">
                <a:latin typeface="Times New Roman" panose="02020603050405020304" pitchFamily="18" charset="0"/>
                <a:cs typeface="Times New Roman" panose="02020603050405020304" pitchFamily="18" charset="0"/>
              </a:rPr>
              <a:t>. Alınan yiyecek ve içecekler </a:t>
            </a:r>
            <a:r>
              <a:rPr lang="tr-TR" sz="2400" dirty="0" smtClean="0">
                <a:latin typeface="Times New Roman" panose="02020603050405020304" pitchFamily="18" charset="0"/>
                <a:cs typeface="Times New Roman" panose="02020603050405020304" pitchFamily="18" charset="0"/>
              </a:rPr>
              <a:t>için teknik </a:t>
            </a:r>
            <a:r>
              <a:rPr lang="tr-TR" sz="2400" dirty="0">
                <a:latin typeface="Times New Roman" panose="02020603050405020304" pitchFamily="18" charset="0"/>
                <a:cs typeface="Times New Roman" panose="02020603050405020304" pitchFamily="18" charset="0"/>
              </a:rPr>
              <a:t>şartnamelerin hazırlanması ve satın alınacak </a:t>
            </a:r>
            <a:r>
              <a:rPr lang="tr-TR" sz="2400" dirty="0" smtClean="0">
                <a:latin typeface="Times New Roman" panose="02020603050405020304" pitchFamily="18" charset="0"/>
                <a:cs typeface="Times New Roman" panose="02020603050405020304" pitchFamily="18" charset="0"/>
              </a:rPr>
              <a:t>malzemeler için </a:t>
            </a:r>
            <a:r>
              <a:rPr lang="tr-TR" sz="2400" dirty="0">
                <a:latin typeface="Times New Roman" panose="02020603050405020304" pitchFamily="18" charset="0"/>
                <a:cs typeface="Times New Roman" panose="02020603050405020304" pitchFamily="18" charset="0"/>
              </a:rPr>
              <a:t>toptancı kuruluşlarla gerekli anlaşmaların yapılıp </a:t>
            </a:r>
            <a:r>
              <a:rPr lang="tr-TR" sz="2400" dirty="0" smtClean="0">
                <a:latin typeface="Times New Roman" panose="02020603050405020304" pitchFamily="18" charset="0"/>
                <a:cs typeface="Times New Roman" panose="02020603050405020304" pitchFamily="18" charset="0"/>
              </a:rPr>
              <a:t>siparişlerin verilmesi </a:t>
            </a:r>
            <a:r>
              <a:rPr lang="tr-TR" sz="2400" dirty="0">
                <a:latin typeface="Times New Roman" panose="02020603050405020304" pitchFamily="18" charset="0"/>
                <a:cs typeface="Times New Roman" panose="02020603050405020304" pitchFamily="18" charset="0"/>
              </a:rPr>
              <a:t>sürecini kapsamaktadır. Örneğin; büyük </a:t>
            </a:r>
            <a:r>
              <a:rPr lang="tr-TR" sz="2400" dirty="0" smtClean="0">
                <a:latin typeface="Times New Roman" panose="02020603050405020304" pitchFamily="18" charset="0"/>
                <a:cs typeface="Times New Roman" panose="02020603050405020304" pitchFamily="18" charset="0"/>
              </a:rPr>
              <a:t>ölçekli büyük </a:t>
            </a:r>
            <a:r>
              <a:rPr lang="tr-TR" sz="2400" dirty="0">
                <a:latin typeface="Times New Roman" panose="02020603050405020304" pitchFamily="18" charset="0"/>
                <a:cs typeface="Times New Roman" panose="02020603050405020304" pitchFamily="18" charset="0"/>
              </a:rPr>
              <a:t>ölçekli otel işletmelerinin mutfaklarında yemek </a:t>
            </a:r>
            <a:r>
              <a:rPr lang="tr-TR" sz="2400" dirty="0" smtClean="0">
                <a:latin typeface="Times New Roman" panose="02020603050405020304" pitchFamily="18" charset="0"/>
                <a:cs typeface="Times New Roman" panose="02020603050405020304" pitchFamily="18" charset="0"/>
              </a:rPr>
              <a:t>üretiminde kullanılan </a:t>
            </a:r>
            <a:r>
              <a:rPr lang="tr-TR" sz="2400" dirty="0">
                <a:latin typeface="Times New Roman" panose="02020603050405020304" pitchFamily="18" charset="0"/>
                <a:cs typeface="Times New Roman" panose="02020603050405020304" pitchFamily="18" charset="0"/>
              </a:rPr>
              <a:t>hammaddeler çok farklı yiyecek </a:t>
            </a:r>
            <a:r>
              <a:rPr lang="tr-TR" sz="2400" dirty="0" smtClean="0">
                <a:latin typeface="Times New Roman" panose="02020603050405020304" pitchFamily="18" charset="0"/>
                <a:cs typeface="Times New Roman" panose="02020603050405020304" pitchFamily="18" charset="0"/>
              </a:rPr>
              <a:t>malzemelerinden oluşmaktadır</a:t>
            </a:r>
            <a:r>
              <a:rPr lang="tr-TR" sz="2400" dirty="0">
                <a:latin typeface="Times New Roman" panose="02020603050405020304" pitchFamily="18" charset="0"/>
                <a:cs typeface="Times New Roman" panose="02020603050405020304" pitchFamily="18" charset="0"/>
              </a:rPr>
              <a:t>. Bu hammaddeler otel işletmeleri </a:t>
            </a:r>
            <a:r>
              <a:rPr lang="tr-TR" sz="2400" dirty="0" smtClean="0">
                <a:latin typeface="Times New Roman" panose="02020603050405020304" pitchFamily="18" charset="0"/>
                <a:cs typeface="Times New Roman" panose="02020603050405020304" pitchFamily="18" charset="0"/>
              </a:rPr>
              <a:t>tarafından üretilemeyeceği </a:t>
            </a:r>
            <a:r>
              <a:rPr lang="tr-TR" sz="2400" dirty="0">
                <a:latin typeface="Times New Roman" panose="02020603050405020304" pitchFamily="18" charset="0"/>
                <a:cs typeface="Times New Roman" panose="02020603050405020304" pitchFamily="18" charset="0"/>
              </a:rPr>
              <a:t>için tedarik edilmeleri zorunludur. </a:t>
            </a:r>
            <a:r>
              <a:rPr lang="tr-TR" sz="2400" dirty="0" smtClean="0">
                <a:latin typeface="Times New Roman" panose="02020603050405020304" pitchFamily="18" charset="0"/>
                <a:cs typeface="Times New Roman" panose="02020603050405020304" pitchFamily="18" charset="0"/>
              </a:rPr>
              <a:t>Büyük ölçekli </a:t>
            </a:r>
            <a:r>
              <a:rPr lang="tr-TR" sz="2400" dirty="0">
                <a:latin typeface="Times New Roman" panose="02020603050405020304" pitchFamily="18" charset="0"/>
                <a:cs typeface="Times New Roman" panose="02020603050405020304" pitchFamily="18" charset="0"/>
              </a:rPr>
              <a:t>otel işletmeleri, ortaya çıkan bu zorunluluğu ve </a:t>
            </a:r>
            <a:r>
              <a:rPr lang="tr-TR" sz="2400" dirty="0" smtClean="0">
                <a:latin typeface="Times New Roman" panose="02020603050405020304" pitchFamily="18" charset="0"/>
                <a:cs typeface="Times New Roman" panose="02020603050405020304" pitchFamily="18" charset="0"/>
              </a:rPr>
              <a:t>neden olduğu </a:t>
            </a:r>
            <a:r>
              <a:rPr lang="tr-TR" sz="2400" dirty="0">
                <a:latin typeface="Times New Roman" panose="02020603050405020304" pitchFamily="18" charset="0"/>
                <a:cs typeface="Times New Roman" panose="02020603050405020304" pitchFamily="18" charset="0"/>
              </a:rPr>
              <a:t>sorunu çözebilmek için satın alma işlemini yerine getirmektedirler.</a:t>
            </a:r>
          </a:p>
        </p:txBody>
      </p:sp>
    </p:spTree>
    <p:extLst>
      <p:ext uri="{BB962C8B-B14F-4D97-AF65-F5344CB8AC3E}">
        <p14:creationId xmlns:p14="http://schemas.microsoft.com/office/powerpoint/2010/main" val="4719083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Tesellüm: </a:t>
            </a:r>
            <a:r>
              <a:rPr lang="tr-TR" sz="2400" dirty="0">
                <a:latin typeface="Times New Roman" panose="02020603050405020304" pitchFamily="18" charset="0"/>
                <a:cs typeface="Times New Roman" panose="02020603050405020304" pitchFamily="18" charset="0"/>
              </a:rPr>
              <a:t>Tesellüm (teslim alma) görevlileri tarafından </a:t>
            </a:r>
            <a:r>
              <a:rPr lang="tr-TR" sz="2400" dirty="0" smtClean="0">
                <a:latin typeface="Times New Roman" panose="02020603050405020304" pitchFamily="18" charset="0"/>
                <a:cs typeface="Times New Roman" panose="02020603050405020304" pitchFamily="18" charset="0"/>
              </a:rPr>
              <a:t>gerçekleştirilmektedir. Gelen </a:t>
            </a:r>
            <a:r>
              <a:rPr lang="tr-TR" sz="2400" dirty="0">
                <a:latin typeface="Times New Roman" panose="02020603050405020304" pitchFamily="18" charset="0"/>
                <a:cs typeface="Times New Roman" panose="02020603050405020304" pitchFamily="18" charset="0"/>
              </a:rPr>
              <a:t>yiyecek ve içecek malzeme ve </a:t>
            </a:r>
            <a:r>
              <a:rPr lang="tr-TR" sz="2400" dirty="0" smtClean="0">
                <a:latin typeface="Times New Roman" panose="02020603050405020304" pitchFamily="18" charset="0"/>
                <a:cs typeface="Times New Roman" panose="02020603050405020304" pitchFamily="18" charset="0"/>
              </a:rPr>
              <a:t>maddelerinin kalite </a:t>
            </a:r>
            <a:r>
              <a:rPr lang="tr-TR" sz="2400" dirty="0">
                <a:latin typeface="Times New Roman" panose="02020603050405020304" pitchFamily="18" charset="0"/>
                <a:cs typeface="Times New Roman" panose="02020603050405020304" pitchFamily="18" charset="0"/>
              </a:rPr>
              <a:t>miktar ve kontrollerinin yapılarak işletmeye </a:t>
            </a:r>
            <a:r>
              <a:rPr lang="tr-TR" sz="2400" dirty="0" smtClean="0">
                <a:latin typeface="Times New Roman" panose="02020603050405020304" pitchFamily="18" charset="0"/>
                <a:cs typeface="Times New Roman" panose="02020603050405020304" pitchFamily="18" charset="0"/>
              </a:rPr>
              <a:t>kabul edilmesi </a:t>
            </a:r>
            <a:r>
              <a:rPr lang="tr-TR" sz="2400" dirty="0">
                <a:latin typeface="Times New Roman" panose="02020603050405020304" pitchFamily="18" charset="0"/>
                <a:cs typeface="Times New Roman" panose="02020603050405020304" pitchFamily="18" charset="0"/>
              </a:rPr>
              <a:t>sürecini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Depolama: </a:t>
            </a:r>
            <a:r>
              <a:rPr lang="tr-TR" sz="2400" dirty="0">
                <a:latin typeface="Times New Roman" panose="02020603050405020304" pitchFamily="18" charset="0"/>
                <a:cs typeface="Times New Roman" panose="02020603050405020304" pitchFamily="18" charset="0"/>
              </a:rPr>
              <a:t>Depo memurları ve şefi tarafından </a:t>
            </a:r>
            <a:r>
              <a:rPr lang="tr-TR" sz="2400" dirty="0" smtClean="0">
                <a:latin typeface="Times New Roman" panose="02020603050405020304" pitchFamily="18" charset="0"/>
                <a:cs typeface="Times New Roman" panose="02020603050405020304" pitchFamily="18" charset="0"/>
              </a:rPr>
              <a:t>gerçekleştirilmektedir. Yiyecek </a:t>
            </a:r>
            <a:r>
              <a:rPr lang="tr-TR" sz="2400" dirty="0">
                <a:latin typeface="Times New Roman" panose="02020603050405020304" pitchFamily="18" charset="0"/>
                <a:cs typeface="Times New Roman" panose="02020603050405020304" pitchFamily="18" charset="0"/>
              </a:rPr>
              <a:t>ve içeceklerin gruplarına göre, ayrı ayrı, </a:t>
            </a:r>
            <a:r>
              <a:rPr lang="tr-TR" sz="2400" dirty="0" smtClean="0">
                <a:latin typeface="Times New Roman" panose="02020603050405020304" pitchFamily="18" charset="0"/>
                <a:cs typeface="Times New Roman" panose="02020603050405020304" pitchFamily="18" charset="0"/>
              </a:rPr>
              <a:t>uygun şartlarda </a:t>
            </a:r>
            <a:r>
              <a:rPr lang="tr-TR" sz="2400" dirty="0">
                <a:latin typeface="Times New Roman" panose="02020603050405020304" pitchFamily="18" charset="0"/>
                <a:cs typeface="Times New Roman" panose="02020603050405020304" pitchFamily="18" charset="0"/>
              </a:rPr>
              <a:t>depolanması, depoya giriş tarihleri ile miktar </a:t>
            </a:r>
            <a:r>
              <a:rPr lang="tr-TR" sz="2400" dirty="0" smtClean="0">
                <a:latin typeface="Times New Roman" panose="02020603050405020304" pitchFamily="18" charset="0"/>
                <a:cs typeface="Times New Roman" panose="02020603050405020304" pitchFamily="18" charset="0"/>
              </a:rPr>
              <a:t>kayıtlarının tutulup </a:t>
            </a:r>
            <a:r>
              <a:rPr lang="tr-TR" sz="2400" dirty="0">
                <a:latin typeface="Times New Roman" panose="02020603050405020304" pitchFamily="18" charset="0"/>
                <a:cs typeface="Times New Roman" panose="02020603050405020304" pitchFamily="18" charset="0"/>
              </a:rPr>
              <a:t>rapor edilmesi ile ilgili süreci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Depodan Mal Çıkarma: </a:t>
            </a:r>
            <a:r>
              <a:rPr lang="tr-TR" sz="2400" dirty="0">
                <a:latin typeface="Times New Roman" panose="02020603050405020304" pitchFamily="18" charset="0"/>
                <a:cs typeface="Times New Roman" panose="02020603050405020304" pitchFamily="18" charset="0"/>
              </a:rPr>
              <a:t>Depo memurları tarafından </a:t>
            </a:r>
            <a:r>
              <a:rPr lang="tr-TR" sz="2400" dirty="0" smtClean="0">
                <a:latin typeface="Times New Roman" panose="02020603050405020304" pitchFamily="18" charset="0"/>
                <a:cs typeface="Times New Roman" panose="02020603050405020304" pitchFamily="18" charset="0"/>
              </a:rPr>
              <a:t>gerçekleştirilmektedir. Günlük </a:t>
            </a:r>
            <a:r>
              <a:rPr lang="tr-TR" sz="2400" dirty="0">
                <a:latin typeface="Times New Roman" panose="02020603050405020304" pitchFamily="18" charset="0"/>
                <a:cs typeface="Times New Roman" panose="02020603050405020304" pitchFamily="18" charset="0"/>
              </a:rPr>
              <a:t>menüye göre ana depolardan ilgili </a:t>
            </a:r>
            <a:r>
              <a:rPr lang="tr-TR" sz="2400" dirty="0" smtClean="0">
                <a:latin typeface="Times New Roman" panose="02020603050405020304" pitchFamily="18" charset="0"/>
                <a:cs typeface="Times New Roman" panose="02020603050405020304" pitchFamily="18" charset="0"/>
              </a:rPr>
              <a:t>kullanım yerlerine </a:t>
            </a:r>
            <a:r>
              <a:rPr lang="tr-TR" sz="2400" dirty="0">
                <a:latin typeface="Times New Roman" panose="02020603050405020304" pitchFamily="18" charset="0"/>
                <a:cs typeface="Times New Roman" panose="02020603050405020304" pitchFamily="18" charset="0"/>
              </a:rPr>
              <a:t>miktar ölçümlerinin yapılarak ilgili formlarla </a:t>
            </a:r>
            <a:r>
              <a:rPr lang="tr-TR" sz="2400" dirty="0" smtClean="0">
                <a:latin typeface="Times New Roman" panose="02020603050405020304" pitchFamily="18" charset="0"/>
                <a:cs typeface="Times New Roman" panose="02020603050405020304" pitchFamily="18" charset="0"/>
              </a:rPr>
              <a:t>çıkışlarının sağlanması </a:t>
            </a:r>
            <a:r>
              <a:rPr lang="tr-TR" sz="2400" dirty="0">
                <a:latin typeface="Times New Roman" panose="02020603050405020304" pitchFamily="18" charset="0"/>
                <a:cs typeface="Times New Roman" panose="02020603050405020304" pitchFamily="18" charset="0"/>
              </a:rPr>
              <a:t>süreci ile ilgilenmektedir.</a:t>
            </a:r>
          </a:p>
        </p:txBody>
      </p:sp>
    </p:spTree>
    <p:extLst>
      <p:ext uri="{BB962C8B-B14F-4D97-AF65-F5344CB8AC3E}">
        <p14:creationId xmlns:p14="http://schemas.microsoft.com/office/powerpoint/2010/main" val="1643477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24" y="287628"/>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Otel İşletmelerinde Yiyecek-İçecek Yönetimi</a:t>
            </a:r>
          </a:p>
        </p:txBody>
      </p:sp>
      <p:sp>
        <p:nvSpPr>
          <p:cNvPr id="3" name="İçerik Yer Tutucusu 2"/>
          <p:cNvSpPr>
            <a:spLocks noGrp="1"/>
          </p:cNvSpPr>
          <p:nvPr>
            <p:ph idx="1"/>
          </p:nvPr>
        </p:nvSpPr>
        <p:spPr>
          <a:xfrm>
            <a:off x="0" y="1957589"/>
            <a:ext cx="12186675" cy="490041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Yiyecek - içecek bölümü bir otelin; yiyecek, içecek ve servis </a:t>
            </a:r>
            <a:r>
              <a:rPr lang="tr-TR" sz="2400" dirty="0" smtClean="0">
                <a:latin typeface="Times New Roman" panose="02020603050405020304" pitchFamily="18" charset="0"/>
                <a:cs typeface="Times New Roman" panose="02020603050405020304" pitchFamily="18" charset="0"/>
              </a:rPr>
              <a:t>olanaklarını sağlayan </a:t>
            </a:r>
            <a:r>
              <a:rPr lang="tr-TR" sz="2400" dirty="0">
                <a:latin typeface="Times New Roman" panose="02020603050405020304" pitchFamily="18" charset="0"/>
                <a:cs typeface="Times New Roman" panose="02020603050405020304" pitchFamily="18" charset="0"/>
              </a:rPr>
              <a:t>üretim departmanıdır</a:t>
            </a:r>
            <a:r>
              <a:rPr lang="tr-TR" sz="2400" dirty="0" smtClean="0">
                <a:latin typeface="Times New Roman" panose="02020603050405020304" pitchFamily="18" charset="0"/>
                <a:cs typeface="Times New Roman" panose="02020603050405020304" pitchFamily="18" charset="0"/>
              </a:rPr>
              <a:t>. Yiyecek </a:t>
            </a:r>
            <a:r>
              <a:rPr lang="tr-TR" sz="2400" dirty="0">
                <a:latin typeface="Times New Roman" panose="02020603050405020304" pitchFamily="18" charset="0"/>
                <a:cs typeface="Times New Roman" panose="02020603050405020304" pitchFamily="18" charset="0"/>
              </a:rPr>
              <a:t>ve içecek maddesel, servis </a:t>
            </a:r>
            <a:r>
              <a:rPr lang="tr-TR" sz="2400" dirty="0" smtClean="0">
                <a:latin typeface="Times New Roman" panose="02020603050405020304" pitchFamily="18" charset="0"/>
                <a:cs typeface="Times New Roman" panose="02020603050405020304" pitchFamily="18" charset="0"/>
              </a:rPr>
              <a:t>ise soyut </a:t>
            </a:r>
            <a:r>
              <a:rPr lang="tr-TR" sz="2400" dirty="0">
                <a:latin typeface="Times New Roman" panose="02020603050405020304" pitchFamily="18" charset="0"/>
                <a:cs typeface="Times New Roman" panose="02020603050405020304" pitchFamily="18" charset="0"/>
              </a:rPr>
              <a:t>bir öğedir, elle tutulamaz; sadece icra şekli görülür; sonuç, </a:t>
            </a:r>
            <a:r>
              <a:rPr lang="tr-TR" sz="2400" dirty="0" smtClean="0">
                <a:latin typeface="Times New Roman" panose="02020603050405020304" pitchFamily="18" charset="0"/>
                <a:cs typeface="Times New Roman" panose="02020603050405020304" pitchFamily="18" charset="0"/>
              </a:rPr>
              <a:t>memnuniyet veya </a:t>
            </a:r>
            <a:r>
              <a:rPr lang="tr-TR" sz="2400" dirty="0">
                <a:latin typeface="Times New Roman" panose="02020603050405020304" pitchFamily="18" charset="0"/>
                <a:cs typeface="Times New Roman" panose="02020603050405020304" pitchFamily="18" charset="0"/>
              </a:rPr>
              <a:t>memnuniyetsizlik şeklinde kendini gösterir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Otel işletmelerinde yiyecek-içecek bölümünün önemi; gerek </a:t>
            </a:r>
            <a:r>
              <a:rPr lang="tr-TR" sz="2400" dirty="0" smtClean="0">
                <a:latin typeface="Times New Roman" panose="02020603050405020304" pitchFamily="18" charset="0"/>
                <a:cs typeface="Times New Roman" panose="02020603050405020304" pitchFamily="18" charset="0"/>
              </a:rPr>
              <a:t>üretilen yiyecek </a:t>
            </a:r>
            <a:r>
              <a:rPr lang="tr-TR" sz="2400" dirty="0">
                <a:latin typeface="Times New Roman" panose="02020603050405020304" pitchFamily="18" charset="0"/>
                <a:cs typeface="Times New Roman" panose="02020603050405020304" pitchFamily="18" charset="0"/>
              </a:rPr>
              <a:t>ve içkiden ev dışında tüketilmekte olan miktarı, gerekse </a:t>
            </a:r>
            <a:r>
              <a:rPr lang="tr-TR" sz="2400" dirty="0" smtClean="0">
                <a:latin typeface="Times New Roman" panose="02020603050405020304" pitchFamily="18" charset="0"/>
                <a:cs typeface="Times New Roman" panose="02020603050405020304" pitchFamily="18" charset="0"/>
              </a:rPr>
              <a:t>otellerde yiyecek </a:t>
            </a:r>
            <a:r>
              <a:rPr lang="tr-TR" sz="2400" dirty="0">
                <a:latin typeface="Times New Roman" panose="02020603050405020304" pitchFamily="18" charset="0"/>
                <a:cs typeface="Times New Roman" panose="02020603050405020304" pitchFamily="18" charset="0"/>
              </a:rPr>
              <a:t>ve içki satış gelirlerinin toplam gelirlere olan </a:t>
            </a:r>
            <a:r>
              <a:rPr lang="tr-TR" sz="2400" dirty="0" smtClean="0">
                <a:latin typeface="Times New Roman" panose="02020603050405020304" pitchFamily="18" charset="0"/>
                <a:cs typeface="Times New Roman" panose="02020603050405020304" pitchFamily="18" charset="0"/>
              </a:rPr>
              <a:t>katkısıyla ölçülebilir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81015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lnSpcReduction="10000"/>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Hazırlık: </a:t>
            </a:r>
            <a:r>
              <a:rPr lang="tr-TR" sz="2400" dirty="0">
                <a:latin typeface="Times New Roman" panose="02020603050405020304" pitchFamily="18" charset="0"/>
                <a:cs typeface="Times New Roman" panose="02020603050405020304" pitchFamily="18" charset="0"/>
              </a:rPr>
              <a:t>Aşçılar, aşçı yamakları, kasap, hamurcular, </a:t>
            </a:r>
            <a:r>
              <a:rPr lang="tr-TR" sz="2400" dirty="0" smtClean="0">
                <a:latin typeface="Times New Roman" panose="02020603050405020304" pitchFamily="18" charset="0"/>
                <a:cs typeface="Times New Roman" panose="02020603050405020304" pitchFamily="18" charset="0"/>
              </a:rPr>
              <a:t>hamurcu yamakları</a:t>
            </a:r>
            <a:r>
              <a:rPr lang="tr-TR" sz="2400" dirty="0">
                <a:latin typeface="Times New Roman" panose="02020603050405020304" pitchFamily="18" charset="0"/>
                <a:cs typeface="Times New Roman" panose="02020603050405020304" pitchFamily="18" charset="0"/>
              </a:rPr>
              <a:t>, salatacılar tarafından gerçekleştirilmektedir. </a:t>
            </a:r>
            <a:r>
              <a:rPr lang="tr-TR" sz="2400" dirty="0" smtClean="0">
                <a:latin typeface="Times New Roman" panose="02020603050405020304" pitchFamily="18" charset="0"/>
                <a:cs typeface="Times New Roman" panose="02020603050405020304" pitchFamily="18" charset="0"/>
              </a:rPr>
              <a:t>Sebzelerin ayıklanarak </a:t>
            </a:r>
            <a:r>
              <a:rPr lang="tr-TR" sz="2400" dirty="0">
                <a:latin typeface="Times New Roman" panose="02020603050405020304" pitchFamily="18" charset="0"/>
                <a:cs typeface="Times New Roman" panose="02020603050405020304" pitchFamily="18" charset="0"/>
              </a:rPr>
              <a:t>yıkanıp doğranması, etlerin </a:t>
            </a:r>
            <a:r>
              <a:rPr lang="tr-TR" sz="2400" dirty="0" smtClean="0">
                <a:latin typeface="Times New Roman" panose="02020603050405020304" pitchFamily="18" charset="0"/>
                <a:cs typeface="Times New Roman" panose="02020603050405020304" pitchFamily="18" charset="0"/>
              </a:rPr>
              <a:t>kemiklerinden ayrılarak </a:t>
            </a:r>
            <a:r>
              <a:rPr lang="tr-TR" sz="2400" dirty="0">
                <a:latin typeface="Times New Roman" panose="02020603050405020304" pitchFamily="18" charset="0"/>
                <a:cs typeface="Times New Roman" panose="02020603050405020304" pitchFamily="18" charset="0"/>
              </a:rPr>
              <a:t>doğranıp kıyılması, meyvelerin kasalarından </a:t>
            </a:r>
            <a:r>
              <a:rPr lang="tr-TR" sz="2400" dirty="0" smtClean="0">
                <a:latin typeface="Times New Roman" panose="02020603050405020304" pitchFamily="18" charset="0"/>
                <a:cs typeface="Times New Roman" panose="02020603050405020304" pitchFamily="18" charset="0"/>
              </a:rPr>
              <a:t>çıkarılarak yıkanıp </a:t>
            </a:r>
            <a:r>
              <a:rPr lang="tr-TR" sz="2400" dirty="0">
                <a:latin typeface="Times New Roman" panose="02020603050405020304" pitchFamily="18" charset="0"/>
                <a:cs typeface="Times New Roman" panose="02020603050405020304" pitchFamily="18" charset="0"/>
              </a:rPr>
              <a:t>hazırlanması, konserve, peynir, yağ, salça ve benzeri teneke ambalajlı yiyeceklerin açılıp üretilmeye hazır </a:t>
            </a:r>
            <a:r>
              <a:rPr lang="tr-TR" sz="2400" dirty="0" smtClean="0">
                <a:latin typeface="Times New Roman" panose="02020603050405020304" pitchFamily="18" charset="0"/>
                <a:cs typeface="Times New Roman" panose="02020603050405020304" pitchFamily="18" charset="0"/>
              </a:rPr>
              <a:t>hale getirilmesi </a:t>
            </a:r>
            <a:r>
              <a:rPr lang="tr-TR" sz="2400" dirty="0">
                <a:latin typeface="Times New Roman" panose="02020603050405020304" pitchFamily="18" charset="0"/>
                <a:cs typeface="Times New Roman" panose="02020603050405020304" pitchFamily="18" charset="0"/>
              </a:rPr>
              <a:t>sürecini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Üretim: </a:t>
            </a:r>
            <a:r>
              <a:rPr lang="tr-TR" sz="2400" dirty="0">
                <a:latin typeface="Times New Roman" panose="02020603050405020304" pitchFamily="18" charset="0"/>
                <a:cs typeface="Times New Roman" panose="02020603050405020304" pitchFamily="18" charset="0"/>
              </a:rPr>
              <a:t>Sebzeciler, ızgaracılar, fırıncılar, pastacı ve tatlıcılar </a:t>
            </a:r>
            <a:r>
              <a:rPr lang="tr-TR" sz="2400" dirty="0" smtClean="0">
                <a:latin typeface="Times New Roman" panose="02020603050405020304" pitchFamily="18" charset="0"/>
                <a:cs typeface="Times New Roman" panose="02020603050405020304" pitchFamily="18" charset="0"/>
              </a:rPr>
              <a:t>ile bunların </a:t>
            </a:r>
            <a:r>
              <a:rPr lang="tr-TR" sz="2400" dirty="0">
                <a:latin typeface="Times New Roman" panose="02020603050405020304" pitchFamily="18" charset="0"/>
                <a:cs typeface="Times New Roman" panose="02020603050405020304" pitchFamily="18" charset="0"/>
              </a:rPr>
              <a:t>yamakları tarafından gerçekleştirilmektedir. </a:t>
            </a:r>
            <a:r>
              <a:rPr lang="tr-TR" sz="2400" dirty="0" smtClean="0">
                <a:latin typeface="Times New Roman" panose="02020603050405020304" pitchFamily="18" charset="0"/>
                <a:cs typeface="Times New Roman" panose="02020603050405020304" pitchFamily="18" charset="0"/>
              </a:rPr>
              <a:t>Yemek yiyecek </a:t>
            </a:r>
            <a:r>
              <a:rPr lang="tr-TR" sz="2400" dirty="0">
                <a:latin typeface="Times New Roman" panose="02020603050405020304" pitchFamily="18" charset="0"/>
                <a:cs typeface="Times New Roman" panose="02020603050405020304" pitchFamily="18" charset="0"/>
              </a:rPr>
              <a:t>olan kişi sayısı, yemek listesi ve standart tarifede </a:t>
            </a:r>
            <a:r>
              <a:rPr lang="tr-TR" sz="2400" dirty="0" smtClean="0">
                <a:latin typeface="Times New Roman" panose="02020603050405020304" pitchFamily="18" charset="0"/>
                <a:cs typeface="Times New Roman" panose="02020603050405020304" pitchFamily="18" charset="0"/>
              </a:rPr>
              <a:t>belirtilen yiyecek </a:t>
            </a:r>
            <a:r>
              <a:rPr lang="tr-TR" sz="2400" dirty="0">
                <a:latin typeface="Times New Roman" panose="02020603050405020304" pitchFamily="18" charset="0"/>
                <a:cs typeface="Times New Roman" panose="02020603050405020304" pitchFamily="18" charset="0"/>
              </a:rPr>
              <a:t>miktarına göre gereken ısıda ve sürede üretme </a:t>
            </a:r>
            <a:r>
              <a:rPr lang="tr-TR" sz="2400" dirty="0" smtClean="0">
                <a:latin typeface="Times New Roman" panose="02020603050405020304" pitchFamily="18" charset="0"/>
                <a:cs typeface="Times New Roman" panose="02020603050405020304" pitchFamily="18" charset="0"/>
              </a:rPr>
              <a:t>işlemi, üretim </a:t>
            </a:r>
            <a:r>
              <a:rPr lang="tr-TR" sz="2400" dirty="0">
                <a:latin typeface="Times New Roman" panose="02020603050405020304" pitchFamily="18" charset="0"/>
                <a:cs typeface="Times New Roman" panose="02020603050405020304" pitchFamily="18" charset="0"/>
              </a:rPr>
              <a:t>sırasında ve üretim işlemi tamamlandıktan </a:t>
            </a:r>
            <a:r>
              <a:rPr lang="tr-TR" sz="2400" dirty="0" smtClean="0">
                <a:latin typeface="Times New Roman" panose="02020603050405020304" pitchFamily="18" charset="0"/>
                <a:cs typeface="Times New Roman" panose="02020603050405020304" pitchFamily="18" charset="0"/>
              </a:rPr>
              <a:t>sonra kalite </a:t>
            </a:r>
            <a:r>
              <a:rPr lang="tr-TR" sz="2400" dirty="0">
                <a:latin typeface="Times New Roman" panose="02020603050405020304" pitchFamily="18" charset="0"/>
                <a:cs typeface="Times New Roman" panose="02020603050405020304" pitchFamily="18" charset="0"/>
              </a:rPr>
              <a:t>kontrolünün yapılması sürecini kapsamaktadır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Servis: </a:t>
            </a:r>
            <a:r>
              <a:rPr lang="tr-TR" sz="2400" dirty="0">
                <a:latin typeface="Times New Roman" panose="02020603050405020304" pitchFamily="18" charset="0"/>
                <a:cs typeface="Times New Roman" panose="02020603050405020304" pitchFamily="18" charset="0"/>
              </a:rPr>
              <a:t>Maitr'd Hotel, şef garson, kaptanlar, garsonlar ve </a:t>
            </a:r>
            <a:r>
              <a:rPr lang="tr-TR" sz="2400" dirty="0" smtClean="0">
                <a:latin typeface="Times New Roman" panose="02020603050405020304" pitchFamily="18" charset="0"/>
                <a:cs typeface="Times New Roman" panose="02020603050405020304" pitchFamily="18" charset="0"/>
              </a:rPr>
              <a:t>komiler tarafından </a:t>
            </a:r>
            <a:r>
              <a:rPr lang="tr-TR" sz="2400" dirty="0">
                <a:latin typeface="Times New Roman" panose="02020603050405020304" pitchFamily="18" charset="0"/>
                <a:cs typeface="Times New Roman" panose="02020603050405020304" pitchFamily="18" charset="0"/>
              </a:rPr>
              <a:t>gerçekleştirilmektedir. Standart reçetelerine </a:t>
            </a:r>
            <a:r>
              <a:rPr lang="tr-TR" sz="2400" dirty="0" smtClean="0">
                <a:latin typeface="Times New Roman" panose="02020603050405020304" pitchFamily="18" charset="0"/>
                <a:cs typeface="Times New Roman" panose="02020603050405020304" pitchFamily="18" charset="0"/>
              </a:rPr>
              <a:t>göre hazırlanmış </a:t>
            </a:r>
            <a:r>
              <a:rPr lang="tr-TR" sz="2400" dirty="0">
                <a:latin typeface="Times New Roman" panose="02020603050405020304" pitchFamily="18" charset="0"/>
                <a:cs typeface="Times New Roman" panose="02020603050405020304" pitchFamily="18" charset="0"/>
              </a:rPr>
              <a:t>yiyecek ve içecekler standart ölçü aletleriyle </a:t>
            </a:r>
            <a:r>
              <a:rPr lang="tr-TR" sz="2400" dirty="0" smtClean="0">
                <a:latin typeface="Times New Roman" panose="02020603050405020304" pitchFamily="18" charset="0"/>
                <a:cs typeface="Times New Roman" panose="02020603050405020304" pitchFamily="18" charset="0"/>
              </a:rPr>
              <a:t>işletmenin uyguladığı </a:t>
            </a:r>
            <a:r>
              <a:rPr lang="tr-TR" sz="2400" dirty="0">
                <a:latin typeface="Times New Roman" panose="02020603050405020304" pitchFamily="18" charset="0"/>
                <a:cs typeface="Times New Roman" panose="02020603050405020304" pitchFamily="18" charset="0"/>
              </a:rPr>
              <a:t>servis türüne göre yiyecek ve içeceklerin </a:t>
            </a:r>
            <a:r>
              <a:rPr lang="tr-TR" sz="2400" dirty="0" smtClean="0">
                <a:latin typeface="Times New Roman" panose="02020603050405020304" pitchFamily="18" charset="0"/>
                <a:cs typeface="Times New Roman" panose="02020603050405020304" pitchFamily="18" charset="0"/>
              </a:rPr>
              <a:t>dağıtım sürecini </a:t>
            </a:r>
            <a:r>
              <a:rPr lang="tr-TR" sz="2400" dirty="0">
                <a:latin typeface="Times New Roman" panose="02020603050405020304" pitchFamily="18" charset="0"/>
                <a:cs typeface="Times New Roman" panose="02020603050405020304" pitchFamily="18" charset="0"/>
              </a:rPr>
              <a:t>kapsamaktadır.</a:t>
            </a:r>
          </a:p>
        </p:txBody>
      </p:sp>
    </p:spTree>
    <p:extLst>
      <p:ext uri="{BB962C8B-B14F-4D97-AF65-F5344CB8AC3E}">
        <p14:creationId xmlns:p14="http://schemas.microsoft.com/office/powerpoint/2010/main" val="1264272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solidFill>
                  <a:srgbClr val="00B0F0"/>
                </a:solidFill>
                <a:latin typeface="Times New Roman" panose="02020603050405020304" pitchFamily="18" charset="0"/>
                <a:cs typeface="Times New Roman" panose="02020603050405020304" pitchFamily="18" charset="0"/>
              </a:rPr>
              <a:t>Sanitasyon (Sağlıklama): </a:t>
            </a:r>
            <a:r>
              <a:rPr lang="tr-TR" sz="2400" dirty="0">
                <a:latin typeface="Times New Roman" panose="02020603050405020304" pitchFamily="18" charset="0"/>
                <a:cs typeface="Times New Roman" panose="02020603050405020304" pitchFamily="18" charset="0"/>
              </a:rPr>
              <a:t>Temizlik sorumluları ve bulaşıkçılar </a:t>
            </a:r>
            <a:r>
              <a:rPr lang="tr-TR" sz="2400" dirty="0" smtClean="0">
                <a:latin typeface="Times New Roman" panose="02020603050405020304" pitchFamily="18" charset="0"/>
                <a:cs typeface="Times New Roman" panose="02020603050405020304" pitchFamily="18" charset="0"/>
              </a:rPr>
              <a:t>tarafından gerçekleştirilmektedir</a:t>
            </a:r>
            <a:r>
              <a:rPr lang="tr-TR" sz="2400" dirty="0">
                <a:latin typeface="Times New Roman" panose="02020603050405020304" pitchFamily="18" charset="0"/>
                <a:cs typeface="Times New Roman" panose="02020603050405020304" pitchFamily="18" charset="0"/>
              </a:rPr>
              <a:t>. Departman içi bölüm </a:t>
            </a:r>
            <a:r>
              <a:rPr lang="tr-TR" sz="2400" dirty="0" smtClean="0">
                <a:latin typeface="Times New Roman" panose="02020603050405020304" pitchFamily="18" charset="0"/>
                <a:cs typeface="Times New Roman" panose="02020603050405020304" pitchFamily="18" charset="0"/>
              </a:rPr>
              <a:t>temizliklerinin yapılması</a:t>
            </a:r>
            <a:r>
              <a:rPr lang="tr-TR" sz="2400" dirty="0">
                <a:latin typeface="Times New Roman" panose="02020603050405020304" pitchFamily="18" charset="0"/>
                <a:cs typeface="Times New Roman" panose="02020603050405020304" pitchFamily="18" charset="0"/>
              </a:rPr>
              <a:t>, çöplerin ait oldukları yerlere dökülmesi, </a:t>
            </a:r>
            <a:r>
              <a:rPr lang="tr-TR" sz="2400" dirty="0" smtClean="0">
                <a:latin typeface="Times New Roman" panose="02020603050405020304" pitchFamily="18" charset="0"/>
                <a:cs typeface="Times New Roman" panose="02020603050405020304" pitchFamily="18" charset="0"/>
              </a:rPr>
              <a:t>bulaşıkların yıkanması</a:t>
            </a:r>
            <a:r>
              <a:rPr lang="tr-TR" sz="2400" dirty="0">
                <a:latin typeface="Times New Roman" panose="02020603050405020304" pitchFamily="18" charset="0"/>
                <a:cs typeface="Times New Roman" panose="02020603050405020304" pitchFamily="18" charset="0"/>
              </a:rPr>
              <a:t>, haşere ve diğer zararlıların </a:t>
            </a:r>
            <a:r>
              <a:rPr lang="tr-TR" sz="2400" dirty="0" smtClean="0">
                <a:latin typeface="Times New Roman" panose="02020603050405020304" pitchFamily="18" charset="0"/>
                <a:cs typeface="Times New Roman" panose="02020603050405020304" pitchFamily="18" charset="0"/>
              </a:rPr>
              <a:t>bertaraf sürecini </a:t>
            </a:r>
            <a:r>
              <a:rPr lang="tr-TR" sz="2400" dirty="0">
                <a:latin typeface="Times New Roman" panose="02020603050405020304" pitchFamily="18" charset="0"/>
                <a:cs typeface="Times New Roman" panose="02020603050405020304" pitchFamily="18" charset="0"/>
              </a:rPr>
              <a:t>kapsamaktadır.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3048" y="1641384"/>
            <a:ext cx="5845585" cy="5216616"/>
          </a:xfrm>
          <a:prstGeom prst="rect">
            <a:avLst/>
          </a:prstGeom>
        </p:spPr>
      </p:pic>
    </p:spTree>
    <p:extLst>
      <p:ext uri="{BB962C8B-B14F-4D97-AF65-F5344CB8AC3E}">
        <p14:creationId xmlns:p14="http://schemas.microsoft.com/office/powerpoint/2010/main" val="2659744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2192000" cy="6858000"/>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Otel işletmelerinde yiyecek-içecek departmanı, bir yiyeceğin </a:t>
            </a:r>
            <a:r>
              <a:rPr lang="tr-TR" sz="2400" dirty="0" smtClean="0">
                <a:latin typeface="Times New Roman" panose="02020603050405020304" pitchFamily="18" charset="0"/>
                <a:cs typeface="Times New Roman" panose="02020603050405020304" pitchFamily="18" charset="0"/>
              </a:rPr>
              <a:t>teslim alınmasından</a:t>
            </a:r>
            <a:r>
              <a:rPr lang="tr-TR" sz="2400" dirty="0">
                <a:latin typeface="Times New Roman" panose="02020603050405020304" pitchFamily="18" charset="0"/>
                <a:cs typeface="Times New Roman" panose="02020603050405020304" pitchFamily="18" charset="0"/>
              </a:rPr>
              <a:t>, depolanmasına, pişirilmesinden, servisine ve </a:t>
            </a:r>
            <a:r>
              <a:rPr lang="tr-TR" sz="2400" dirty="0" smtClean="0">
                <a:latin typeface="Times New Roman" panose="02020603050405020304" pitchFamily="18" charset="0"/>
                <a:cs typeface="Times New Roman" panose="02020603050405020304" pitchFamily="18" charset="0"/>
              </a:rPr>
              <a:t>sanitasyonuna kadar </a:t>
            </a:r>
            <a:r>
              <a:rPr lang="tr-TR" sz="2400" dirty="0">
                <a:latin typeface="Times New Roman" panose="02020603050405020304" pitchFamily="18" charset="0"/>
                <a:cs typeface="Times New Roman" panose="02020603050405020304" pitchFamily="18" charset="0"/>
              </a:rPr>
              <a:t>birçok işlemin yapılmasını sağlayan ve müşterileri beslenme ihtiyaçlarını karşıladıkları bir departmandır. Satın alma ve </a:t>
            </a:r>
            <a:r>
              <a:rPr lang="tr-TR" sz="2400" dirty="0" smtClean="0">
                <a:latin typeface="Times New Roman" panose="02020603050405020304" pitchFamily="18" charset="0"/>
                <a:cs typeface="Times New Roman" panose="02020603050405020304" pitchFamily="18" charset="0"/>
              </a:rPr>
              <a:t>depolama, mutfak </a:t>
            </a:r>
            <a:r>
              <a:rPr lang="tr-TR" sz="2400" dirty="0">
                <a:latin typeface="Times New Roman" panose="02020603050405020304" pitchFamily="18" charset="0"/>
                <a:cs typeface="Times New Roman" panose="02020603050405020304" pitchFamily="18" charset="0"/>
              </a:rPr>
              <a:t>ve servis, restoran ve bar şeklinde sınıflandırılabilmektedir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ctr">
              <a:buNone/>
            </a:pPr>
            <a:r>
              <a:rPr lang="tr-TR" sz="3200" b="1" dirty="0">
                <a:latin typeface="Times New Roman" panose="02020603050405020304" pitchFamily="18" charset="0"/>
                <a:cs typeface="Times New Roman" panose="02020603050405020304" pitchFamily="18" charset="0"/>
              </a:rPr>
              <a:t>Yiyecek ve İçecek </a:t>
            </a:r>
            <a:r>
              <a:rPr lang="tr-TR" sz="3200" b="1" dirty="0" smtClean="0">
                <a:latin typeface="Times New Roman" panose="02020603050405020304" pitchFamily="18" charset="0"/>
                <a:cs typeface="Times New Roman" panose="02020603050405020304" pitchFamily="18" charset="0"/>
              </a:rPr>
              <a:t>Departmanı Organizasyon Yapısı</a:t>
            </a:r>
          </a:p>
          <a:p>
            <a:pPr marL="0" indent="0">
              <a:buNone/>
            </a:pPr>
            <a:endParaRPr lang="tr-TR" sz="2400" dirty="0" smtClean="0">
              <a:latin typeface="Times New Roman" panose="02020603050405020304" pitchFamily="18" charset="0"/>
              <a:cs typeface="Times New Roman" panose="02020603050405020304" pitchFamily="18" charset="0"/>
            </a:endParaRPr>
          </a:p>
          <a:p>
            <a:pPr marL="0" indent="0">
              <a:buNone/>
            </a:pPr>
            <a:r>
              <a:rPr lang="tr-TR" sz="2400" dirty="0" smtClean="0">
                <a:latin typeface="Times New Roman" panose="02020603050405020304" pitchFamily="18" charset="0"/>
                <a:cs typeface="Times New Roman" panose="02020603050405020304" pitchFamily="18" charset="0"/>
              </a:rPr>
              <a:t>Otel </a:t>
            </a:r>
            <a:r>
              <a:rPr lang="tr-TR" sz="2400" dirty="0">
                <a:latin typeface="Times New Roman" panose="02020603050405020304" pitchFamily="18" charset="0"/>
                <a:cs typeface="Times New Roman" panose="02020603050405020304" pitchFamily="18" charset="0"/>
              </a:rPr>
              <a:t>işletmelerinde işletmenin büyüklüğüne bağlı olarak genel </a:t>
            </a:r>
            <a:r>
              <a:rPr lang="tr-TR" sz="2400" dirty="0" smtClean="0">
                <a:latin typeface="Times New Roman" panose="02020603050405020304" pitchFamily="18" charset="0"/>
                <a:cs typeface="Times New Roman" panose="02020603050405020304" pitchFamily="18" charset="0"/>
              </a:rPr>
              <a:t>müdüre ya </a:t>
            </a:r>
            <a:r>
              <a:rPr lang="tr-TR" sz="2400" dirty="0">
                <a:latin typeface="Times New Roman" panose="02020603050405020304" pitchFamily="18" charset="0"/>
                <a:cs typeface="Times New Roman" panose="02020603050405020304" pitchFamily="18" charset="0"/>
              </a:rPr>
              <a:t>da müdür yardımcısına bağlı olarak bir yiyecek-içecek müdürü </a:t>
            </a:r>
            <a:r>
              <a:rPr lang="tr-TR" sz="2400" dirty="0" smtClean="0">
                <a:latin typeface="Times New Roman" panose="02020603050405020304" pitchFamily="18" charset="0"/>
                <a:cs typeface="Times New Roman" panose="02020603050405020304" pitchFamily="18" charset="0"/>
              </a:rPr>
              <a:t>bulunur. Büyük </a:t>
            </a:r>
            <a:r>
              <a:rPr lang="tr-TR" sz="2400" dirty="0">
                <a:latin typeface="Times New Roman" panose="02020603050405020304" pitchFamily="18" charset="0"/>
                <a:cs typeface="Times New Roman" panose="02020603050405020304" pitchFamily="18" charset="0"/>
              </a:rPr>
              <a:t>işletmelerde yiyecek-içecek müdürü görevini kendine </a:t>
            </a:r>
            <a:r>
              <a:rPr lang="tr-TR" sz="2400" dirty="0" smtClean="0">
                <a:latin typeface="Times New Roman" panose="02020603050405020304" pitchFamily="18" charset="0"/>
                <a:cs typeface="Times New Roman" panose="02020603050405020304" pitchFamily="18" charset="0"/>
              </a:rPr>
              <a:t>en yakın </a:t>
            </a:r>
            <a:r>
              <a:rPr lang="tr-TR" sz="2400" dirty="0">
                <a:latin typeface="Times New Roman" panose="02020603050405020304" pitchFamily="18" charset="0"/>
                <a:cs typeface="Times New Roman" panose="02020603050405020304" pitchFamily="18" charset="0"/>
              </a:rPr>
              <a:t>alt konumda yiyecek-içecek müdür yardımcısıyla işleri </a:t>
            </a:r>
            <a:r>
              <a:rPr lang="tr-TR" sz="2400" dirty="0" smtClean="0">
                <a:latin typeface="Times New Roman" panose="02020603050405020304" pitchFamily="18" charset="0"/>
                <a:cs typeface="Times New Roman" panose="02020603050405020304" pitchFamily="18" charset="0"/>
              </a:rPr>
              <a:t>idare eder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17404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 y="0"/>
            <a:ext cx="12192002" cy="6858000"/>
          </a:xfrm>
        </p:spPr>
      </p:pic>
    </p:spTree>
    <p:extLst>
      <p:ext uri="{BB962C8B-B14F-4D97-AF65-F5344CB8AC3E}">
        <p14:creationId xmlns:p14="http://schemas.microsoft.com/office/powerpoint/2010/main" val="2801987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377780"/>
            <a:ext cx="10353761" cy="1326321"/>
          </a:xfrm>
        </p:spPr>
        <p:txBody>
          <a:bodyPr/>
          <a:lstStyle/>
          <a:p>
            <a:pPr algn="l"/>
            <a:r>
              <a:rPr lang="tr-TR" sz="3600" dirty="0">
                <a:solidFill>
                  <a:prstClr val="white"/>
                </a:solidFill>
                <a:latin typeface="Times New Roman" panose="02020603050405020304" pitchFamily="18" charset="0"/>
                <a:cs typeface="Times New Roman" panose="02020603050405020304" pitchFamily="18" charset="0"/>
              </a:rPr>
              <a:t>Kaynakça</a:t>
            </a:r>
            <a:endParaRPr lang="tr-TR" dirty="0"/>
          </a:p>
        </p:txBody>
      </p:sp>
      <p:sp>
        <p:nvSpPr>
          <p:cNvPr id="3" name="İçerik Yer Tutucusu 2"/>
          <p:cNvSpPr>
            <a:spLocks noGrp="1"/>
          </p:cNvSpPr>
          <p:nvPr>
            <p:ph idx="1"/>
          </p:nvPr>
        </p:nvSpPr>
        <p:spPr>
          <a:xfrm>
            <a:off x="0" y="1915760"/>
            <a:ext cx="12192000" cy="3695136"/>
          </a:xfrm>
        </p:spPr>
        <p:txBody>
          <a:bodyPr/>
          <a:lstStyle/>
          <a:p>
            <a:pPr marL="0" lvl="0" indent="0">
              <a:buNone/>
            </a:pPr>
            <a:r>
              <a:rPr lang="tr-TR" sz="2800" dirty="0">
                <a:solidFill>
                  <a:prstClr val="white"/>
                </a:solidFill>
                <a:latin typeface="Times New Roman" panose="02020603050405020304" pitchFamily="18" charset="0"/>
                <a:cs typeface="Times New Roman" panose="02020603050405020304" pitchFamily="18" charset="0"/>
              </a:rPr>
              <a:t>Öğr. Gör. Nihat Demirtaş , Ankuzem ,Otel İşletmeciliği , Ankara 2010 , s. 1-339</a:t>
            </a:r>
          </a:p>
          <a:p>
            <a:endParaRPr lang="tr-TR" dirty="0"/>
          </a:p>
        </p:txBody>
      </p:sp>
    </p:spTree>
    <p:extLst>
      <p:ext uri="{BB962C8B-B14F-4D97-AF65-F5344CB8AC3E}">
        <p14:creationId xmlns:p14="http://schemas.microsoft.com/office/powerpoint/2010/main" val="1864733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Tüketicilerle olan temas ölçütüne nedeniyle “ön plandaki” </a:t>
            </a:r>
            <a:r>
              <a:rPr lang="tr-TR" sz="2400" dirty="0" smtClean="0">
                <a:latin typeface="Times New Roman" panose="02020603050405020304" pitchFamily="18" charset="0"/>
                <a:cs typeface="Times New Roman" panose="02020603050405020304" pitchFamily="18" charset="0"/>
              </a:rPr>
              <a:t>departman olarak </a:t>
            </a:r>
            <a:r>
              <a:rPr lang="tr-TR" sz="2400" dirty="0">
                <a:latin typeface="Times New Roman" panose="02020603050405020304" pitchFamily="18" charset="0"/>
                <a:cs typeface="Times New Roman" panose="02020603050405020304" pitchFamily="18" charset="0"/>
              </a:rPr>
              <a:t>sınıflandırılır. Resort otel işletmelerinde tam pansiyon </a:t>
            </a:r>
            <a:r>
              <a:rPr lang="tr-TR" sz="2400" dirty="0" smtClean="0">
                <a:latin typeface="Times New Roman" panose="02020603050405020304" pitchFamily="18" charset="0"/>
                <a:cs typeface="Times New Roman" panose="02020603050405020304" pitchFamily="18" charset="0"/>
              </a:rPr>
              <a:t>konaklama yapanlar </a:t>
            </a:r>
            <a:r>
              <a:rPr lang="tr-TR" sz="2400" dirty="0">
                <a:latin typeface="Times New Roman" panose="02020603050405020304" pitchFamily="18" charset="0"/>
                <a:cs typeface="Times New Roman" panose="02020603050405020304" pitchFamily="18" charset="0"/>
              </a:rPr>
              <a:t>için yiyecek-içecek hizmetleri, şehir otellerine göre </a:t>
            </a:r>
            <a:r>
              <a:rPr lang="tr-TR" sz="2400" dirty="0" smtClean="0">
                <a:latin typeface="Times New Roman" panose="02020603050405020304" pitchFamily="18" charset="0"/>
                <a:cs typeface="Times New Roman" panose="02020603050405020304" pitchFamily="18" charset="0"/>
              </a:rPr>
              <a:t>daha büyük </a:t>
            </a:r>
            <a:r>
              <a:rPr lang="tr-TR" sz="2400" dirty="0">
                <a:latin typeface="Times New Roman" panose="02020603050405020304" pitchFamily="18" charset="0"/>
                <a:cs typeface="Times New Roman" panose="02020603050405020304" pitchFamily="18" charset="0"/>
              </a:rPr>
              <a:t>önem taşır. Oda gelirlerinden sonra en fazla gelir getiren </a:t>
            </a:r>
            <a:r>
              <a:rPr lang="tr-TR" sz="2400" dirty="0" smtClean="0">
                <a:latin typeface="Times New Roman" panose="02020603050405020304" pitchFamily="18" charset="0"/>
                <a:cs typeface="Times New Roman" panose="02020603050405020304" pitchFamily="18" charset="0"/>
              </a:rPr>
              <a:t>merkezdir (% </a:t>
            </a:r>
            <a:r>
              <a:rPr lang="tr-TR" sz="2400" dirty="0">
                <a:latin typeface="Times New Roman" panose="02020603050405020304" pitchFamily="18" charset="0"/>
                <a:cs typeface="Times New Roman" panose="02020603050405020304" pitchFamily="18" charset="0"/>
              </a:rPr>
              <a:t>25-50</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187 adet beş yıldızlı otel ve birinci sınıf tatil köyünden 103’üne </a:t>
            </a:r>
            <a:r>
              <a:rPr lang="tr-TR" sz="2400" dirty="0" smtClean="0">
                <a:latin typeface="Times New Roman" panose="02020603050405020304" pitchFamily="18" charset="0"/>
                <a:cs typeface="Times New Roman" panose="02020603050405020304" pitchFamily="18" charset="0"/>
              </a:rPr>
              <a:t>dayanarak yapılan </a:t>
            </a:r>
            <a:r>
              <a:rPr lang="tr-TR" sz="2400" dirty="0">
                <a:latin typeface="Times New Roman" panose="02020603050405020304" pitchFamily="18" charset="0"/>
                <a:cs typeface="Times New Roman" panose="02020603050405020304" pitchFamily="18" charset="0"/>
              </a:rPr>
              <a:t>araştırmaya göre;</a:t>
            </a:r>
          </a:p>
          <a:p>
            <a:pPr marL="0" indent="0" algn="just">
              <a:buNone/>
            </a:pPr>
            <a:r>
              <a:rPr lang="tr-TR" sz="2400" dirty="0">
                <a:latin typeface="Times New Roman" panose="02020603050405020304" pitchFamily="18" charset="0"/>
                <a:cs typeface="Times New Roman" panose="02020603050405020304" pitchFamily="18" charset="0"/>
              </a:rPr>
              <a:t>• Tesislerin yiyecek-içecek gideri, toplam giderin %25-35’ini oluşturmaktadır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Bu tesislerde yılda ortalama 300 milyon dolarlık </a:t>
            </a:r>
            <a:r>
              <a:rPr lang="tr-TR" sz="2400" dirty="0" smtClean="0">
                <a:latin typeface="Times New Roman" panose="02020603050405020304" pitchFamily="18" charset="0"/>
                <a:cs typeface="Times New Roman" panose="02020603050405020304" pitchFamily="18" charset="0"/>
              </a:rPr>
              <a:t>yiyecek-içecek tüketilmiştir</a:t>
            </a:r>
            <a:r>
              <a:rPr lang="tr-TR"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06292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3030"/>
            <a:ext cx="12192000" cy="6754969"/>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Amerika Birleşik Devletleri’nde yılda üretilen yiyecek ve içkinin </a:t>
            </a:r>
            <a:r>
              <a:rPr lang="tr-TR" sz="2400" dirty="0" smtClean="0">
                <a:latin typeface="Times New Roman" panose="02020603050405020304" pitchFamily="18" charset="0"/>
                <a:cs typeface="Times New Roman" panose="02020603050405020304" pitchFamily="18" charset="0"/>
              </a:rPr>
              <a:t>dörtte biri </a:t>
            </a:r>
            <a:r>
              <a:rPr lang="tr-TR" sz="2400" dirty="0">
                <a:latin typeface="Times New Roman" panose="02020603050405020304" pitchFamily="18" charset="0"/>
                <a:cs typeface="Times New Roman" panose="02020603050405020304" pitchFamily="18" charset="0"/>
              </a:rPr>
              <a:t>konut dışında otel ve restoranlarda tüketilmekte olup, ülke </a:t>
            </a:r>
            <a:r>
              <a:rPr lang="tr-TR" sz="2400" dirty="0" smtClean="0">
                <a:latin typeface="Times New Roman" panose="02020603050405020304" pitchFamily="18" charset="0"/>
                <a:cs typeface="Times New Roman" panose="02020603050405020304" pitchFamily="18" charset="0"/>
              </a:rPr>
              <a:t>perakende satışlarında </a:t>
            </a:r>
            <a:r>
              <a:rPr lang="tr-TR" sz="2400" dirty="0">
                <a:latin typeface="Times New Roman" panose="02020603050405020304" pitchFamily="18" charset="0"/>
                <a:cs typeface="Times New Roman" panose="02020603050405020304" pitchFamily="18" charset="0"/>
              </a:rPr>
              <a:t>dördüncü sırayı almaktadır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Otellerde yiyecek ve içki satış geliri oda satış gelirlerine eşit, </a:t>
            </a:r>
            <a:r>
              <a:rPr lang="tr-TR" sz="2400" dirty="0" err="1">
                <a:latin typeface="Times New Roman" panose="02020603050405020304" pitchFamily="18" charset="0"/>
                <a:cs typeface="Times New Roman" panose="02020603050405020304" pitchFamily="18" charset="0"/>
              </a:rPr>
              <a:t>hattâ</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daha fazla </a:t>
            </a:r>
            <a:r>
              <a:rPr lang="tr-TR" sz="2400" dirty="0">
                <a:latin typeface="Times New Roman" panose="02020603050405020304" pitchFamily="18" charset="0"/>
                <a:cs typeface="Times New Roman" panose="02020603050405020304" pitchFamily="18" charset="0"/>
              </a:rPr>
              <a:t>olup toplam gelirin %50’ sine yakın bir miktarı teşkil etmektedir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Yiyecek-içecek bölümü hizmetlerinin çok güçlü, çeşitli, aşırı </a:t>
            </a:r>
            <a:r>
              <a:rPr lang="tr-TR" sz="2400" dirty="0" smtClean="0">
                <a:latin typeface="Times New Roman" panose="02020603050405020304" pitchFamily="18" charset="0"/>
                <a:cs typeface="Times New Roman" panose="02020603050405020304" pitchFamily="18" charset="0"/>
              </a:rPr>
              <a:t>derece sorumluluk </a:t>
            </a:r>
            <a:r>
              <a:rPr lang="tr-TR" sz="2400" dirty="0">
                <a:latin typeface="Times New Roman" panose="02020603050405020304" pitchFamily="18" charset="0"/>
                <a:cs typeface="Times New Roman" panose="02020603050405020304" pitchFamily="18" charset="0"/>
              </a:rPr>
              <a:t>yükleyen işler olduğu kabul edilirse de, tüm olarak </a:t>
            </a:r>
            <a:r>
              <a:rPr lang="tr-TR" sz="2400" dirty="0" smtClean="0">
                <a:latin typeface="Times New Roman" panose="02020603050405020304" pitchFamily="18" charset="0"/>
                <a:cs typeface="Times New Roman" panose="02020603050405020304" pitchFamily="18" charset="0"/>
              </a:rPr>
              <a:t>incelendiğinde, bütün </a:t>
            </a:r>
            <a:r>
              <a:rPr lang="tr-TR" sz="2400" dirty="0">
                <a:latin typeface="Times New Roman" panose="02020603050405020304" pitchFamily="18" charset="0"/>
                <a:cs typeface="Times New Roman" panose="02020603050405020304" pitchFamily="18" charset="0"/>
              </a:rPr>
              <a:t>bu kompleks işlerin yiyecek-içecek bölümünün </a:t>
            </a:r>
            <a:r>
              <a:rPr lang="tr-TR" sz="2400" dirty="0" smtClean="0">
                <a:latin typeface="Times New Roman" panose="02020603050405020304" pitchFamily="18" charset="0"/>
                <a:cs typeface="Times New Roman" panose="02020603050405020304" pitchFamily="18" charset="0"/>
              </a:rPr>
              <a:t>iyi bir </a:t>
            </a:r>
            <a:r>
              <a:rPr lang="tr-TR" sz="2400" dirty="0">
                <a:latin typeface="Times New Roman" panose="02020603050405020304" pitchFamily="18" charset="0"/>
                <a:cs typeface="Times New Roman" panose="02020603050405020304" pitchFamily="18" charset="0"/>
              </a:rPr>
              <a:t>organizasyonuyla çok basitleşeceği ve iyi eğitim görmüş, </a:t>
            </a:r>
            <a:r>
              <a:rPr lang="tr-TR" sz="2400" dirty="0" smtClean="0">
                <a:latin typeface="Times New Roman" panose="02020603050405020304" pitchFamily="18" charset="0"/>
                <a:cs typeface="Times New Roman" panose="02020603050405020304" pitchFamily="18" charset="0"/>
              </a:rPr>
              <a:t>yeterli tecrübeye </a:t>
            </a:r>
            <a:r>
              <a:rPr lang="tr-TR" sz="2400" dirty="0">
                <a:latin typeface="Times New Roman" panose="02020603050405020304" pitchFamily="18" charset="0"/>
                <a:cs typeface="Times New Roman" panose="02020603050405020304" pitchFamily="18" charset="0"/>
              </a:rPr>
              <a:t>sahip bir yönetici tarafından rahatlıkla yürütülebileceği açıktır.</a:t>
            </a:r>
          </a:p>
        </p:txBody>
      </p:sp>
    </p:spTree>
    <p:extLst>
      <p:ext uri="{BB962C8B-B14F-4D97-AF65-F5344CB8AC3E}">
        <p14:creationId xmlns:p14="http://schemas.microsoft.com/office/powerpoint/2010/main" val="2868692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287629"/>
            <a:ext cx="12191999" cy="1326321"/>
          </a:xfrm>
        </p:spPr>
        <p:txBody>
          <a:bodyPr>
            <a:normAutofit fontScale="90000"/>
          </a:bodyPr>
          <a:lstStyle/>
          <a:p>
            <a:r>
              <a:rPr lang="tr-TR" sz="3600" dirty="0">
                <a:latin typeface="Times New Roman" panose="02020603050405020304" pitchFamily="18" charset="0"/>
                <a:cs typeface="Times New Roman" panose="02020603050405020304" pitchFamily="18" charset="0"/>
              </a:rPr>
              <a:t>Otel İşletmelerinde Nitelik ve Yiyecek-İçecek</a:t>
            </a:r>
            <a:br>
              <a:rPr lang="tr-TR" sz="3600" dirty="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Bölümü</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2044718"/>
            <a:ext cx="12191999" cy="2829261"/>
          </a:xfrm>
        </p:spPr>
      </p:pic>
      <p:sp>
        <p:nvSpPr>
          <p:cNvPr id="5" name="Dikdörtgen 4"/>
          <p:cNvSpPr/>
          <p:nvPr/>
        </p:nvSpPr>
        <p:spPr>
          <a:xfrm>
            <a:off x="0" y="5665356"/>
            <a:ext cx="12192000" cy="830997"/>
          </a:xfrm>
          <a:prstGeom prst="rect">
            <a:avLst/>
          </a:prstGeom>
        </p:spPr>
        <p:txBody>
          <a:bodyPr wrap="square">
            <a:spAutoFit/>
          </a:bodyPr>
          <a:lstStyle/>
          <a:p>
            <a:pPr algn="just"/>
            <a:r>
              <a:rPr lang="tr-TR" sz="2400" dirty="0" smtClean="0">
                <a:latin typeface="Times New Roman" panose="02020603050405020304" pitchFamily="18" charset="0"/>
                <a:cs typeface="Times New Roman" panose="02020603050405020304" pitchFamily="18" charset="0"/>
              </a:rPr>
              <a:t>Oteller yiyecek servisi çok iyi uygulandığı ve nitelikli insan gücü kaynağı ile desteklendiği sürece kârlı birer işletme olur. Aksi halde büyük kayıplara neden olan bir otel bölümü haline gelir.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67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
            <a:ext cx="12286445" cy="4071132"/>
          </a:xfrm>
        </p:spPr>
      </p:pic>
      <p:sp>
        <p:nvSpPr>
          <p:cNvPr id="5" name="Dikdörtgen 4"/>
          <p:cNvSpPr/>
          <p:nvPr/>
        </p:nvSpPr>
        <p:spPr>
          <a:xfrm>
            <a:off x="0" y="4071131"/>
            <a:ext cx="12063211" cy="2677656"/>
          </a:xfrm>
          <a:prstGeom prst="rect">
            <a:avLst/>
          </a:prstGeom>
        </p:spPr>
        <p:txBody>
          <a:bodyPr wrap="square">
            <a:spAutoFit/>
          </a:bodyPr>
          <a:lstStyle/>
          <a:p>
            <a:pPr algn="just"/>
            <a:endParaRPr lang="tr-TR" sz="2400" dirty="0" smtClean="0">
              <a:latin typeface="Times New Roman" panose="02020603050405020304" pitchFamily="18" charset="0"/>
              <a:cs typeface="Times New Roman" panose="02020603050405020304" pitchFamily="18" charset="0"/>
            </a:endParaRPr>
          </a:p>
          <a:p>
            <a:pPr algn="just"/>
            <a:r>
              <a:rPr lang="tr-TR" sz="2400" dirty="0" smtClean="0">
                <a:latin typeface="Times New Roman" panose="02020603050405020304" pitchFamily="18" charset="0"/>
                <a:cs typeface="Times New Roman" panose="02020603050405020304" pitchFamily="18" charset="0"/>
              </a:rPr>
              <a:t>Otelin boyutları ve yerleşim alanı neresi ve ne olursa olsun, yukarıda adı geçen işlevlerin yerine getirilmesi zorunludur. Küçük bir oteldeki organizasyon tablosu daha düz olup daha az organizasyon basamağı ve her pozisyonda daha az personel bulunsa da boyuta bakmaksızın her işletmede yemeklerin üretilmesi, servisi, banketlerin satışı ve temizlik işlemleri yer almak zorundadır ve işletmenin boyutu büyüdükçe personel arasındaki iletişim ve koordinasyonun önemi artmaktadır.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136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183" y="0"/>
            <a:ext cx="11500834" cy="6858000"/>
          </a:xfrm>
        </p:spPr>
      </p:pic>
    </p:spTree>
    <p:extLst>
      <p:ext uri="{BB962C8B-B14F-4D97-AF65-F5344CB8AC3E}">
        <p14:creationId xmlns:p14="http://schemas.microsoft.com/office/powerpoint/2010/main" val="22490139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20203"/>
            <a:ext cx="12191999" cy="1326321"/>
          </a:xfrm>
        </p:spPr>
        <p:txBody>
          <a:bodyPr>
            <a:normAutofit/>
          </a:bodyPr>
          <a:lstStyle/>
          <a:p>
            <a:r>
              <a:rPr lang="tr-TR" sz="3600" dirty="0">
                <a:latin typeface="Times New Roman" panose="02020603050405020304" pitchFamily="18" charset="0"/>
                <a:cs typeface="Times New Roman" panose="02020603050405020304" pitchFamily="18" charset="0"/>
              </a:rPr>
              <a:t>Yiyecek-İçecek Yönetim Süreci</a:t>
            </a:r>
          </a:p>
        </p:txBody>
      </p:sp>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129104"/>
            <a:ext cx="12186675" cy="3377753"/>
          </a:xfrm>
        </p:spPr>
      </p:pic>
    </p:spTree>
    <p:extLst>
      <p:ext uri="{BB962C8B-B14F-4D97-AF65-F5344CB8AC3E}">
        <p14:creationId xmlns:p14="http://schemas.microsoft.com/office/powerpoint/2010/main" val="1762899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99838"/>
            <a:ext cx="12192000" cy="6758161"/>
          </a:xfrm>
        </p:spPr>
        <p:txBody>
          <a:bodyPr>
            <a:normAutofit/>
          </a:bodyPr>
          <a:lstStyle/>
          <a:p>
            <a:pPr marL="0" indent="0" algn="just">
              <a:buNone/>
            </a:pPr>
            <a:r>
              <a:rPr lang="tr-TR" sz="2400" dirty="0">
                <a:latin typeface="Times New Roman" panose="02020603050405020304" pitchFamily="18" charset="0"/>
                <a:cs typeface="Times New Roman" panose="02020603050405020304" pitchFamily="18" charset="0"/>
              </a:rPr>
              <a:t>Bunun yanında yiyecek-içecek hizmetlerinin güç ve sorumluluk </a:t>
            </a:r>
            <a:r>
              <a:rPr lang="tr-TR" sz="2400" dirty="0" smtClean="0">
                <a:latin typeface="Times New Roman" panose="02020603050405020304" pitchFamily="18" charset="0"/>
                <a:cs typeface="Times New Roman" panose="02020603050405020304" pitchFamily="18" charset="0"/>
              </a:rPr>
              <a:t>isteyen karmaşık </a:t>
            </a:r>
            <a:r>
              <a:rPr lang="tr-TR" sz="2400" dirty="0">
                <a:latin typeface="Times New Roman" panose="02020603050405020304" pitchFamily="18" charset="0"/>
                <a:cs typeface="Times New Roman" panose="02020603050405020304" pitchFamily="18" charset="0"/>
              </a:rPr>
              <a:t>özellikteki işleri, etkin bir organizasyon ile </a:t>
            </a:r>
            <a:r>
              <a:rPr lang="tr-TR" sz="2400" dirty="0" smtClean="0">
                <a:latin typeface="Times New Roman" panose="02020603050405020304" pitchFamily="18" charset="0"/>
                <a:cs typeface="Times New Roman" panose="02020603050405020304" pitchFamily="18" charset="0"/>
              </a:rPr>
              <a:t>basitleştirilmektedir. Aynı </a:t>
            </a:r>
            <a:r>
              <a:rPr lang="tr-TR" sz="2400" dirty="0">
                <a:latin typeface="Times New Roman" panose="02020603050405020304" pitchFamily="18" charset="0"/>
                <a:cs typeface="Times New Roman" panose="02020603050405020304" pitchFamily="18" charset="0"/>
              </a:rPr>
              <a:t>anda, yiyecek-içecek hizmetlerinin istenilen düzeyde </a:t>
            </a:r>
            <a:r>
              <a:rPr lang="tr-TR" sz="2400" dirty="0" smtClean="0">
                <a:latin typeface="Times New Roman" panose="02020603050405020304" pitchFamily="18" charset="0"/>
                <a:cs typeface="Times New Roman" panose="02020603050405020304" pitchFamily="18" charset="0"/>
              </a:rPr>
              <a:t>yürütülmesi, oluşturulacak </a:t>
            </a:r>
            <a:r>
              <a:rPr lang="tr-TR" sz="2400" dirty="0">
                <a:latin typeface="Times New Roman" panose="02020603050405020304" pitchFamily="18" charset="0"/>
                <a:cs typeface="Times New Roman" panose="02020603050405020304" pitchFamily="18" charset="0"/>
              </a:rPr>
              <a:t>organizasyon yapısına, istihdam edilecek </a:t>
            </a:r>
            <a:r>
              <a:rPr lang="tr-TR" sz="2400" dirty="0" smtClean="0">
                <a:latin typeface="Times New Roman" panose="02020603050405020304" pitchFamily="18" charset="0"/>
                <a:cs typeface="Times New Roman" panose="02020603050405020304" pitchFamily="18" charset="0"/>
              </a:rPr>
              <a:t>personelin bilgi</a:t>
            </a:r>
            <a:r>
              <a:rPr lang="tr-TR" sz="2400" dirty="0">
                <a:latin typeface="Times New Roman" panose="02020603050405020304" pitchFamily="18" charset="0"/>
                <a:cs typeface="Times New Roman" panose="02020603050405020304" pitchFamily="18" charset="0"/>
              </a:rPr>
              <a:t>, beceri ve ustalığına ve son olarak oluşturulacak </a:t>
            </a:r>
            <a:r>
              <a:rPr lang="tr-TR" sz="2400" dirty="0" smtClean="0">
                <a:latin typeface="Times New Roman" panose="02020603050405020304" pitchFamily="18" charset="0"/>
                <a:cs typeface="Times New Roman" panose="02020603050405020304" pitchFamily="18" charset="0"/>
              </a:rPr>
              <a:t>yönetim politikalarının </a:t>
            </a:r>
            <a:r>
              <a:rPr lang="tr-TR" sz="2400" dirty="0">
                <a:latin typeface="Times New Roman" panose="02020603050405020304" pitchFamily="18" charset="0"/>
                <a:cs typeface="Times New Roman" panose="02020603050405020304" pitchFamily="18" charset="0"/>
              </a:rPr>
              <a:t>etkin olarak uygulanmasına bağlı olmaktadır. </a:t>
            </a:r>
            <a:r>
              <a:rPr lang="tr-TR" sz="2400" dirty="0" smtClean="0">
                <a:latin typeface="Times New Roman" panose="02020603050405020304" pitchFamily="18" charset="0"/>
                <a:cs typeface="Times New Roman" panose="02020603050405020304" pitchFamily="18" charset="0"/>
              </a:rPr>
              <a:t>Yiyecek içecek departmanlarının </a:t>
            </a:r>
            <a:r>
              <a:rPr lang="tr-TR" sz="2400" dirty="0">
                <a:latin typeface="Times New Roman" panose="02020603050405020304" pitchFamily="18" charset="0"/>
                <a:cs typeface="Times New Roman" panose="02020603050405020304" pitchFamily="18" charset="0"/>
              </a:rPr>
              <a:t>her biri için (organizasyon yönünden </a:t>
            </a:r>
            <a:r>
              <a:rPr lang="tr-TR" sz="2400" dirty="0" smtClean="0">
                <a:latin typeface="Times New Roman" panose="02020603050405020304" pitchFamily="18" charset="0"/>
                <a:cs typeface="Times New Roman" panose="02020603050405020304" pitchFamily="18" charset="0"/>
              </a:rPr>
              <a:t>benzer özellikler </a:t>
            </a:r>
            <a:r>
              <a:rPr lang="tr-TR" sz="2400" dirty="0">
                <a:latin typeface="Times New Roman" panose="02020603050405020304" pitchFamily="18" charset="0"/>
                <a:cs typeface="Times New Roman" panose="02020603050405020304" pitchFamily="18" charset="0"/>
              </a:rPr>
              <a:t>taşısalar ve benzer kontrol ilkelerine sahip olsalar bile) </a:t>
            </a:r>
            <a:r>
              <a:rPr lang="tr-TR" sz="2400" dirty="0" smtClean="0">
                <a:latin typeface="Times New Roman" panose="02020603050405020304" pitchFamily="18" charset="0"/>
                <a:cs typeface="Times New Roman" panose="02020603050405020304" pitchFamily="18" charset="0"/>
              </a:rPr>
              <a:t>standart organizasyon </a:t>
            </a:r>
            <a:r>
              <a:rPr lang="tr-TR" sz="2400" dirty="0">
                <a:latin typeface="Times New Roman" panose="02020603050405020304" pitchFamily="18" charset="0"/>
                <a:cs typeface="Times New Roman" panose="02020603050405020304" pitchFamily="18" charset="0"/>
              </a:rPr>
              <a:t>şemasından söz etmek mümkün olmamaktadır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Genel olarak bir organizasyonun, ilgili </a:t>
            </a:r>
            <a:r>
              <a:rPr lang="tr-TR" sz="2400" dirty="0" smtClean="0">
                <a:latin typeface="Times New Roman" panose="02020603050405020304" pitchFamily="18" charset="0"/>
                <a:cs typeface="Times New Roman" panose="02020603050405020304" pitchFamily="18" charset="0"/>
              </a:rPr>
              <a:t>iş görenler </a:t>
            </a:r>
            <a:r>
              <a:rPr lang="tr-TR" sz="2400" dirty="0">
                <a:latin typeface="Times New Roman" panose="02020603050405020304" pitchFamily="18" charset="0"/>
                <a:cs typeface="Times New Roman" panose="02020603050405020304" pitchFamily="18" charset="0"/>
              </a:rPr>
              <a:t>arasında çalışma </a:t>
            </a:r>
            <a:r>
              <a:rPr lang="tr-TR" sz="2400" dirty="0" smtClean="0">
                <a:latin typeface="Times New Roman" panose="02020603050405020304" pitchFamily="18" charset="0"/>
                <a:cs typeface="Times New Roman" panose="02020603050405020304" pitchFamily="18" charset="0"/>
              </a:rPr>
              <a:t>düzeni, yetki </a:t>
            </a:r>
            <a:r>
              <a:rPr lang="tr-TR" sz="2400" dirty="0">
                <a:latin typeface="Times New Roman" panose="02020603050405020304" pitchFamily="18" charset="0"/>
                <a:cs typeface="Times New Roman" panose="02020603050405020304" pitchFamily="18" charset="0"/>
              </a:rPr>
              <a:t>ve sorumluluk ilişkilerinin düzenlenmesi amacı, </a:t>
            </a:r>
            <a:r>
              <a:rPr lang="tr-TR" sz="2400" dirty="0" smtClean="0">
                <a:latin typeface="Times New Roman" panose="02020603050405020304" pitchFamily="18" charset="0"/>
                <a:cs typeface="Times New Roman" panose="02020603050405020304" pitchFamily="18" charset="0"/>
              </a:rPr>
              <a:t>yiyecek içecek departmanları </a:t>
            </a:r>
            <a:r>
              <a:rPr lang="tr-TR" sz="2400" dirty="0">
                <a:latin typeface="Times New Roman" panose="02020603050405020304" pitchFamily="18" charset="0"/>
                <a:cs typeface="Times New Roman" panose="02020603050405020304" pitchFamily="18" charset="0"/>
              </a:rPr>
              <a:t>için de söz konusu olmaktadır. Bu nedenle </a:t>
            </a:r>
            <a:r>
              <a:rPr lang="tr-TR" sz="2400" dirty="0" smtClean="0">
                <a:latin typeface="Times New Roman" panose="02020603050405020304" pitchFamily="18" charset="0"/>
                <a:cs typeface="Times New Roman" panose="02020603050405020304" pitchFamily="18" charset="0"/>
              </a:rPr>
              <a:t>büyük ölçekli </a:t>
            </a:r>
            <a:r>
              <a:rPr lang="tr-TR" sz="2400" dirty="0">
                <a:latin typeface="Times New Roman" panose="02020603050405020304" pitchFamily="18" charset="0"/>
                <a:cs typeface="Times New Roman" panose="02020603050405020304" pitchFamily="18" charset="0"/>
              </a:rPr>
              <a:t>otel işletmelerinin yiyecek-içecek departmanlarında </a:t>
            </a:r>
            <a:r>
              <a:rPr lang="tr-TR" sz="2400" dirty="0" smtClean="0">
                <a:latin typeface="Times New Roman" panose="02020603050405020304" pitchFamily="18" charset="0"/>
                <a:cs typeface="Times New Roman" panose="02020603050405020304" pitchFamily="18" charset="0"/>
              </a:rPr>
              <a:t>işletme tarafından </a:t>
            </a:r>
            <a:r>
              <a:rPr lang="tr-TR" sz="2400" dirty="0">
                <a:latin typeface="Times New Roman" panose="02020603050405020304" pitchFamily="18" charset="0"/>
                <a:cs typeface="Times New Roman" panose="02020603050405020304" pitchFamily="18" charset="0"/>
              </a:rPr>
              <a:t>belirlenecek amaç; her departmanın beklenen katkıyı </a:t>
            </a:r>
            <a:r>
              <a:rPr lang="tr-TR" sz="2400" dirty="0" smtClean="0">
                <a:latin typeface="Times New Roman" panose="02020603050405020304" pitchFamily="18" charset="0"/>
                <a:cs typeface="Times New Roman" panose="02020603050405020304" pitchFamily="18" charset="0"/>
              </a:rPr>
              <a:t>sağlamada eşit </a:t>
            </a:r>
            <a:r>
              <a:rPr lang="tr-TR" sz="2400" dirty="0">
                <a:latin typeface="Times New Roman" panose="02020603050405020304" pitchFamily="18" charset="0"/>
                <a:cs typeface="Times New Roman" panose="02020603050405020304" pitchFamily="18" charset="0"/>
              </a:rPr>
              <a:t>etkinlikte çalışması olacaktır.</a:t>
            </a:r>
          </a:p>
        </p:txBody>
      </p:sp>
    </p:spTree>
    <p:extLst>
      <p:ext uri="{BB962C8B-B14F-4D97-AF65-F5344CB8AC3E}">
        <p14:creationId xmlns:p14="http://schemas.microsoft.com/office/powerpoint/2010/main" val="38888715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69</TotalTime>
  <Words>1693</Words>
  <Application>Microsoft Office PowerPoint</Application>
  <PresentationFormat>Özel</PresentationFormat>
  <Paragraphs>95</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Damask</vt:lpstr>
      <vt:lpstr>Otel işletmeciliği </vt:lpstr>
      <vt:lpstr>Otel İşletmelerinde Yiyecek-İçecek Yönetimi</vt:lpstr>
      <vt:lpstr>PowerPoint Sunusu</vt:lpstr>
      <vt:lpstr>PowerPoint Sunusu</vt:lpstr>
      <vt:lpstr>Otel İşletmelerinde Nitelik ve Yiyecek-İçecek Bölümü</vt:lpstr>
      <vt:lpstr>PowerPoint Sunusu</vt:lpstr>
      <vt:lpstr>PowerPoint Sunusu</vt:lpstr>
      <vt:lpstr>Yiyecek-İçecek Yönetim Süreci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Otel işletmeciliği</dc:title>
  <dc:creator>kemal</dc:creator>
  <cp:lastModifiedBy>kumsaal</cp:lastModifiedBy>
  <cp:revision>8</cp:revision>
  <dcterms:created xsi:type="dcterms:W3CDTF">2018-09-01T10:09:21Z</dcterms:created>
  <dcterms:modified xsi:type="dcterms:W3CDTF">2019-10-11T14:49:55Z</dcterms:modified>
</cp:coreProperties>
</file>