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4" r:id="rId3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4FF30-F05F-4B25-9C51-8884BD99D415}" type="datetimeFigureOut">
              <a:rPr lang="tr-TR" smtClean="0"/>
              <a:t>17.11.2019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D7E0-A7D0-440F-B46D-C4B86E22FA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7338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4FF30-F05F-4B25-9C51-8884BD99D415}" type="datetimeFigureOut">
              <a:rPr lang="tr-TR" smtClean="0"/>
              <a:t>17.11.2019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D7E0-A7D0-440F-B46D-C4B86E22FA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7919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4FF30-F05F-4B25-9C51-8884BD99D415}" type="datetimeFigureOut">
              <a:rPr lang="tr-TR" smtClean="0"/>
              <a:t>17.11.2019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D7E0-A7D0-440F-B46D-C4B86E22FA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642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4FF30-F05F-4B25-9C51-8884BD99D415}" type="datetimeFigureOut">
              <a:rPr lang="tr-TR" smtClean="0"/>
              <a:t>17.11.2019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D7E0-A7D0-440F-B46D-C4B86E22FAA2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400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4FF30-F05F-4B25-9C51-8884BD99D415}" type="datetimeFigureOut">
              <a:rPr lang="tr-TR" smtClean="0"/>
              <a:t>17.11.2019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D7E0-A7D0-440F-B46D-C4B86E22FA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4691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4FF30-F05F-4B25-9C51-8884BD99D415}" type="datetimeFigureOut">
              <a:rPr lang="tr-TR" smtClean="0"/>
              <a:t>17.11.2019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D7E0-A7D0-440F-B46D-C4B86E22FA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8719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4FF30-F05F-4B25-9C51-8884BD99D415}" type="datetimeFigureOut">
              <a:rPr lang="tr-TR" smtClean="0"/>
              <a:t>17.11.2019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D7E0-A7D0-440F-B46D-C4B86E22FA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0255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4FF30-F05F-4B25-9C51-8884BD99D415}" type="datetimeFigureOut">
              <a:rPr lang="tr-TR" smtClean="0"/>
              <a:t>17.11.2019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D7E0-A7D0-440F-B46D-C4B86E22FA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910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4FF30-F05F-4B25-9C51-8884BD99D415}" type="datetimeFigureOut">
              <a:rPr lang="tr-TR" smtClean="0"/>
              <a:t>17.11.2019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D7E0-A7D0-440F-B46D-C4B86E22FA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443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4FF30-F05F-4B25-9C51-8884BD99D415}" type="datetimeFigureOut">
              <a:rPr lang="tr-TR" smtClean="0"/>
              <a:t>17.11.2019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D7E0-A7D0-440F-B46D-C4B86E22FA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134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4FF30-F05F-4B25-9C51-8884BD99D415}" type="datetimeFigureOut">
              <a:rPr lang="tr-TR" smtClean="0"/>
              <a:t>17.11.2019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D7E0-A7D0-440F-B46D-C4B86E22FA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73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4FF30-F05F-4B25-9C51-8884BD99D415}" type="datetimeFigureOut">
              <a:rPr lang="tr-TR" smtClean="0"/>
              <a:t>17.11.2019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D7E0-A7D0-440F-B46D-C4B86E22FA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519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4FF30-F05F-4B25-9C51-8884BD99D415}" type="datetimeFigureOut">
              <a:rPr lang="tr-TR" smtClean="0"/>
              <a:t>17.11.2019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D7E0-A7D0-440F-B46D-C4B86E22FA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278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4FF30-F05F-4B25-9C51-8884BD99D415}" type="datetimeFigureOut">
              <a:rPr lang="tr-TR" smtClean="0"/>
              <a:t>17.11.2019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D7E0-A7D0-440F-B46D-C4B86E22FA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9238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4FF30-F05F-4B25-9C51-8884BD99D415}" type="datetimeFigureOut">
              <a:rPr lang="tr-TR" smtClean="0"/>
              <a:t>17.11.2019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D7E0-A7D0-440F-B46D-C4B86E22FA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046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4FF30-F05F-4B25-9C51-8884BD99D415}" type="datetimeFigureOut">
              <a:rPr lang="tr-TR" smtClean="0"/>
              <a:t>17.11.2019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D7E0-A7D0-440F-B46D-C4B86E22FA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26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4FF30-F05F-4B25-9C51-8884BD99D415}" type="datetimeFigureOut">
              <a:rPr lang="tr-TR" smtClean="0"/>
              <a:t>17.11.2019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D7E0-A7D0-440F-B46D-C4B86E22FA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2185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4FF30-F05F-4B25-9C51-8884BD99D415}" type="datetimeFigureOut">
              <a:rPr lang="tr-TR" smtClean="0"/>
              <a:t>17.11.2019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0D7E0-A7D0-440F-B46D-C4B86E22FA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08808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1032211"/>
            <a:ext cx="12192000" cy="2387600"/>
          </a:xfrm>
        </p:spPr>
        <p:txBody>
          <a:bodyPr>
            <a:normAutofit/>
          </a:bodyPr>
          <a:lstStyle/>
          <a:p>
            <a:r>
              <a:rPr lang="tr-T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 İŞLETMECİLİĞİ </a:t>
            </a:r>
            <a:endParaRPr lang="tr-T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4142950"/>
            <a:ext cx="12192000" cy="1655762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Restoranlar ve Servis</a:t>
            </a: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969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Lokantalar; tabldot, alakart veya özel yemek ve 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yemeklere uygun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servisler ile yeme içme ihtiyaçlarını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karşılayan tesislerdir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Lokantalar ikinci ve birinci sınıf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sınıflandırılırlar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İkinci sınıf lokantalar,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müstakilen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belgelendirilemez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Lokantaların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sınıflandırılmalarında Yönetmelik'te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belirlenen nitelikler kadar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işletmenin dekorasyonu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hizmet standardı, yemeklerin nefaset, kalite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sunuş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özellikleri de dikkate alınır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Lokantalarda canlı yemek müziği, çevreyi ve müşteriyi rahatsız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etmeksizin yapılabilir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Türk mutfağına yönelik hizmet verilmesi halinde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 kahvesi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çayı geleneksel usullere uygun hazırlanarak sunulur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Hazırlama, pişirme, servis ofisi, servis bankosu bulaşık bölümleri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mutfak fonksiyonlarını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yerine getiren diğer alanlar bu alana dahildir.</a:t>
            </a:r>
          </a:p>
        </p:txBody>
      </p:sp>
      <p:sp>
        <p:nvSpPr>
          <p:cNvPr id="4" name="Sağ Ok 3"/>
          <p:cNvSpPr/>
          <p:nvPr/>
        </p:nvSpPr>
        <p:spPr>
          <a:xfrm>
            <a:off x="0" y="90152"/>
            <a:ext cx="515155" cy="4250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9864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İkinci sınıf yiyecek‐içecek tesislerinin (lokantalar) taşıması gereken asgari </a:t>
            </a:r>
            <a:r>
              <a:rPr lang="tr-T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özellikleri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Aşağıda belirtilen mahaller, bünyesinde yer aldığı tesiste lokantanın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işleyişine 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 verecek şekilde bulunuyorsa ayrıca aranmaz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Tüm hacimlerin, işlev ve sınıfına uygun malzeme ile tefriş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dekore edilerek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aydınlatılması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İdare odası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Kadın ve erkek için ayrı müşteri tuvaletleri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Personel için soyunma yerleri ile lavabo, duş ve tuvaleti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Malzeme deposu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Soğuk dolap veya içerden açılabilen soğuk saklama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deposu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Mutfakta;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Kuzine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Tesiste verilen yiyecek türlerine uygun hazırlık yerleri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Servis takımları için kapasiteye yeterli bulaşık makinesi</a:t>
            </a:r>
          </a:p>
        </p:txBody>
      </p:sp>
    </p:spTree>
    <p:extLst>
      <p:ext uri="{BB962C8B-B14F-4D97-AF65-F5344CB8AC3E}">
        <p14:creationId xmlns:p14="http://schemas.microsoft.com/office/powerpoint/2010/main" val="416157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h) Salon ve servis birimleri ayrı katlarda ise servis merdiveni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monşarj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İkinci sınıf lokantaların yemek salonu kapasitesi en az elli kişiliktir.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Birinci 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sınıf yiyecek‐içecek tesislerinin (lokantalar) taşıması gereken asgari </a:t>
            </a:r>
            <a:r>
              <a:rPr lang="tr-T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özellikleri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Birinci sınıf lokantalar ikinci sınıf lokantalar için aranılan şartlarla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birlikte aşağıda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belirtilen nitelikleri taşıyan tesislerdir: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Giriş holü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Servis mahalleri ile bağlantılı ayrı servis girişi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Bankolu vestiyer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Müzik yayını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Havalandırma ve klima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sistemi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377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Mutfakta;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Fırın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Yemekleri ve tabakları sıcak saklama teçhizatı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Tatlı ve pasta hazırlık yerleri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Sıcak ve soğuk yemekler ile tatlı çeşitlerinden en az beşer adedinin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 aldığı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mönü.</a:t>
            </a:r>
          </a:p>
        </p:txBody>
      </p:sp>
    </p:spTree>
    <p:extLst>
      <p:ext uri="{BB962C8B-B14F-4D97-AF65-F5344CB8AC3E}">
        <p14:creationId xmlns:p14="http://schemas.microsoft.com/office/powerpoint/2010/main" val="3827260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 descr="Ekran Kırpm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4067464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-5324" y="171719"/>
            <a:ext cx="12191999" cy="1326321"/>
          </a:xfrm>
        </p:spPr>
        <p:txBody>
          <a:bodyPr>
            <a:noAutofit/>
          </a:bodyPr>
          <a:lstStyle/>
          <a:p>
            <a:r>
              <a:rPr lang="tr-TR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Konaklama İşletmelerinde Servis </a:t>
            </a:r>
            <a:r>
              <a:rPr lang="tr-TR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Personelinin Organizasyonu</a:t>
            </a:r>
            <a:endParaRPr lang="tr-TR" sz="3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021983"/>
            <a:ext cx="12192000" cy="48360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Yiyecek-içecek işletmeleri kendi başına bağımsız olarak açılabileceği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gibi, konaklama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 içinde de açılabilir. Fakat beş yıldızlı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otellerde yüksek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kapasiteli ve birinci sınıf yiyecek-içecek işletmelerine daha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çok rastlanmaktadır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Zira yiyecek-içecek işletmeleri işletme ve pazarlama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maliyetleri açısından bağımsız işletmelerden ziyade beş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yıldızlılarda konumlanmaktadır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İnceleme alanı olarak da bu tür işletmeleri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seçmiş bulunuyoruz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0608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1.Klasik 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Fransız Rütbelendirme </a:t>
            </a:r>
            <a:r>
              <a:rPr lang="tr-T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Klasik Fransız sisteminde rütbelendirmenin oldukça fazla görev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bölümünden oluştuğu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görülmektedir. Bunun nedeni gerek kraliyet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Fransa’sında gerek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şatolarda yeme içmenin görsel ve şova yönelik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özelliğinden kaynaklandığını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görmekteyiz. Günümüzde pek uygulanmayan ancak rütbe sisteminin temelini oluşturması bakımından Klasik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Fransız rütbe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basamaklarını incelemek faydalı olacaktır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Maitre d’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hotel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Chef de restaurant (Chef de service)</a:t>
            </a:r>
          </a:p>
          <a:p>
            <a:pPr marL="0" indent="0" algn="just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Chef de rang</a:t>
            </a:r>
          </a:p>
          <a:p>
            <a:pPr marL="0" indent="0" algn="just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Demi chef d rang</a:t>
            </a:r>
          </a:p>
          <a:p>
            <a:pPr marL="0" indent="0" algn="just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rang</a:t>
            </a:r>
          </a:p>
          <a:p>
            <a:pPr marL="0" indent="0" algn="just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Commis de suit</a:t>
            </a:r>
          </a:p>
          <a:p>
            <a:pPr marL="0" indent="0" algn="just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Commis de brasseur</a:t>
            </a:r>
          </a:p>
          <a:p>
            <a:pPr marL="0" indent="0" algn="just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Apprenti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201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Personel tasarrufu ya da yeme içme anlayışındaki değişiklikler gibi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nedenlerle yukarıdaki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klasik sistemden vazgeçilerek modern Fransız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sistemi günümüzde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yaygın olarak uygulanmaktadır. Modern sisteme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 mutfak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hariç; restoran, banket, oda servisi ve bar gibi bölümlerin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sorumlusu restoran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müdürü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Maitre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d’Hotel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)’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İkinci sırada Servis Şefi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Chef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 ) gelmektedir. Servis şefi, ilgili bölümün en yetkilisidir.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bölüm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oda servisi, banket yada restoran olabilir. Üçüncü sırada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Servis Elemanı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Chef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Rang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gelir. Servis elemanı 4 – 5 masadan (15 – 25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müşteri) sorumludur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Kendisine servis sırasında Servis Eleman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Yardımcısı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Rang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yardımcı olur. Stajyer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Apprenti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de yine turizm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eğitimi almış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almakta olan kişidir. Görevi servis ofisindeki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tabakları, bardakları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siler ve yerine yerleştirir; masa örtüleri ve peçeteleri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toplamak, çamaşırhaneye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götürmektir. Okulda gördüğü teorik bilgilerin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uygulamasını kontrol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dahilinde yapan kişidir.</a:t>
            </a:r>
          </a:p>
        </p:txBody>
      </p:sp>
    </p:spTree>
    <p:extLst>
      <p:ext uri="{BB962C8B-B14F-4D97-AF65-F5344CB8AC3E}">
        <p14:creationId xmlns:p14="http://schemas.microsoft.com/office/powerpoint/2010/main" val="3006126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Amerikan Sistemi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Fransız sistemiyle Amerikan sistemi arasında bazı farklılıklar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vardır. Temel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 Amerikan sisteminde ölçeklerin ve kapasitelerin büyük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olmasıdır. Amerikan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sisteminde Mutfak Şefi,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iyecek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-içecek Müdürüne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bağlanmıştır. Servis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şefi ile servis elemanı arasına Kaptan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captain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getirilmiştir. Kaptan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– 25 masanın sorumluluğunu ve siparişlerini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alır. Otelcilikte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sipariş alırken kullanılan Sipariş fişinin,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captain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adlandırılması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Amerikan servis sisteminden gelmektedir. Beş yıldızlı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büyük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ölçekli bir yiyecek-içecek işletmesindeki Amerikan rütbe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sistemi şu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şekildedir: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Food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Bevarage Manager (Yiyecek-İçecek Müdürü)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Assistant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Food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Bevarage Manager (Yiyecek-İçecek Müdür Yardımcısı)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Restaurant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(Restoranlar Müdürü)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Waiter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(Servis Şefi)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Captain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(Kaptan)</a:t>
            </a:r>
          </a:p>
        </p:txBody>
      </p:sp>
    </p:spTree>
    <p:extLst>
      <p:ext uri="{BB962C8B-B14F-4D97-AF65-F5344CB8AC3E}">
        <p14:creationId xmlns:p14="http://schemas.microsoft.com/office/powerpoint/2010/main" val="8773346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Waiter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Waitress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(Servis Elemanı)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Boy (Servis Eleman Yardımcısı, Komi)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Apprentice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(Stajyer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serviste iyi bir sistem kurulur, servis personeli sisteme göre iyi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eğitilirse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 başarılıysa, servis de başarılı olur. Servis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bölümünün başarıyla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çalışabilmesi ve servis sırasında çatışmanın oluşmaması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görev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tanımlarının açık bir şekilde yapılması gerekir. Yiyecek-içecek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müdürlüğüne bağlı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çalışan servis personelinin görev tanımları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aşağıda ele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alınmaktadır. Yiyecek-içecek müdürü restoran, mutfak, barlar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oda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servisinin üstünde yer aldığı için önceki bölümde görev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tanımlaması yapılmıştır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451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248992"/>
            <a:ext cx="12191999" cy="1129048"/>
          </a:xfrm>
        </p:spPr>
        <p:txBody>
          <a:bodyPr>
            <a:normAutofit/>
          </a:bodyPr>
          <a:lstStyle/>
          <a:p>
            <a:r>
              <a:rPr lang="tr-TR" sz="4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Restoranlar ve Servis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687132"/>
            <a:ext cx="12191999" cy="51708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Yiyecek-içecek işletmeleri konaklama işletmeleri bünyesinde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turizm pazarında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bağımsız olarak etkinlik gösteren önemli yatırımlardır.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Turizm Bakanlığı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2005 yılında yayımladığı Turistik Tesislerin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Belgelendirilmesi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Niteliklerine İlişkin Yönetmelik hükümlerine göre otelleri şu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şekilde tanımlamıştır.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"Oteller, asıl işlevleri müşterilerin geceleme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ihtiyaçlarını sağlamak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olan, bu hizmetin yanında yeme, içme, spor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eğlence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ihtiyaçları için yardımcı ve tamamlayıcı birimleri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bünyelerinde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bulunduran tesirlerdir”.</a:t>
            </a:r>
          </a:p>
        </p:txBody>
      </p:sp>
      <p:sp>
        <p:nvSpPr>
          <p:cNvPr id="4" name="Sağ Ok 3"/>
          <p:cNvSpPr/>
          <p:nvPr/>
        </p:nvSpPr>
        <p:spPr>
          <a:xfrm>
            <a:off x="-1" y="4146997"/>
            <a:ext cx="656823" cy="5022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7381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158840"/>
            <a:ext cx="12191999" cy="1038896"/>
          </a:xfrm>
        </p:spPr>
        <p:txBody>
          <a:bodyPr>
            <a:normAutofit/>
          </a:bodyPr>
          <a:lstStyle/>
          <a:p>
            <a:r>
              <a:rPr lang="tr-TR" sz="4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 Personelinin Görev Tanımları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326524"/>
            <a:ext cx="12191999" cy="5531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Restoran Müdürü (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Maidre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d’Hotel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Kişisel Özellikler: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Sağlıklı bir fiziki yapıya sahip olmak, görünüş ve davranışta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seçkin olmak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İyi bir genel kültüre sahip olmak, en az iki yabancı dil bilmek,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Uzun çalışma yıllarının kazandırdığı kusursuz servis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bilgisine sahip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Görevleri: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Bulunduğu her bölümde oteli, müşterilere karşı en iyi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şekilde temsil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Yiyecek-içecek müdürü ile birlikte, servis personelini seçerek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işe başlatmak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Bütün servis bölümlerini denetleyerek, buralarda servisin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kusursuz yürütülmesini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sağlamak,</a:t>
            </a:r>
          </a:p>
        </p:txBody>
      </p:sp>
    </p:spTree>
    <p:extLst>
      <p:ext uri="{BB962C8B-B14F-4D97-AF65-F5344CB8AC3E}">
        <p14:creationId xmlns:p14="http://schemas.microsoft.com/office/powerpoint/2010/main" val="19444097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Servis Şefi (</a:t>
            </a: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Chef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Service, </a:t>
            </a: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Waiter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 şefi beş yıldızlı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 otellerde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(en az 4-5 değişik tipte restoranların bulunduğu oteller),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restoranlar müdürüne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bağlı olarak çalışır. Çalıştığı restoranın tüm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servisinden sorumlu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orta düzeyde yönetici konumunda bir elemandır. Beş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yıldızlı şehir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otellerinde yer alan 80-100 kişilik alakart bir restoran 4-5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istasyondan oluşur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istasyonlarda çalışan servis eleman ve yardımcıları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servis şefine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bağlı olarak görev yapar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Görevleri: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Kendisine bağlı servis eleman ve yardımcılarının,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yiyecek-içecek müdürlüğü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belirlenen ilke, standart ve kurallar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doğrultusunda çalışmasını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Yiyecek-içecek müdürü ve restoranlar müdürünün vereceği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görevleri yerine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getirmek,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İş mevzuatını bilmek,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İyi bir mutfak ve servis bilgisine sahip olmak,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Servis personelini, otelin genel çalışma prensipleri, iş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mevzuatın servisin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kuralları konusunda eğitmek,</a:t>
            </a:r>
          </a:p>
        </p:txBody>
      </p:sp>
    </p:spTree>
    <p:extLst>
      <p:ext uri="{BB962C8B-B14F-4D97-AF65-F5344CB8AC3E}">
        <p14:creationId xmlns:p14="http://schemas.microsoft.com/office/powerpoint/2010/main" val="10497433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Kaptan (</a:t>
            </a: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Captain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Yaklaşık 500 – 600 kapasiteli tesislerde görev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yapar. Daha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küçük işletmelerde yer almayabilir. Servis şefine bağlı olarak çalışır. Servis şefi izinli olduğunda onun görevini yürütür. Amerikan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sistemini uygulayan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işletmelerde karşımıza çıkmaktadır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Kişisel Özellikler: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Sağlıklı ve uygun bir görünüşe sahip olmak,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İyi bir genel kültüre sahip olmak, en az iki yabancı dil bilmek,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Servis sanatının bütün inceliklerini ayrıntılarıyla kavramış olmak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Görevleri: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Normal servis sürecinde ve yoğun zamanlarda servis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elemanlarına yardımcı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ve onların işlerine yoğunlaşmalarını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sağlayarak, servisin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iyi derecede yapılmasını sağlamak,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Haftalık çalışma çizelgelerini hazırlayarak bunu üstlerine onaylatmak,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Personel, masa ve ekipmanların kontrolünü ve düzenini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sağlamak, eksiklik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varsa gidermek,</a:t>
            </a:r>
          </a:p>
        </p:txBody>
      </p:sp>
    </p:spTree>
    <p:extLst>
      <p:ext uri="{BB962C8B-B14F-4D97-AF65-F5344CB8AC3E}">
        <p14:creationId xmlns:p14="http://schemas.microsoft.com/office/powerpoint/2010/main" val="3216147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Servis Elemanı (</a:t>
            </a: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Chef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Waiter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Waitress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 elemanı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turizm eğitimi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almış, otelcilik mesleğinde yükselmeyi kendine hedef edinmiş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mesleğini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seven bir kişi olmalıdır. Servis elemanı olmadan önce,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eğitimi sırasında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 otellerde staj yapmış ve eğitimini tamamladıktan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sonra 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beş yıldızlı büyük otellerde 2-3 yıl servis eleman yardımcısı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çalışmış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olmalıdır. Servis elemanı yardımcısıyla birlikte 4-5 masadan (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15-25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kişi) oluşan istasyonun (postanın) alakart servisini başarıyla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yürütebilecek bilgi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tecrübeye sahip olmalıdır. Değişik servis çeşitlerini (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Fransız, İngiliz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Amerikan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Geridon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servisi gibi) başarıyla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uygulayabilmeli; müşteri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masasında et yemeklerini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tranşe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edebilmeli; balıkların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ayıklanması ve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flambe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servisini rahatlıkla yapabilmelidir. En az bir iki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dilde (İngilizce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Almanca) sipariş alabilmeli; yabancı müşterilerin yemek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siparişleri sırasında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istek ve arzularını anlayıp, onlara yemeklerin yapılışı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özellikleri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hakkında yabancı dille bilgi verebilmelidir.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Servis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elemanı, yiyecek-içecek satışlarıyla ilgili incelikleri yerinde ve zamanında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kullanabilmeli; kendisinin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zamanda bir satış elemanı olduğunu unutmamalıdır.</a:t>
            </a:r>
          </a:p>
        </p:txBody>
      </p:sp>
    </p:spTree>
    <p:extLst>
      <p:ext uri="{BB962C8B-B14F-4D97-AF65-F5344CB8AC3E}">
        <p14:creationId xmlns:p14="http://schemas.microsoft.com/office/powerpoint/2010/main" val="37440397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Görevleri: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Yiyecek-içecek müdürlüğünce belirlenmiş ilke, standart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kurallar doğrultusunda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Çalışmış olduğu istasyonun servise hazırlanmasından,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servisinden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sürekli olarak temiz ve bakımlı tutulmasından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 olmak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Rezervasyonlar konusunda bilgi sahibi olmak; gerekli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bilgileri servis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şefinden almak; değişiklik varsa bunları yerine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getirmek.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Servis Eleman Yardımcısı (</a:t>
            </a: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Commis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Boy):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eleman yardımcısı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 eğitimi almış, turizm ve otelcilik mesleğini seven;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fiziki yapısı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mesleğe uygun; mesleki el becerisi olan; yetenekli; düzgün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Türkçe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konuşan ve genel kültür seviyesine sahip 18-22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yaşlarında bay/bayan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elemanlardan seçilen kişidir. Servis eleman yardımcısı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aynı  zamanda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disiplinli bir çalışma ortamını kabul edebilen, insanları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seven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 arkadaşlarıyla iyi geçinebilen amirlerine (üstlerine) itaat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eden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onlara saygı gösteren bir kişiliğe sahip olmalıdır.</a:t>
            </a:r>
          </a:p>
        </p:txBody>
      </p:sp>
    </p:spTree>
    <p:extLst>
      <p:ext uri="{BB962C8B-B14F-4D97-AF65-F5344CB8AC3E}">
        <p14:creationId xmlns:p14="http://schemas.microsoft.com/office/powerpoint/2010/main" val="38126910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Görevleri: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Yiyecek-içecek müdürlüğünce belirlenmiş ilke, standart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kurallar  doğrultusunda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Müşteri psikolojisi ve insan ilişkileri konusunda bilgi sahibi olmak,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Çalıştığı restoranın mönüsünü tanımak; satışa sunulan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yemeklerin yapılış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servisleri hakkında bilgi ve beceri sahibi olmak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Stajyer (</a:t>
            </a: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Apprenti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Apprentice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Yiyecek-içecek servisi çok çeşitli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konularda bilgi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beceri sahibi olmayı gerektiren bir iştir. Dünyadaki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gelişmelere paralel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turizm ve otelcilik konusunda da yeni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gelişmeler olmakta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bu mesleğe yeni bilgiler eklenmektedir. Bir meslek kolu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 otelcilik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onun alt bölümü servis, bar ve mutfak gibi konular turizm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otelcilik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liseleri, meslek yüksek okullarının turizm ve otelcilik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bölümleri ile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lise eğitiminin devamı olan dört yıllık turizm ve otel işletmeciliği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yüksek okullarında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teorik olarak verilmektedir. Okullarda bu mesleğin teorik bilgilerini alan öğrenciler, staj dönemlerinde öğrendikleri teorik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bilgilerin uygulamalarını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yapmakta ve el becerileri ile mesleki yeteneklerini geliştirmektedirler. Stajyerlik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apprenti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görevi servis personelinin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ilk kademesini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oluşturmaktadır.</a:t>
            </a:r>
          </a:p>
        </p:txBody>
      </p:sp>
    </p:spTree>
    <p:extLst>
      <p:ext uri="{BB962C8B-B14F-4D97-AF65-F5344CB8AC3E}">
        <p14:creationId xmlns:p14="http://schemas.microsoft.com/office/powerpoint/2010/main" val="17419859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Görevleri: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Genç, sağlıklı ve uygun bir fiziki yapıya sahip olmak,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öğrenme arzusu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 olmak,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İşletmenin çalışma kurallarını tanımak ve öğrenmek (Bu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konuda servis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eleman yardımcısı kendisine yardımcı olur ve yaptığı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hatalara karşı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anlayışlı davranır.),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Serviste kullanılan ekipmanların çalışma sistemini, bakımını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temizliğini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öğrenmek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Diğer Servis Personeli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Konaklama işletmelerinin yiyecek-içecek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bölümünün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rütbelendirilmesinde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genellikle direkt olarak görev almayan, fakat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bazı işletmeler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görev verilen ve yiyecek-içecek servisine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 olan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destekleyen elemanlar da vardır. Bu elemanlar aşağıda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kısaca açıklanmaktadır.</a:t>
            </a:r>
          </a:p>
          <a:p>
            <a:pPr marL="0" indent="0" algn="just">
              <a:buNone/>
            </a:pP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Tranşör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Trancheur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Birinci sınıf lüks Fransız mutfağı ağırlıklı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çalışan restoranlarda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 şefi ile servis elemanı arasında kaptan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düzeyinde çalışan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personeldir. Mutfakta bütün olarak pişirilmiş ve konuk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masasına getirilmiş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et, tavuk ve av hayvanların oluşan yemekleri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müşteri önünde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kesip porsiyonlayarak servis eden bir elemandır. 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nedenle etlerin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tavukların ve av hayvanlarının yapılarını, anatomilerini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eklem yerlerini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 iyi bilmesi gerekir.</a:t>
            </a:r>
          </a:p>
        </p:txBody>
      </p:sp>
    </p:spTree>
    <p:extLst>
      <p:ext uri="{BB962C8B-B14F-4D97-AF65-F5344CB8AC3E}">
        <p14:creationId xmlns:p14="http://schemas.microsoft.com/office/powerpoint/2010/main" val="33037098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Someliye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Sommelier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Wine </a:t>
            </a: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Buttler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Birinci sınıf lüks alakart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restoranlarda, ziyafet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salonlarında konukların içkilerini ve özellikle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şaraplarını servis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etmekle görevli personeldir. Konuklara içkilerin ve şarapların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özellikleri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hangi yiyeceklerle uyum yaptıkları hakkında bilgiler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verir.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Someliye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 kendi ülkesinin şarap bölgelerini, üzüm cinslerini,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şarap markalarının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hangi cins üzümlerden ve ne şekilde yapıldıklarını çok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iyi bilmelidir.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Kahveci Güzeli (</a:t>
            </a: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Coffee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Girl):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 kahvesi dünya içki kültürüne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adını yazdırmış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içki kitaplarında rakıdan sonra yer alan oldukça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tanınmış bir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içecektir. Özellikle turistik bölgelerde Türk kahvesinin aslına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uygun, geleneksel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kıyafetlerle sunulması sevindiricidir. Kahveci güzelleri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genellikle otellerin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lobisinde özel kahve arabasıyla dolaşarak Türk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kahvesini pişirerek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 eden bir servis elemanıdır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Kahveci güzeli daha önceden servis eleman yardımcısı olarak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çalışmış olmalıdır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servis elemanı seviyesinde bir servis personelidir. Fiziki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yapısı uygun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güzel konuşabilen, güler yüzlü, tatlı dilli, sempatik ve cana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yakın olmalıdır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31861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 Servis Elemanı (</a:t>
            </a: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Chef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Etage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 odalarına yiyecek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içecek servisi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yapan servis personelidir. Daha önceden restoranda servis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eleman yardımcısı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servis elemanı olarak çalışmış olmalıdır. Konukların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yatak odalarına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girip servis yaptıkları için, otelin kıdemli, tecrübeli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güvenilir bir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personeli olmalıdır. Servis elemanı ile aynı seviyededir; onun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özelliklerini taşıması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gerekir. Oda servisi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room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servis) müdürü/şefine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bağlı olarak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 Servisinde Siparişi Alan Görevli (</a:t>
            </a: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Taker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önceden belirttiğimiz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beş yıldızlı otellerde oda servisi 24 saat hizmet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vermek zorunda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bir bölümdür. Türkiye'de oda servisi şehir merkezi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otellerinde, kıyı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otellerine göre daha yoğun çalışmaktadır. Özellikle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İstanbul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 gibi büyük otellere her saat bireysel ya da grup girişleri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olmaktadır.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otellerde yiyecek-içecek müdürüne bağlı oda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servisi yöneticisi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da şefi kadrosu bulunmaktadır. Oda servisinde siparişi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alan görevli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oda servisi yöneticisine bağlı olarak çalışır; genellikle ana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mutfakta, servis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 ile mutfağa yakın bir yerdedir. Oda siparişleri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telefonla yapıldığından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telefonda çok iyi konuşabilen, yiyecek-içecek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kültürünü çok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iyi bilen ve ses tonu etkileyici biri olmalıdır; mesleği ile ilgili en az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2-3 dilde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telefona gelen siparişleri alabilmelidir.</a:t>
            </a:r>
          </a:p>
        </p:txBody>
      </p:sp>
    </p:spTree>
    <p:extLst>
      <p:ext uri="{BB962C8B-B14F-4D97-AF65-F5344CB8AC3E}">
        <p14:creationId xmlns:p14="http://schemas.microsoft.com/office/powerpoint/2010/main" val="32848049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927279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 Basamakları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785611"/>
            <a:ext cx="12191999" cy="607238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 basamakları, sunulan servis türüne ve lokantanın türüne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bağlıdır. Kimi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lokantalarda servis basamaklarından bir kısmı kullanılmamakta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servis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süresi oldukça kısa tutulmaktadır. Lüks lokantalarda ise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servis basamaklarının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tümü uygulanmakta, servis süresi uzun süreleri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bulmaktadır. Servis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basamakları aşağıdaki şekilde sıralanabilir:</a:t>
            </a:r>
          </a:p>
          <a:p>
            <a:pPr marL="457200" indent="-457200" algn="just">
              <a:buAutoNum type="arabicPeriod"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Müşterilerin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karşılanması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                          9. Masa kontrolü,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Müşterilerin yerlerine oturtulması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               10.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Kirli tabakların toplanması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Mönünün tanıtımı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                                        11. Hesabın Alınıp Müşterilerin  Uğurlanması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Siparişin alınması,</a:t>
            </a: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Siparişin "yer belirleme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sistemi"ne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göre yazılması,</a:t>
            </a: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Siparişin mutfağa iletilmesi,</a:t>
            </a: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Mutfaktan hazırlanan siparişin alınması,</a:t>
            </a: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Siparişlerin servisi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033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Tanımdan anlaşılacağı gibi konaklama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işletmelerinin hizmetleri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dört bölümde toplanabilir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SymbolMT"/>
              </a:rPr>
              <a:t>• </a:t>
            </a:r>
            <a:r>
              <a:rPr lang="tr-TR" sz="2400" dirty="0">
                <a:latin typeface="FuturaBT-Light"/>
              </a:rPr>
              <a:t>Konaklama hizmetleri bölümü</a:t>
            </a:r>
          </a:p>
          <a:p>
            <a:pPr marL="0" indent="0" algn="just">
              <a:buNone/>
            </a:pPr>
            <a:r>
              <a:rPr lang="tr-TR" sz="2400" dirty="0">
                <a:latin typeface="SymbolMT"/>
              </a:rPr>
              <a:t>• </a:t>
            </a:r>
            <a:r>
              <a:rPr lang="tr-TR" sz="2400" dirty="0">
                <a:latin typeface="FuturaBT-Light"/>
              </a:rPr>
              <a:t>Yiyecek-içecek hizmetleri bölümü</a:t>
            </a:r>
          </a:p>
          <a:p>
            <a:pPr marL="0" indent="0" algn="just">
              <a:buNone/>
            </a:pPr>
            <a:r>
              <a:rPr lang="tr-TR" sz="2400" dirty="0">
                <a:latin typeface="SymbolMT"/>
              </a:rPr>
              <a:t>• </a:t>
            </a:r>
            <a:r>
              <a:rPr lang="tr-TR" sz="2400" dirty="0">
                <a:latin typeface="FuturaBT-Light"/>
              </a:rPr>
              <a:t>Animasyon hizmetleri bölümü (spor ve eğlence)</a:t>
            </a:r>
          </a:p>
          <a:p>
            <a:pPr marL="0" indent="0" algn="just">
              <a:buNone/>
            </a:pPr>
            <a:r>
              <a:rPr lang="tr-TR" sz="2400" dirty="0">
                <a:latin typeface="SymbolMT"/>
              </a:rPr>
              <a:t>• </a:t>
            </a:r>
            <a:r>
              <a:rPr lang="tr-TR" sz="2400" dirty="0">
                <a:latin typeface="FuturaBT-Light"/>
              </a:rPr>
              <a:t>Yardımcı ve tamamlayıcı hizmetler bölümü (</a:t>
            </a:r>
            <a:r>
              <a:rPr lang="tr-TR" sz="2400" dirty="0" smtClean="0">
                <a:latin typeface="FuturaBT-Light"/>
              </a:rPr>
              <a:t>kuaför, güzellik </a:t>
            </a:r>
            <a:r>
              <a:rPr lang="tr-TR" sz="2400" dirty="0">
                <a:latin typeface="FuturaBT-Light"/>
              </a:rPr>
              <a:t>salonları, alış </a:t>
            </a:r>
            <a:r>
              <a:rPr lang="tr-TR" sz="2400" dirty="0" smtClean="0">
                <a:latin typeface="FuturaBT-Light"/>
              </a:rPr>
              <a:t>veriş olanakları </a:t>
            </a:r>
            <a:r>
              <a:rPr lang="tr-TR" sz="2400" dirty="0">
                <a:latin typeface="FuturaBT-Light"/>
              </a:rPr>
              <a:t>vb.).</a:t>
            </a:r>
          </a:p>
          <a:p>
            <a:pPr marL="0" indent="0" algn="just">
              <a:buNone/>
            </a:pPr>
            <a:endParaRPr lang="tr-TR" sz="2400" dirty="0" smtClean="0">
              <a:latin typeface="FuturaBT-Light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FuturaBT-Light"/>
              </a:rPr>
              <a:t>Konaklama </a:t>
            </a:r>
            <a:r>
              <a:rPr lang="tr-TR" sz="2400" dirty="0">
                <a:latin typeface="FuturaBT-Light"/>
              </a:rPr>
              <a:t>işletmeleri, geceleme hizmetlerinin yanı </a:t>
            </a:r>
            <a:r>
              <a:rPr lang="tr-TR" sz="2400" dirty="0" smtClean="0">
                <a:latin typeface="FuturaBT-Light"/>
              </a:rPr>
              <a:t>sıra, konuklarının </a:t>
            </a:r>
            <a:r>
              <a:rPr lang="tr-TR" sz="2400" dirty="0">
                <a:latin typeface="FuturaBT-Light"/>
              </a:rPr>
              <a:t>yeme içme hizmetini zorunlu </a:t>
            </a:r>
            <a:r>
              <a:rPr lang="tr-TR" sz="2400" dirty="0" smtClean="0">
                <a:latin typeface="FuturaBT-Light"/>
              </a:rPr>
              <a:t>olarak; animasyon</a:t>
            </a:r>
            <a:r>
              <a:rPr lang="tr-TR" sz="2400" dirty="0">
                <a:latin typeface="FuturaBT-Light"/>
              </a:rPr>
              <a:t>, yardımcı ve tamamlayıcı hizmetleri de </a:t>
            </a:r>
            <a:r>
              <a:rPr lang="tr-TR" sz="2400" dirty="0" smtClean="0">
                <a:latin typeface="FuturaBT-Light"/>
              </a:rPr>
              <a:t>turizm pazarının </a:t>
            </a:r>
            <a:r>
              <a:rPr lang="tr-TR" sz="2400" dirty="0">
                <a:latin typeface="FuturaBT-Light"/>
              </a:rPr>
              <a:t>ihtiyacına göre isteğe </a:t>
            </a:r>
            <a:r>
              <a:rPr lang="tr-TR" sz="2400" dirty="0" smtClean="0">
                <a:latin typeface="FuturaBT-Light"/>
              </a:rPr>
              <a:t>bağlı </a:t>
            </a:r>
            <a:r>
              <a:rPr lang="tr-TR" sz="2400" dirty="0">
                <a:latin typeface="FuturaBT-Light"/>
              </a:rPr>
              <a:t>olarak </a:t>
            </a:r>
            <a:r>
              <a:rPr lang="tr-TR" sz="2400" dirty="0" smtClean="0">
                <a:latin typeface="FuturaBT-Light"/>
              </a:rPr>
              <a:t>karşılayan tesislerdir.</a:t>
            </a:r>
          </a:p>
          <a:p>
            <a:pPr marL="0" indent="0" algn="just">
              <a:buNone/>
            </a:pPr>
            <a:endParaRPr lang="tr-TR" sz="2400" dirty="0">
              <a:latin typeface="FuturaBT-Light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ağ Ok 3"/>
          <p:cNvSpPr/>
          <p:nvPr/>
        </p:nvSpPr>
        <p:spPr>
          <a:xfrm>
            <a:off x="0" y="0"/>
            <a:ext cx="669701" cy="5409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57109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609600"/>
            <a:ext cx="11267556" cy="1326321"/>
          </a:xfrm>
        </p:spPr>
        <p:txBody>
          <a:bodyPr>
            <a:normAutofit/>
          </a:bodyPr>
          <a:lstStyle/>
          <a:p>
            <a:pPr algn="l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096064"/>
            <a:ext cx="12191999" cy="369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Nihat Demirtaş , Ankuzem ,Otel İşletmeciliği , Ankara 2010 , s. 1-339</a:t>
            </a:r>
          </a:p>
          <a:p>
            <a:pPr marL="0" indent="0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555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 Bakanlığının denetimine bağlı olarak etkinlik gösteren turistik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belgeli otellerde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yiyecek‐içecek hizmetiyle ilgili özellikler aşağıdaki şekilde belirtilmiştir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Bir yıldızlı otellerde; yiyecek-içecek hizmeti ile ilgili olarak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kahvaltı ofisi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bağlantı kahvaltı salonu bir zorunluluk olarak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 almıştır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İki yıldızlı otellerde; yiyecek-içecek hizmetiyle ilgili kahvaltı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ofisine 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lokanta yoksa büfe hizmeti vermek zorunludur.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Üç yıldızlı otellerde; yiyecek-içecek hizmetiyle ilgili olarak,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ikinci sınıf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lokanta veya kafeterya hizmeti zorunlu tutulmuştur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Dört yıldızlı otellerde; bir, iki ve üç yıldızlı otellerde yeme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içme hizmetine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 olarak lokantanın birinci sınıf olarak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düzenlenmesi; odalarda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 bar ve yerleşim merkezlerinde 06.00 – 24.00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saatleri arasında oda servisi zorunluluğu getirilmiştir.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Beş yıldızlı otellerde; yiyecek-içecek ile ilgili hizmetler içinde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oda servisini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saat zorunlu hale getirilirken; gece kulübü,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diskotek, kafeterya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snack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bar, pastane benzeri mekanlar seçimlik hale getirilmiştir.</a:t>
            </a:r>
          </a:p>
        </p:txBody>
      </p:sp>
    </p:spTree>
    <p:extLst>
      <p:ext uri="{BB962C8B-B14F-4D97-AF65-F5344CB8AC3E}">
        <p14:creationId xmlns:p14="http://schemas.microsoft.com/office/powerpoint/2010/main" val="116935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 ihtiyaçları içinde yaşamın devamı için zorunlu bir ihtiyaç olan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yeme içme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hizmetleri konaklama işletmelerinde önemli bir yer tutar. Özel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likle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Türkiye'de büyük yer tutan kıyı otelciliğinde her şey dâhil ya 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 pansiyon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konaklayan turistler için yeme içme hizmetleri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konukların uyanmasıyla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başlar ve uyumasına kadar devam eder. Pansiyon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 tatilcilerin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tercihlerinde büyük rol oynamaktadır. Otele gelen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turist, ön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büroda kısa sürede giriş işlemlerini yaptırdıktan sonra odasına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yerleşir. Sonrasında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restoran, bar, oda servisi, pastane gibi yeme içme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etkinlikleri tüm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gününü kapsar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konaklama işletmelerinin yiyecek-içecek bölümleri,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otelde konaklayan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konukların yanı sıra, dışarıdan gelen müşterilerin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yiyecek içecek ihtiyaçlarını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karşılayan önemli birimlerdir. Özellikle büyük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şehir merkezlerinde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 alan otellerin toplantı, banket salonları, otel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yönetimine önemli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gelir sağlayan merkezlerin başında gelmekledir.</a:t>
            </a:r>
          </a:p>
        </p:txBody>
      </p:sp>
    </p:spTree>
    <p:extLst>
      <p:ext uri="{BB962C8B-B14F-4D97-AF65-F5344CB8AC3E}">
        <p14:creationId xmlns:p14="http://schemas.microsoft.com/office/powerpoint/2010/main" val="2448304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145961"/>
            <a:ext cx="12191999" cy="1000259"/>
          </a:xfrm>
        </p:spPr>
        <p:txBody>
          <a:bodyPr>
            <a:noAutofit/>
          </a:bodyPr>
          <a:lstStyle/>
          <a:p>
            <a:r>
              <a:rPr lang="tr-TR" sz="4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Yiyecek-İçecek İşletmelerinin Sınıflandırılması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545465"/>
            <a:ext cx="12192000" cy="53125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Yiyecek-içecek işletmeleri konaklama tesisleri bünyesinde olabildiği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 bağımsız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da hizmet verebilir. Verdikleri hizmette minimum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standartların sağlanması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amacıyla yönetimler birtakım standartlar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getirmişlerdir. Yiyecek-içecek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işletmelerinin sınıflandırılması ülkelere göre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değişiklik gösterse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 sınıflandırmalarda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birbirine benzemektedir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Sınıflandırmada kıtalar arası farklılıklar ortaya çıksa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bölgesel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 birbirine daha yakındır. Özellikle ekonomik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bakımdan gelişmiş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ülkeler sınıflandırmalara ilham vermektedir. Çünkü 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ilkeler aynı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zamanda turist gönderen ülkeler olduklarından bu ülke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insanlarına hitap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eden düzenlemeler tercih edilmektedir.</a:t>
            </a:r>
          </a:p>
        </p:txBody>
      </p:sp>
    </p:spTree>
    <p:extLst>
      <p:ext uri="{BB962C8B-B14F-4D97-AF65-F5344CB8AC3E}">
        <p14:creationId xmlns:p14="http://schemas.microsoft.com/office/powerpoint/2010/main" val="3531886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-5324" y="210355"/>
            <a:ext cx="12191999" cy="1326321"/>
          </a:xfrm>
        </p:spPr>
        <p:txBody>
          <a:bodyPr>
            <a:normAutofit/>
          </a:bodyPr>
          <a:lstStyle/>
          <a:p>
            <a:r>
              <a:rPr lang="tr-TR" sz="4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Yiyecek İçecek İşletmelerinin Sınıflandırılması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5323" y="1906073"/>
            <a:ext cx="12197324" cy="495192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Yiyecek-içecek işletmeleri sahip oldukları hizmet türü, kapasite,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hitap ettikleri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müşteri türüne göre farklı sınıflandırılsalar da ülkemizde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Turizm Bakanlığı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yerel yönetim bazında yasal bir sınıflandırma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yapılarak minimum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şartlar belirlenmiştir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Yasal Açıdan Restoranlar</a:t>
            </a: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Belediyelere bağlı restoranlar</a:t>
            </a: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Turizm Bakanlığına bağlı restoranlar</a:t>
            </a: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Birinci sınıf</a:t>
            </a: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İkinci sınıf</a:t>
            </a: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Üçüncü sınıf</a:t>
            </a:r>
          </a:p>
        </p:txBody>
      </p:sp>
    </p:spTree>
    <p:extLst>
      <p:ext uri="{BB962C8B-B14F-4D97-AF65-F5344CB8AC3E}">
        <p14:creationId xmlns:p14="http://schemas.microsoft.com/office/powerpoint/2010/main" val="1746256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sz="3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Yapılarına Göre Restoranlar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Otel restoranları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Bağımsız çalışan restoranlar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Kurum restoranları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Havaalanı, istasyon, otogar restoranları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Ulaşım araçları restoranları (gemi, uçak, tren vb.)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Üyelerine hizmet veren restoranlar (kulüp, lokal, dernek vb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0" indent="0" algn="just">
              <a:buNone/>
            </a:pPr>
            <a:r>
              <a:rPr lang="tr-TR" sz="3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Servis Şekillerine Göre Restoranlar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Alakart restoranlar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Tabldot restoranlar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Self servis restoranlar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Hızlı servis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food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sunan restoranlar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Paket servis restoranlar</a:t>
            </a:r>
          </a:p>
        </p:txBody>
      </p:sp>
    </p:spTree>
    <p:extLst>
      <p:ext uri="{BB962C8B-B14F-4D97-AF65-F5344CB8AC3E}">
        <p14:creationId xmlns:p14="http://schemas.microsoft.com/office/powerpoint/2010/main" val="1460394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128789"/>
            <a:ext cx="12191999" cy="1326321"/>
          </a:xfrm>
        </p:spPr>
        <p:txBody>
          <a:bodyPr>
            <a:noAutofit/>
          </a:bodyPr>
          <a:lstStyle/>
          <a:p>
            <a:r>
              <a:rPr lang="tr-TR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Yiyecek İçecek İşletmelerinin Sınıflandırılması </a:t>
            </a:r>
            <a:r>
              <a:rPr lang="tr-TR" sz="3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Taşıması </a:t>
            </a:r>
            <a:r>
              <a:rPr lang="tr-TR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Gereken Özellikler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096064"/>
            <a:ext cx="12191999" cy="47619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Yiyecek-içecek işletmeleri, konuklarının yeme içme ihtiyaçlarını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karşılayan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kâr amacıyla kurulmuş ticari işletmelerdir. Konaklama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işletmelerinin içinde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açılabildikleri gibi bağımsız olarak da hizmet verdikleri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sınıfa göre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 Bakanlığının ya da bağlı bulundukları belediyelerin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kontrolünde açılabilirler.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 Bakanlığı çıkardığı 18.06.2005 tarihli Turizm Tesislerinin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Değerlendirilmesi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Niteliklerine İlişkin Yönetmelik’le yeme içme tesisi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belirttiği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lokantaları şu şekilde tanımlamıştır:</a:t>
            </a:r>
          </a:p>
        </p:txBody>
      </p:sp>
    </p:spTree>
    <p:extLst>
      <p:ext uri="{BB962C8B-B14F-4D97-AF65-F5344CB8AC3E}">
        <p14:creationId xmlns:p14="http://schemas.microsoft.com/office/powerpoint/2010/main" val="19776083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143</TotalTime>
  <Words>3048</Words>
  <Application>Microsoft Office PowerPoint</Application>
  <PresentationFormat>Özel</PresentationFormat>
  <Paragraphs>171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Damask</vt:lpstr>
      <vt:lpstr>OTEL İŞLETMECİLİĞİ </vt:lpstr>
      <vt:lpstr>Restoranlar ve Servis</vt:lpstr>
      <vt:lpstr>PowerPoint Sunusu</vt:lpstr>
      <vt:lpstr>PowerPoint Sunusu</vt:lpstr>
      <vt:lpstr>PowerPoint Sunusu</vt:lpstr>
      <vt:lpstr>Yiyecek-İçecek İşletmelerinin Sınıflandırılması</vt:lpstr>
      <vt:lpstr>Türkiye’de Yiyecek İçecek İşletmelerinin Sınıflandırılması</vt:lpstr>
      <vt:lpstr>PowerPoint Sunusu</vt:lpstr>
      <vt:lpstr>Yiyecek İçecek İşletmelerinin Sınıflandırılması ve Taşıması Gereken Özellikler</vt:lpstr>
      <vt:lpstr>PowerPoint Sunusu</vt:lpstr>
      <vt:lpstr>PowerPoint Sunusu</vt:lpstr>
      <vt:lpstr>PowerPoint Sunusu</vt:lpstr>
      <vt:lpstr>PowerPoint Sunusu</vt:lpstr>
      <vt:lpstr>PowerPoint Sunusu</vt:lpstr>
      <vt:lpstr>Konaklama İşletmelerinde Servis Personelinin Organizasyonu</vt:lpstr>
      <vt:lpstr>PowerPoint Sunusu</vt:lpstr>
      <vt:lpstr>PowerPoint Sunusu</vt:lpstr>
      <vt:lpstr>PowerPoint Sunusu</vt:lpstr>
      <vt:lpstr>PowerPoint Sunusu</vt:lpstr>
      <vt:lpstr>Servis Personelinin Görev Tanımları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Servis Basamakları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OTEL İŞLETMECİLİĞİ</dc:title>
  <dc:creator>kemal</dc:creator>
  <cp:lastModifiedBy>kumsaal</cp:lastModifiedBy>
  <cp:revision>9</cp:revision>
  <dcterms:created xsi:type="dcterms:W3CDTF">2018-09-12T12:12:03Z</dcterms:created>
  <dcterms:modified xsi:type="dcterms:W3CDTF">2019-11-17T17:30:12Z</dcterms:modified>
</cp:coreProperties>
</file>