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72" r:id="rId4"/>
    <p:sldId id="281" r:id="rId5"/>
    <p:sldId id="282" r:id="rId6"/>
    <p:sldId id="286" r:id="rId7"/>
    <p:sldId id="287" r:id="rId8"/>
    <p:sldId id="28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5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78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5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88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3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8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9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15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8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3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8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3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8358246" cy="2595025"/>
          </a:xfrm>
        </p:spPr>
        <p:txBody>
          <a:bodyPr>
            <a:normAutofit/>
          </a:bodyPr>
          <a:lstStyle/>
          <a:p>
            <a:pPr algn="ctr"/>
            <a:r>
              <a:rPr lang="tr-TR" dirty="0" smtClean="0">
                <a:latin typeface="Comic Sans MS" panose="030F0702030302020204" pitchFamily="66" charset="0"/>
              </a:rPr>
              <a:t>Kalça- kas testi, NEH değerlendirme, diğer testler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4581128"/>
            <a:ext cx="6858000" cy="1655762"/>
          </a:xfrm>
        </p:spPr>
        <p:txBody>
          <a:bodyPr>
            <a:normAutofit lnSpcReduction="10000"/>
          </a:bodyPr>
          <a:lstStyle/>
          <a:p>
            <a:r>
              <a:rPr lang="tr-TR" dirty="0"/>
              <a:t>Prof. </a:t>
            </a:r>
            <a:r>
              <a:rPr lang="tr-TR" dirty="0" err="1"/>
              <a:t>Dr</a:t>
            </a:r>
            <a:r>
              <a:rPr lang="tr-TR" dirty="0"/>
              <a:t> Serap Alsancak</a:t>
            </a:r>
          </a:p>
          <a:p>
            <a:r>
              <a:rPr lang="tr-TR" dirty="0" err="1"/>
              <a:t>Doç.Dr.Senem</a:t>
            </a:r>
            <a:r>
              <a:rPr lang="tr-TR" dirty="0"/>
              <a:t> Güner</a:t>
            </a:r>
          </a:p>
          <a:p>
            <a:r>
              <a:rPr lang="tr-TR" dirty="0" err="1"/>
              <a:t>Öğr</a:t>
            </a:r>
            <a:r>
              <a:rPr lang="tr-TR" dirty="0"/>
              <a:t>. </a:t>
            </a:r>
            <a:r>
              <a:rPr lang="tr-TR" dirty="0" err="1"/>
              <a:t>Gör.Enver</a:t>
            </a:r>
            <a:r>
              <a:rPr lang="tr-TR" dirty="0"/>
              <a:t> Güven</a:t>
            </a:r>
          </a:p>
          <a:p>
            <a:r>
              <a:rPr lang="tr-TR" dirty="0" err="1"/>
              <a:t>Öğr</a:t>
            </a:r>
            <a:r>
              <a:rPr lang="tr-TR" dirty="0"/>
              <a:t>. Gör. Ali Koray Özgün</a:t>
            </a:r>
          </a:p>
          <a:p>
            <a:r>
              <a:rPr lang="tr-TR" dirty="0"/>
              <a:t>Asist. </a:t>
            </a:r>
            <a:r>
              <a:rPr lang="tr-TR" dirty="0" err="1"/>
              <a:t>Yunis</a:t>
            </a:r>
            <a:r>
              <a:rPr lang="tr-TR" dirty="0"/>
              <a:t> Akkuş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27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latin typeface="Comic Sans MS" panose="030F0702030302020204" pitchFamily="66" charset="0"/>
              </a:rPr>
              <a:t>Hasta Değerlendirme-1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769833"/>
            <a:ext cx="8610600" cy="35395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400" b="1" dirty="0" smtClean="0"/>
              <a:t>Hasta demografik bilgileri, </a:t>
            </a:r>
            <a:r>
              <a:rPr lang="tr-TR" sz="2400" b="1" dirty="0" err="1" smtClean="0"/>
              <a:t>Amputasyon</a:t>
            </a:r>
            <a:r>
              <a:rPr lang="tr-TR" sz="2400" b="1" dirty="0" smtClean="0"/>
              <a:t>  nedeni ,Ampütasyon tarihi, aile hikayesi, kullandığı ilaçlar, meslek, hobi vb. bilgiler kaydedilir. </a:t>
            </a:r>
          </a:p>
          <a:p>
            <a:pPr marL="0" indent="0">
              <a:buNone/>
            </a:pPr>
            <a:endParaRPr lang="tr-TR" sz="2400" b="1" dirty="0"/>
          </a:p>
          <a:p>
            <a:pPr marL="0" indent="0">
              <a:buNone/>
            </a:pPr>
            <a:r>
              <a:rPr lang="tr-TR" sz="2400" b="1" dirty="0" smtClean="0"/>
              <a:t>Ağrı değerlendirilmesi:</a:t>
            </a:r>
          </a:p>
          <a:p>
            <a:pPr marL="0" indent="0">
              <a:buNone/>
            </a:pPr>
            <a:r>
              <a:rPr lang="tr-TR" sz="2400" b="1" dirty="0" smtClean="0"/>
              <a:t>Fantom hissi/ağrı:</a:t>
            </a:r>
          </a:p>
          <a:p>
            <a:pPr marL="0" indent="0">
              <a:buNone/>
            </a:pPr>
            <a:r>
              <a:rPr lang="tr-TR" sz="2400" b="1" dirty="0" smtClean="0"/>
              <a:t>Güdük değerlendirme:</a:t>
            </a:r>
          </a:p>
          <a:p>
            <a:pPr marL="0" indent="0">
              <a:buNone/>
            </a:pPr>
            <a:r>
              <a:rPr lang="tr-TR" sz="2400" b="1" dirty="0" smtClean="0"/>
              <a:t>Fonksiyonel K düzeyi :</a:t>
            </a:r>
          </a:p>
          <a:p>
            <a:pPr marL="0" indent="0">
              <a:buNone/>
            </a:pPr>
            <a:r>
              <a:rPr lang="tr-TR" sz="2400" b="1" dirty="0" smtClean="0"/>
              <a:t>Protez kullanım bilgileri:</a:t>
            </a:r>
          </a:p>
          <a:p>
            <a:pPr marL="0" indent="0">
              <a:buNone/>
            </a:pPr>
            <a:endParaRPr lang="tr-TR" sz="2400" b="1" dirty="0" smtClean="0"/>
          </a:p>
          <a:p>
            <a:pPr marL="0" indent="0">
              <a:buNone/>
            </a:pPr>
            <a:endParaRPr lang="tr-TR" sz="2400" b="1" dirty="0" smtClean="0"/>
          </a:p>
          <a:p>
            <a:endParaRPr lang="tr-TR" sz="2400" b="1" dirty="0"/>
          </a:p>
          <a:p>
            <a:endParaRPr lang="tr-TR" sz="2400" b="1" dirty="0" smtClean="0"/>
          </a:p>
          <a:p>
            <a:endParaRPr lang="tr-TR" sz="24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10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81600" y="457200"/>
            <a:ext cx="3429000" cy="2057400"/>
          </a:xfrm>
        </p:spPr>
        <p:txBody>
          <a:bodyPr/>
          <a:lstStyle/>
          <a:p>
            <a:r>
              <a:rPr lang="tr-TR" dirty="0" smtClean="0"/>
              <a:t>Hasta Değerlendirme-2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410200" y="2285923"/>
            <a:ext cx="3429000" cy="1920240"/>
          </a:xfrm>
        </p:spPr>
        <p:txBody>
          <a:bodyPr>
            <a:normAutofit/>
          </a:bodyPr>
          <a:lstStyle/>
          <a:p>
            <a:r>
              <a:rPr lang="tr-TR" sz="1600" dirty="0" smtClean="0"/>
              <a:t>Güdük </a:t>
            </a:r>
            <a:r>
              <a:rPr lang="tr-TR" sz="1600" dirty="0" err="1" smtClean="0"/>
              <a:t>palpasyonu</a:t>
            </a:r>
            <a:endParaRPr lang="tr-TR" sz="1600" dirty="0" smtClean="0"/>
          </a:p>
          <a:p>
            <a:r>
              <a:rPr lang="tr-TR" sz="1600" dirty="0" smtClean="0"/>
              <a:t>NEH değerlendirilmesi</a:t>
            </a:r>
          </a:p>
          <a:p>
            <a:r>
              <a:rPr lang="tr-TR" sz="1600" dirty="0" smtClean="0"/>
              <a:t>Kas testi</a:t>
            </a:r>
          </a:p>
          <a:p>
            <a:r>
              <a:rPr lang="tr-TR" sz="1600" dirty="0" smtClean="0"/>
              <a:t>Thomas testi </a:t>
            </a:r>
            <a:endParaRPr lang="en-US" sz="1600" dirty="0"/>
          </a:p>
        </p:txBody>
      </p:sp>
      <p:pic>
        <p:nvPicPr>
          <p:cNvPr id="3074" name="Picture 2" descr="C:\Users\Senem\Desktop\senem is resim video 14.12.15\aralık exam 2015\20151213_1117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4756" y="3940986"/>
            <a:ext cx="3333730" cy="2500298"/>
          </a:xfrm>
          <a:prstGeom prst="rect">
            <a:avLst/>
          </a:prstGeom>
          <a:noFill/>
        </p:spPr>
      </p:pic>
      <p:pic>
        <p:nvPicPr>
          <p:cNvPr id="7" name="Picture 3" descr="C:\Users\Senem\Desktop\senem is resim video 14.12.15\aralık exam 2015\20151213_1049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429124" cy="33218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475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Thomas Testi</a:t>
            </a:r>
            <a:endParaRPr lang="tr-TR" b="1" dirty="0"/>
          </a:p>
        </p:txBody>
      </p:sp>
      <p:pic>
        <p:nvPicPr>
          <p:cNvPr id="1026" name="Picture 2" descr="C:\Users\Senem\Desktop\senem is resim video 14.12.15\aralık exam 2015\20151213_104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643306" y="1285860"/>
            <a:ext cx="5334005" cy="400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392542" y="4281711"/>
            <a:ext cx="4971545" cy="1579340"/>
          </a:xfrm>
        </p:spPr>
        <p:txBody>
          <a:bodyPr>
            <a:noAutofit/>
          </a:bodyPr>
          <a:lstStyle/>
          <a:p>
            <a:r>
              <a:rPr lang="tr-TR" sz="2800" b="1" dirty="0" err="1" smtClean="0"/>
              <a:t>Ampute</a:t>
            </a:r>
            <a:r>
              <a:rPr lang="tr-TR" sz="2800" b="1" dirty="0" smtClean="0"/>
              <a:t> Taraf Kas testi</a:t>
            </a:r>
          </a:p>
          <a:p>
            <a:r>
              <a:rPr lang="tr-TR" sz="2800" dirty="0" smtClean="0"/>
              <a:t>Kalça </a:t>
            </a:r>
            <a:r>
              <a:rPr lang="tr-TR" sz="2800" dirty="0" err="1" smtClean="0"/>
              <a:t>Fleksiyon-Ekstensiyon</a:t>
            </a:r>
            <a:endParaRPr lang="tr-TR" sz="2800" dirty="0" smtClean="0"/>
          </a:p>
          <a:p>
            <a:r>
              <a:rPr lang="tr-TR" sz="2800" dirty="0" smtClean="0"/>
              <a:t>Kalça </a:t>
            </a:r>
            <a:r>
              <a:rPr lang="tr-TR" sz="2800" dirty="0" err="1" smtClean="0"/>
              <a:t>Abduksiyon</a:t>
            </a:r>
            <a:r>
              <a:rPr lang="tr-TR" sz="2800" dirty="0" smtClean="0"/>
              <a:t> –</a:t>
            </a:r>
            <a:r>
              <a:rPr lang="tr-TR" sz="2800" dirty="0" err="1" smtClean="0"/>
              <a:t>Adduksiyon</a:t>
            </a:r>
            <a:r>
              <a:rPr lang="tr-TR" sz="2800" dirty="0" smtClean="0"/>
              <a:t>  </a:t>
            </a:r>
          </a:p>
          <a:p>
            <a:r>
              <a:rPr lang="tr-TR" sz="2800" dirty="0" smtClean="0"/>
              <a:t>Kalça </a:t>
            </a:r>
            <a:r>
              <a:rPr lang="tr-TR" sz="2800" dirty="0" err="1" smtClean="0"/>
              <a:t>internal-eksternal</a:t>
            </a:r>
            <a:r>
              <a:rPr lang="tr-TR" sz="2800" dirty="0" smtClean="0"/>
              <a:t> rotasyon</a:t>
            </a:r>
            <a:endParaRPr lang="tr-TR" sz="2800" dirty="0"/>
          </a:p>
        </p:txBody>
      </p:sp>
      <p:pic>
        <p:nvPicPr>
          <p:cNvPr id="2050" name="Picture 2" descr="C:\Users\Senem\Desktop\senem is resim video 14.12.15\aralık exam 2015\20151213_104936.jpg"/>
          <p:cNvPicPr>
            <a:picLocks noChangeAspect="1" noChangeArrowheads="1"/>
          </p:cNvPicPr>
          <p:nvPr/>
        </p:nvPicPr>
        <p:blipFill rotWithShape="1">
          <a:blip r:embed="rId2" cstate="print"/>
          <a:srcRect l="18900" t="1059" r="-490" b="-1059"/>
          <a:stretch/>
        </p:blipFill>
        <p:spPr bwMode="auto">
          <a:xfrm rot="5400000">
            <a:off x="111294" y="877691"/>
            <a:ext cx="2797743" cy="2571768"/>
          </a:xfrm>
          <a:prstGeom prst="rect">
            <a:avLst/>
          </a:prstGeom>
          <a:noFill/>
        </p:spPr>
      </p:pic>
      <p:pic>
        <p:nvPicPr>
          <p:cNvPr id="2051" name="Picture 3" descr="C:\Users\Senem\Desktop\senem is resim video 14.12.15\aralık exam 2015\20151213_105110.jpg"/>
          <p:cNvPicPr>
            <a:picLocks noChangeAspect="1" noChangeArrowheads="1"/>
          </p:cNvPicPr>
          <p:nvPr/>
        </p:nvPicPr>
        <p:blipFill rotWithShape="1">
          <a:blip r:embed="rId3" cstate="print"/>
          <a:srcRect l="20820"/>
          <a:stretch/>
        </p:blipFill>
        <p:spPr bwMode="auto">
          <a:xfrm rot="5400000">
            <a:off x="3031664" y="891005"/>
            <a:ext cx="2714407" cy="2526503"/>
          </a:xfrm>
          <a:prstGeom prst="rect">
            <a:avLst/>
          </a:prstGeom>
          <a:noFill/>
        </p:spPr>
      </p:pic>
      <p:pic>
        <p:nvPicPr>
          <p:cNvPr id="2052" name="Picture 4" descr="C:\Users\Senem\Desktop\senem is resim video 14.12.15\aralık exam 2015\20151213_105113.jpg"/>
          <p:cNvPicPr>
            <a:picLocks noChangeAspect="1" noChangeArrowheads="1"/>
          </p:cNvPicPr>
          <p:nvPr/>
        </p:nvPicPr>
        <p:blipFill rotWithShape="1">
          <a:blip r:embed="rId4" cstate="print"/>
          <a:srcRect l="21259"/>
          <a:stretch/>
        </p:blipFill>
        <p:spPr bwMode="auto">
          <a:xfrm rot="5400000">
            <a:off x="5991094" y="859462"/>
            <a:ext cx="2627183" cy="2502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/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67544" y="3789040"/>
            <a:ext cx="7630303" cy="2807030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Sağlam Taraf Kas Testi</a:t>
            </a:r>
          </a:p>
          <a:p>
            <a:r>
              <a:rPr lang="tr-TR" sz="2800" dirty="0" smtClean="0"/>
              <a:t>Kalça, diz, </a:t>
            </a:r>
            <a:r>
              <a:rPr lang="tr-TR" sz="2800" dirty="0" err="1" smtClean="0"/>
              <a:t>ayakbileği</a:t>
            </a:r>
            <a:r>
              <a:rPr lang="tr-TR" sz="2800" dirty="0" smtClean="0"/>
              <a:t> kas kuvveti değerlendirilir.</a:t>
            </a:r>
            <a:endParaRPr lang="tr-TR" sz="2800" dirty="0"/>
          </a:p>
        </p:txBody>
      </p:sp>
      <p:pic>
        <p:nvPicPr>
          <p:cNvPr id="2053" name="Picture 5" descr="C:\Users\Senem\Desktop\senem is resim video 14.12.15\aralık exam 2015\20151213_105139.jpg"/>
          <p:cNvPicPr>
            <a:picLocks noChangeAspect="1" noChangeArrowheads="1"/>
          </p:cNvPicPr>
          <p:nvPr/>
        </p:nvPicPr>
        <p:blipFill rotWithShape="1">
          <a:blip r:embed="rId2" cstate="print"/>
          <a:srcRect l="32236"/>
          <a:stretch/>
        </p:blipFill>
        <p:spPr bwMode="auto">
          <a:xfrm rot="5400000">
            <a:off x="497171" y="494346"/>
            <a:ext cx="2275205" cy="2518166"/>
          </a:xfrm>
          <a:prstGeom prst="rect">
            <a:avLst/>
          </a:prstGeom>
          <a:noFill/>
        </p:spPr>
      </p:pic>
      <p:pic>
        <p:nvPicPr>
          <p:cNvPr id="2054" name="Picture 6" descr="C:\Users\Senem\Desktop\senem is resim video 14.12.15\aralık exam 2015\20151213_105209.jpg"/>
          <p:cNvPicPr>
            <a:picLocks noChangeAspect="1" noChangeArrowheads="1"/>
          </p:cNvPicPr>
          <p:nvPr/>
        </p:nvPicPr>
        <p:blipFill rotWithShape="1">
          <a:blip r:embed="rId3" cstate="print"/>
          <a:srcRect l="34875"/>
          <a:stretch/>
        </p:blipFill>
        <p:spPr bwMode="auto">
          <a:xfrm rot="5400000">
            <a:off x="3319585" y="456549"/>
            <a:ext cx="2262906" cy="2606060"/>
          </a:xfrm>
          <a:prstGeom prst="rect">
            <a:avLst/>
          </a:prstGeom>
          <a:noFill/>
        </p:spPr>
      </p:pic>
      <p:pic>
        <p:nvPicPr>
          <p:cNvPr id="2055" name="Picture 7" descr="C:\Users\Senem\Desktop\senem is resim video 14.12.15\aralık exam 2015\20151213_105531.jpg"/>
          <p:cNvPicPr>
            <a:picLocks noChangeAspect="1" noChangeArrowheads="1"/>
          </p:cNvPicPr>
          <p:nvPr/>
        </p:nvPicPr>
        <p:blipFill rotWithShape="1">
          <a:blip r:embed="rId4" cstate="print"/>
          <a:srcRect l="21936" r="11686" b="29682"/>
          <a:stretch/>
        </p:blipFill>
        <p:spPr bwMode="auto">
          <a:xfrm rot="5400000">
            <a:off x="6209361" y="868990"/>
            <a:ext cx="2285629" cy="1815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766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Alt </a:t>
            </a:r>
            <a:r>
              <a:rPr lang="tr-TR" dirty="0" err="1" smtClean="0"/>
              <a:t>Ekstremite</a:t>
            </a:r>
            <a:r>
              <a:rPr lang="tr-TR" dirty="0" smtClean="0"/>
              <a:t> NEH Değerlendirme </a:t>
            </a:r>
            <a:endParaRPr lang="tr-TR" dirty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1806" y="2444455"/>
            <a:ext cx="3222661" cy="2670464"/>
          </a:xfrm>
        </p:spPr>
      </p:pic>
      <p:pic>
        <p:nvPicPr>
          <p:cNvPr id="9" name="İçerik Yer Tutucusu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275865"/>
            <a:ext cx="5676679" cy="3007645"/>
          </a:xfrm>
        </p:spPr>
      </p:pic>
    </p:spTree>
    <p:extLst>
      <p:ext uri="{BB962C8B-B14F-4D97-AF65-F5344CB8AC3E}">
        <p14:creationId xmlns:p14="http://schemas.microsoft.com/office/powerpoint/2010/main" val="772465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Alt </a:t>
            </a:r>
            <a:r>
              <a:rPr lang="tr-TR" dirty="0" err="1" smtClean="0"/>
              <a:t>Ekstremite</a:t>
            </a:r>
            <a:r>
              <a:rPr lang="tr-TR" dirty="0" smtClean="0"/>
              <a:t> NEH Değerlendirme </a:t>
            </a:r>
            <a:endParaRPr lang="tr-TR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765" y="3248072"/>
            <a:ext cx="3665585" cy="1765104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3" y="2492896"/>
            <a:ext cx="3698446" cy="21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50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</TotalTime>
  <Words>120</Words>
  <Application>Microsoft Office PowerPoint</Application>
  <PresentationFormat>Ekran Gösterisi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Teması</vt:lpstr>
      <vt:lpstr>Kalça- kas testi, NEH değerlendirme, diğer testler</vt:lpstr>
      <vt:lpstr>Hasta Değerlendirme-1</vt:lpstr>
      <vt:lpstr>Hasta Değerlendirme-2 </vt:lpstr>
      <vt:lpstr>Thomas Testi</vt:lpstr>
      <vt:lpstr>PowerPoint Sunusu</vt:lpstr>
      <vt:lpstr>PowerPoint Sunusu</vt:lpstr>
      <vt:lpstr>Alt Ekstremite NEH Değerlendirme </vt:lpstr>
      <vt:lpstr>Alt Ekstremite NEH Değerlendirme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Presentation for Transtibial Prosthetic Technique</dc:title>
  <dc:creator>senem senem</dc:creator>
  <cp:lastModifiedBy>kozgun</cp:lastModifiedBy>
  <cp:revision>88</cp:revision>
  <dcterms:created xsi:type="dcterms:W3CDTF">2006-08-16T00:00:00Z</dcterms:created>
  <dcterms:modified xsi:type="dcterms:W3CDTF">2019-07-24T07:56:05Z</dcterms:modified>
</cp:coreProperties>
</file>