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03"/>
  </p:normalViewPr>
  <p:slideViewPr>
    <p:cSldViewPr snapToGrid="0">
      <p:cViewPr varScale="1">
        <p:scale>
          <a:sx n="60" d="100"/>
          <a:sy n="60" d="100"/>
        </p:scale>
        <p:origin x="192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F6362A-DE6D-454A-B34D-78035FA1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101CB73-E36F-4401-A7B4-9A16255FC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B06676-E0C6-490F-8E72-8D0E58B1A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B1C-B265-4D55-A3CD-01C4E453ACED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1B30AF-9DEC-49FF-8140-641C7B14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205455-0992-4AA2-B672-1D96F03C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2196-E0A4-482C-800E-E1D22079A2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67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7A6C6E-20DA-448D-A990-C87BF7AA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86D03D4-8F61-4E29-AEFC-4AD123ADA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8799A4-1000-4970-9A85-AAF6A5FF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B1C-B265-4D55-A3CD-01C4E453ACED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067000-D6E4-4C14-9EBE-58CA9D09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4DD617C-6221-4199-A038-C6622627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2196-E0A4-482C-800E-E1D22079A2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2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6621EF4-23D1-4222-8ADB-232EDB174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79FAB5F-2B71-46DA-8C68-0BED88D98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01A64D1-231C-4856-AB93-CAFF1E05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B1C-B265-4D55-A3CD-01C4E453ACED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0B8B3DA-95E7-47A7-9DE5-C7E975436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B359E7-9E59-4E01-980D-CF0414C5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2196-E0A4-482C-800E-E1D22079A2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206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39235F-A5DC-42D4-B3AD-1910BA39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187DD2-E799-4FCE-9ABE-65D28C999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0F3176-E80D-46C1-B557-593C3308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B1C-B265-4D55-A3CD-01C4E453ACED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213F8C-FE3C-4803-8445-7C275CF8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9D8ECF-8E35-42EC-936A-1C65AFBB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2196-E0A4-482C-800E-E1D22079A2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55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DC8E0C-EFB7-42FF-8909-6A352944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78569D-F962-4B3B-B9F4-F71174FAD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99E2D5-09FE-4CF8-A7E0-6E5DC139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B1C-B265-4D55-A3CD-01C4E453ACED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BB94335-3132-429D-99CD-CA37E8D5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7ED4E27-305E-4FE7-882A-DA7372E1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2196-E0A4-482C-800E-E1D22079A2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7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1CA714-D36A-4F95-BBB9-54C80426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AA14B5-50A0-4341-9DBA-3E81C513C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B48A85A-A17C-44A3-B54D-3052DB602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AFA679B-A2AE-4E65-A032-23BD2E197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B1C-B265-4D55-A3CD-01C4E453ACED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AD85BB6-560F-4F9A-BCD4-68F2FFAA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1B600EA-E2E0-4543-B44F-2006D8D1C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2196-E0A4-482C-800E-E1D22079A2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36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1B9798-4339-4760-B213-F0B8C5F1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7254117-09FD-44C2-8D43-E2614A12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3E59F6E-4450-4615-83AC-4FF65AA1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18207D3-247D-4F0B-A227-D2952DB1D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7DC82BB-76DA-4B31-8FBB-812296C0A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2548A4F-C9D5-45F6-9C37-836DA4E2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B1C-B265-4D55-A3CD-01C4E453ACED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ED3B5E0-E961-4BC9-998E-50640587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1FF8A8D-401C-4119-B15D-E126433F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2196-E0A4-482C-800E-E1D22079A2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034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838DA8-D434-4BD3-9A55-D848BF4A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7D51AA8-1920-48E6-88B0-20800FAC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B1C-B265-4D55-A3CD-01C4E453ACED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021612-E6CA-45D4-91AE-15FB37AC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911C019-D535-4321-8C95-880DE58F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2196-E0A4-482C-800E-E1D22079A2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61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471A360-622C-40F3-938F-99B7BF31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B1C-B265-4D55-A3CD-01C4E453ACED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8FA420E-CD33-4873-A866-18C6A046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B4C704B-D0EE-4C58-A280-72EEFAD6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2196-E0A4-482C-800E-E1D22079A2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953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49FA95-8923-4CC1-9E6B-2476EE50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D1B767-6821-4E77-8B47-73599CE7D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352885-55BD-4D00-A53D-5EE973BA8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0C275C7-9193-4EE9-AF59-F0C91E8AF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B1C-B265-4D55-A3CD-01C4E453ACED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644189C-C06E-4FCA-8245-964B3459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0DCC964-EBEF-4C33-8406-50A1F92C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2196-E0A4-482C-800E-E1D22079A2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31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80B8F2-7D28-48EE-921C-8CDD8E68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0D887EC-4217-4A47-8A87-2A4186CA9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B1C8667-F144-4392-9C29-1A51F7367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F0490D7-0AEC-4E0C-ABDD-23CA53D1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B1C-B265-4D55-A3CD-01C4E453ACED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00017F9-E789-491C-B9A4-3166A9E1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3FE25BB-E7D5-4A9B-B3FF-07CFA8E0D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2196-E0A4-482C-800E-E1D22079A2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9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51BDCC2-4E32-42B0-8584-E7A2452B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7BA5703-C488-4CBB-AE28-84686464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62780A-6C8D-411A-956D-13FDC7F31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41B1C-B265-4D55-A3CD-01C4E453ACED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D784D3-2473-4306-A1CB-9971EAB10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07999CE-9289-474C-B272-84DB17C9D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D2196-E0A4-482C-800E-E1D22079A2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52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kara Ãniversitesi amblem ile ilgili gÃ¶rsel sonucu">
            <a:extLst>
              <a:ext uri="{FF2B5EF4-FFF2-40B4-BE49-F238E27FC236}">
                <a16:creationId xmlns:a16="http://schemas.microsoft.com/office/drawing/2014/main" id="{DA16465C-D8D3-4A69-B032-3D38C0BC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17" y="705427"/>
            <a:ext cx="2147078" cy="214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8CB8CB-5DCD-4814-BE4F-D22E83EC8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005" y="705427"/>
            <a:ext cx="2147078" cy="214707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E78DE39-4151-4370-A539-FFC381B494D1}"/>
              </a:ext>
            </a:extLst>
          </p:cNvPr>
          <p:cNvSpPr txBox="1"/>
          <p:nvPr/>
        </p:nvSpPr>
        <p:spPr>
          <a:xfrm>
            <a:off x="3854970" y="809470"/>
            <a:ext cx="4482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ANKARA ÜNİVERSİTESİ</a:t>
            </a:r>
          </a:p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SAĞLIK BİLİMLER FAKÜLTESİ</a:t>
            </a:r>
          </a:p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ORTEZ-PROTEZ BÖLÜMÜ</a:t>
            </a:r>
          </a:p>
          <a:p>
            <a:pPr algn="ctr"/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8A54359-C53B-419B-90D5-2B294A301316}"/>
              </a:ext>
            </a:extLst>
          </p:cNvPr>
          <p:cNvSpPr txBox="1"/>
          <p:nvPr/>
        </p:nvSpPr>
        <p:spPr>
          <a:xfrm>
            <a:off x="3502700" y="3059668"/>
            <a:ext cx="518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OPZ210 ORTEZ BİLİMİ III – 12. Hafta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1E77255-8722-4CC0-9F2B-90D09316D6E6}"/>
              </a:ext>
            </a:extLst>
          </p:cNvPr>
          <p:cNvSpPr txBox="1"/>
          <p:nvPr/>
        </p:nvSpPr>
        <p:spPr>
          <a:xfrm>
            <a:off x="3123143" y="4003329"/>
            <a:ext cx="5945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DKÇ PATOMEKANİĞİ VE ORTEZLERİ, DKÇ ORTEZİ ÖLÇÜ ALMA VE ÜRETİM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53285B2-4030-4672-B832-46CC8445A6ED}"/>
              </a:ext>
            </a:extLst>
          </p:cNvPr>
          <p:cNvSpPr txBox="1"/>
          <p:nvPr/>
        </p:nvSpPr>
        <p:spPr>
          <a:xfrm>
            <a:off x="4890977" y="5099366"/>
            <a:ext cx="4177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dirty="0"/>
              <a:t>Prof. </a:t>
            </a:r>
            <a:r>
              <a:rPr lang="tr-TR" altLang="tr-TR" dirty="0" err="1"/>
              <a:t>Dr</a:t>
            </a:r>
            <a:r>
              <a:rPr lang="tr-TR" altLang="tr-TR" dirty="0"/>
              <a:t> Serap Alsancak</a:t>
            </a:r>
          </a:p>
          <a:p>
            <a:r>
              <a:rPr lang="tr-TR" altLang="tr-TR" dirty="0" err="1"/>
              <a:t>Doç.Dr.Senem</a:t>
            </a:r>
            <a:r>
              <a:rPr lang="tr-TR" altLang="tr-TR" dirty="0"/>
              <a:t> Güner</a:t>
            </a:r>
          </a:p>
          <a:p>
            <a:r>
              <a:rPr lang="tr-TR" altLang="tr-TR" dirty="0" err="1"/>
              <a:t>Öğr</a:t>
            </a:r>
            <a:r>
              <a:rPr lang="tr-TR" altLang="tr-TR" dirty="0"/>
              <a:t>. </a:t>
            </a:r>
            <a:r>
              <a:rPr lang="tr-TR" altLang="tr-TR" dirty="0" err="1"/>
              <a:t>Gör.Enver</a:t>
            </a:r>
            <a:r>
              <a:rPr lang="tr-TR" altLang="tr-TR" dirty="0"/>
              <a:t> Güven</a:t>
            </a:r>
          </a:p>
          <a:p>
            <a:r>
              <a:rPr lang="tr-TR" altLang="tr-TR" dirty="0" err="1"/>
              <a:t>Öğr</a:t>
            </a:r>
            <a:r>
              <a:rPr lang="tr-TR" altLang="tr-TR" dirty="0"/>
              <a:t>. Gör. Ali Koray Özgün</a:t>
            </a:r>
          </a:p>
          <a:p>
            <a:pPr algn="ctr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4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B5496BA-7B27-4586-8FD2-E556366263D8}"/>
              </a:ext>
            </a:extLst>
          </p:cNvPr>
          <p:cNvSpPr txBox="1"/>
          <p:nvPr/>
        </p:nvSpPr>
        <p:spPr>
          <a:xfrm>
            <a:off x="1004340" y="789694"/>
            <a:ext cx="391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DOĞUŞTAN KALÇA ÇIKIĞI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31469F2B-450B-4A3E-BB61-8019925BC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68"/>
            <a:ext cx="7232051" cy="350644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61946962-C2C2-4748-AA10-C665B3D73A53}"/>
              </a:ext>
            </a:extLst>
          </p:cNvPr>
          <p:cNvSpPr txBox="1"/>
          <p:nvPr/>
        </p:nvSpPr>
        <p:spPr>
          <a:xfrm>
            <a:off x="8184630" y="1800068"/>
            <a:ext cx="21286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DKÇ’de</a:t>
            </a:r>
            <a:r>
              <a:rPr lang="tr-TR" dirty="0"/>
              <a:t> </a:t>
            </a:r>
            <a:r>
              <a:rPr lang="tr-TR" dirty="0" err="1"/>
              <a:t>ortezlemenin</a:t>
            </a:r>
            <a:r>
              <a:rPr lang="tr-TR" dirty="0"/>
              <a:t> amacı </a:t>
            </a:r>
            <a:r>
              <a:rPr lang="tr-TR" dirty="0" err="1"/>
              <a:t>femur</a:t>
            </a:r>
            <a:r>
              <a:rPr lang="tr-TR" dirty="0"/>
              <a:t> başının </a:t>
            </a:r>
            <a:r>
              <a:rPr lang="tr-TR" dirty="0" err="1"/>
              <a:t>asetabulum</a:t>
            </a:r>
            <a:r>
              <a:rPr lang="tr-TR" dirty="0"/>
              <a:t> içinde normal </a:t>
            </a:r>
            <a:r>
              <a:rPr lang="tr-TR" dirty="0" err="1"/>
              <a:t>santralizasyonun</a:t>
            </a:r>
            <a:r>
              <a:rPr lang="tr-TR" dirty="0"/>
              <a:t> sağlamak ve bu pozisyonu patolojik değişiklikler normale dönene kadar sürmektedir.</a:t>
            </a:r>
          </a:p>
        </p:txBody>
      </p:sp>
    </p:spTree>
    <p:extLst>
      <p:ext uri="{BB962C8B-B14F-4D97-AF65-F5344CB8AC3E}">
        <p14:creationId xmlns:p14="http://schemas.microsoft.com/office/powerpoint/2010/main" val="111754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işi, tutma, iç mekan, kıyafet içeren bir resim&#10;&#10;Açıklama otomatik olarak oluşturuldu">
            <a:extLst>
              <a:ext uri="{FF2B5EF4-FFF2-40B4-BE49-F238E27FC236}">
                <a16:creationId xmlns:a16="http://schemas.microsoft.com/office/drawing/2014/main" id="{E3E212D0-5963-4F0C-BC69-C74BF420D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17" y="406605"/>
            <a:ext cx="4768668" cy="604479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8A45C3F-EC9E-4E40-90A7-414D925CF527}"/>
              </a:ext>
            </a:extLst>
          </p:cNvPr>
          <p:cNvSpPr txBox="1"/>
          <p:nvPr/>
        </p:nvSpPr>
        <p:spPr>
          <a:xfrm>
            <a:off x="809469" y="1199213"/>
            <a:ext cx="236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PAVLİK HARNES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07E10B9-7F76-424B-8A14-5649653763E3}"/>
              </a:ext>
            </a:extLst>
          </p:cNvPr>
          <p:cNvSpPr txBox="1"/>
          <p:nvPr/>
        </p:nvSpPr>
        <p:spPr>
          <a:xfrm>
            <a:off x="809469" y="1858780"/>
            <a:ext cx="4137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Hiçbir metal parçası yoktur.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Displazide</a:t>
            </a:r>
            <a:r>
              <a:rPr lang="tr-TR" dirty="0"/>
              <a:t> % 90 – 100’e varan başarı kaydedilmiştir. </a:t>
            </a:r>
            <a:r>
              <a:rPr lang="tr-TR" dirty="0" err="1"/>
              <a:t>Dislokasyonlarda</a:t>
            </a:r>
            <a:r>
              <a:rPr lang="tr-TR" dirty="0"/>
              <a:t> ise bu oran % 85 olarak belirtilmiştir.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En iyi sonuçlar 8 ay öncesinde kullanıldığında elde edilmiştir.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Çocuk yürümeye başladıktan sonra kullanılmamalıdır.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Pavlik</a:t>
            </a:r>
            <a:r>
              <a:rPr lang="tr-TR" dirty="0"/>
              <a:t> </a:t>
            </a:r>
            <a:r>
              <a:rPr lang="tr-TR" dirty="0" err="1"/>
              <a:t>Harnes</a:t>
            </a:r>
            <a:r>
              <a:rPr lang="tr-TR" dirty="0"/>
              <a:t> ortalama olarak 4 ay kullanılmalıdır. Bu dönem içinde başarı sağlanamadığı taktirde daha </a:t>
            </a:r>
            <a:r>
              <a:rPr lang="tr-TR" dirty="0" err="1"/>
              <a:t>rijit</a:t>
            </a:r>
            <a:r>
              <a:rPr lang="tr-TR" dirty="0"/>
              <a:t> bir </a:t>
            </a:r>
            <a:r>
              <a:rPr lang="tr-TR" dirty="0" err="1"/>
              <a:t>ortez</a:t>
            </a:r>
            <a:r>
              <a:rPr lang="tr-TR" dirty="0"/>
              <a:t> kullanılır.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Pavlik</a:t>
            </a:r>
            <a:r>
              <a:rPr lang="tr-TR" dirty="0"/>
              <a:t> </a:t>
            </a:r>
            <a:r>
              <a:rPr lang="tr-TR" dirty="0" err="1"/>
              <a:t>Harnes</a:t>
            </a:r>
            <a:r>
              <a:rPr lang="tr-TR" dirty="0"/>
              <a:t> kalçada dinamik bir </a:t>
            </a:r>
            <a:r>
              <a:rPr lang="tr-TR" dirty="0" err="1"/>
              <a:t>koreksiyon</a:t>
            </a:r>
            <a:r>
              <a:rPr lang="tr-TR" dirty="0"/>
              <a:t> sağlamaktadır. Çocuğun pozisyonu </a:t>
            </a:r>
            <a:r>
              <a:rPr lang="tr-TR" dirty="0" err="1"/>
              <a:t>fetal</a:t>
            </a:r>
            <a:r>
              <a:rPr lang="tr-TR" dirty="0"/>
              <a:t> dönemdeki pozisyon gibidir. Böylece ana rahmindeki gelişmesini tamamlar.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048AA05-7806-43BC-8300-C27D7C2D9C2C}"/>
              </a:ext>
            </a:extLst>
          </p:cNvPr>
          <p:cNvSpPr txBox="1"/>
          <p:nvPr/>
        </p:nvSpPr>
        <p:spPr>
          <a:xfrm>
            <a:off x="2788170" y="406605"/>
            <a:ext cx="316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DKÇ ORTEZLERİ</a:t>
            </a:r>
          </a:p>
        </p:txBody>
      </p:sp>
    </p:spTree>
    <p:extLst>
      <p:ext uri="{BB962C8B-B14F-4D97-AF65-F5344CB8AC3E}">
        <p14:creationId xmlns:p14="http://schemas.microsoft.com/office/powerpoint/2010/main" val="423095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514953B-9150-4464-BB9D-8AED216757B0}"/>
              </a:ext>
            </a:extLst>
          </p:cNvPr>
          <p:cNvSpPr txBox="1"/>
          <p:nvPr/>
        </p:nvSpPr>
        <p:spPr>
          <a:xfrm>
            <a:off x="749507" y="1199213"/>
            <a:ext cx="51865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Pavlik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Harnes’in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Kontraendikasyonları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Dokuzuncu aydan sonra kullanılmaması tavsiye edilir.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Çocuk ayakta durabiliyorsa kullanılmamalıdır.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Ortoloni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manevrası ile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redükte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edilemeyen kalçalarda kullanılmamalıdır.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Artrogiboziste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Osteogenezis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imperfekta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Kapsüler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laksitede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Resim 3" descr="kişi, tutma, küçük içeren bir resim&#10;&#10;Açıklama otomatik olarak oluşturuldu">
            <a:extLst>
              <a:ext uri="{FF2B5EF4-FFF2-40B4-BE49-F238E27FC236}">
                <a16:creationId xmlns:a16="http://schemas.microsoft.com/office/drawing/2014/main" id="{8D71931D-53E0-46DF-9A74-E9E0D30C6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62" y="0"/>
            <a:ext cx="6972939" cy="69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5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işi içeren bir resim&#10;&#10;Açıklama otomatik olarak oluşturuldu">
            <a:extLst>
              <a:ext uri="{FF2B5EF4-FFF2-40B4-BE49-F238E27FC236}">
                <a16:creationId xmlns:a16="http://schemas.microsoft.com/office/drawing/2014/main" id="{FAED3A2E-F211-4392-8450-5C3A965C9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23" y="-138660"/>
            <a:ext cx="6233723" cy="699666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5DB742F-34E3-4ABE-A4E3-6883AF98537B}"/>
              </a:ext>
            </a:extLst>
          </p:cNvPr>
          <p:cNvSpPr txBox="1"/>
          <p:nvPr/>
        </p:nvSpPr>
        <p:spPr>
          <a:xfrm>
            <a:off x="7270230" y="689548"/>
            <a:ext cx="40623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FREJKA YASTIĞI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Hiç metal parçası yoktur.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Çok </a:t>
            </a:r>
            <a:r>
              <a:rPr lang="tr-TR" dirty="0" err="1"/>
              <a:t>rijit</a:t>
            </a:r>
            <a:r>
              <a:rPr lang="tr-TR" dirty="0"/>
              <a:t> olmayan hafif vakalarda ve ilk aylarda kullanılır.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Frejka</a:t>
            </a:r>
            <a:r>
              <a:rPr lang="tr-TR" dirty="0"/>
              <a:t> yastığı 3 parçaya bölünebilen dikdörtgen bir yastıktır. </a:t>
            </a:r>
            <a:r>
              <a:rPr lang="tr-TR" dirty="0" err="1"/>
              <a:t>Umblikusun</a:t>
            </a:r>
            <a:r>
              <a:rPr lang="tr-TR" dirty="0"/>
              <a:t> üstünden başlayıp alttan geçip </a:t>
            </a:r>
            <a:r>
              <a:rPr lang="tr-TR" dirty="0" err="1"/>
              <a:t>sakrum</a:t>
            </a:r>
            <a:r>
              <a:rPr lang="tr-TR" dirty="0"/>
              <a:t> üstüne kadar uzanır.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Adduksiyon</a:t>
            </a:r>
            <a:r>
              <a:rPr lang="tr-TR" dirty="0"/>
              <a:t> kısalığı olan vakalarda kullanılmaması gerekir. Ayrıca bu </a:t>
            </a:r>
            <a:r>
              <a:rPr lang="tr-TR" dirty="0" err="1"/>
              <a:t>ortez</a:t>
            </a:r>
            <a:r>
              <a:rPr lang="tr-TR" dirty="0"/>
              <a:t> sadece kalça </a:t>
            </a:r>
            <a:r>
              <a:rPr lang="tr-TR" dirty="0" err="1"/>
              <a:t>displazisinde</a:t>
            </a:r>
            <a:r>
              <a:rPr lang="tr-TR" dirty="0"/>
              <a:t> kullanılan bir </a:t>
            </a:r>
            <a:r>
              <a:rPr lang="tr-TR" dirty="0" err="1"/>
              <a:t>ortezdir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146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6C375CE-C172-4123-B73C-7AB28F1513BD}"/>
              </a:ext>
            </a:extLst>
          </p:cNvPr>
          <p:cNvSpPr txBox="1"/>
          <p:nvPr/>
        </p:nvSpPr>
        <p:spPr>
          <a:xfrm>
            <a:off x="1109272" y="1154243"/>
            <a:ext cx="44220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VON ROSEN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Von</a:t>
            </a:r>
            <a:r>
              <a:rPr lang="tr-TR" dirty="0"/>
              <a:t> </a:t>
            </a:r>
            <a:r>
              <a:rPr lang="tr-TR" dirty="0" err="1"/>
              <a:t>Rosen</a:t>
            </a:r>
            <a:r>
              <a:rPr lang="tr-TR" dirty="0"/>
              <a:t> H harfine benzeyen orta derece kalça çıkıklarında kullanılan bir </a:t>
            </a:r>
            <a:r>
              <a:rPr lang="tr-TR" dirty="0" err="1"/>
              <a:t>ortezdir</a:t>
            </a:r>
            <a:r>
              <a:rPr lang="tr-T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Genellikle boyutları uygun, ince alüminyumdan yapılan ve deri ile kaplanan bir </a:t>
            </a:r>
            <a:r>
              <a:rPr lang="tr-TR" dirty="0" err="1"/>
              <a:t>ortezdir</a:t>
            </a:r>
            <a:r>
              <a:rPr lang="tr-T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Çocuğun kalçasına </a:t>
            </a:r>
            <a:r>
              <a:rPr lang="tr-TR" dirty="0" err="1"/>
              <a:t>fleksiyon</a:t>
            </a:r>
            <a:r>
              <a:rPr lang="tr-TR" dirty="0"/>
              <a:t>, </a:t>
            </a:r>
            <a:r>
              <a:rPr lang="tr-TR" dirty="0" err="1"/>
              <a:t>abduksiyon</a:t>
            </a:r>
            <a:r>
              <a:rPr lang="tr-TR" dirty="0"/>
              <a:t> ve </a:t>
            </a:r>
            <a:r>
              <a:rPr lang="tr-TR" dirty="0" err="1"/>
              <a:t>eksternal</a:t>
            </a:r>
            <a:r>
              <a:rPr lang="tr-TR" dirty="0"/>
              <a:t> rotasyon pozisyonu verilir.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Pasif </a:t>
            </a:r>
            <a:r>
              <a:rPr lang="tr-TR" dirty="0" err="1"/>
              <a:t>koreksiyon</a:t>
            </a:r>
            <a:r>
              <a:rPr lang="tr-TR" dirty="0"/>
              <a:t>, çocuğun rahatlıkla temizliğine izin vermesi ve </a:t>
            </a:r>
            <a:r>
              <a:rPr lang="tr-TR" dirty="0" err="1"/>
              <a:t>ortezle</a:t>
            </a:r>
            <a:r>
              <a:rPr lang="tr-TR" dirty="0"/>
              <a:t> çocuğun emekleyebilmesi avantaj sağlar.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Fakat bu </a:t>
            </a:r>
            <a:r>
              <a:rPr lang="tr-TR" dirty="0" err="1"/>
              <a:t>ortezde</a:t>
            </a:r>
            <a:r>
              <a:rPr lang="tr-TR" dirty="0"/>
              <a:t> </a:t>
            </a:r>
            <a:r>
              <a:rPr lang="tr-TR" dirty="0" err="1"/>
              <a:t>fleksiyon</a:t>
            </a:r>
            <a:r>
              <a:rPr lang="tr-TR" dirty="0"/>
              <a:t>, </a:t>
            </a:r>
            <a:r>
              <a:rPr lang="tr-TR" dirty="0" err="1"/>
              <a:t>abduksiyon</a:t>
            </a:r>
            <a:r>
              <a:rPr lang="tr-TR" dirty="0"/>
              <a:t> ve </a:t>
            </a:r>
            <a:r>
              <a:rPr lang="tr-TR" dirty="0" err="1"/>
              <a:t>eksternal</a:t>
            </a:r>
            <a:r>
              <a:rPr lang="tr-TR" dirty="0"/>
              <a:t> rotasyon derecesi ayarlanamamaktadır.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A6B6067-5DE5-49C5-8958-5899246C9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968" y="1363665"/>
            <a:ext cx="2403580" cy="376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17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işi, tutma, üniforma içeren bir resim&#10;&#10;Açıklama otomatik olarak oluşturuldu">
            <a:extLst>
              <a:ext uri="{FF2B5EF4-FFF2-40B4-BE49-F238E27FC236}">
                <a16:creationId xmlns:a16="http://schemas.microsoft.com/office/drawing/2014/main" id="{5C33CE5E-FB99-42F4-B410-CA44B6772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6" y="164892"/>
            <a:ext cx="4580121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316124A-FB70-4B95-997E-7C11F6E28825}"/>
              </a:ext>
            </a:extLst>
          </p:cNvPr>
          <p:cNvSpPr txBox="1"/>
          <p:nvPr/>
        </p:nvSpPr>
        <p:spPr>
          <a:xfrm>
            <a:off x="6803975" y="1169232"/>
            <a:ext cx="3702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KALÇA ABDUKSİYON CİHAZI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Bazı yerlerde </a:t>
            </a:r>
            <a:r>
              <a:rPr lang="tr-TR" dirty="0" err="1"/>
              <a:t>Von</a:t>
            </a:r>
            <a:r>
              <a:rPr lang="tr-TR" dirty="0"/>
              <a:t> </a:t>
            </a:r>
            <a:r>
              <a:rPr lang="tr-TR" dirty="0" err="1"/>
              <a:t>Rosen</a:t>
            </a:r>
            <a:r>
              <a:rPr lang="tr-TR" dirty="0"/>
              <a:t> olarak da geçer. Belde bir </a:t>
            </a:r>
            <a:r>
              <a:rPr lang="tr-TR" dirty="0" err="1"/>
              <a:t>pelvik</a:t>
            </a:r>
            <a:r>
              <a:rPr lang="tr-TR" dirty="0"/>
              <a:t> kemer, kenarlardan uzanan iki metal bar ve iki uyluk bandından ibarettir.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Bu metal barların açısı ile kalça </a:t>
            </a:r>
            <a:r>
              <a:rPr lang="tr-TR" dirty="0" err="1"/>
              <a:t>fleksiyon</a:t>
            </a:r>
            <a:r>
              <a:rPr lang="tr-TR" dirty="0"/>
              <a:t> ve </a:t>
            </a:r>
            <a:r>
              <a:rPr lang="tr-TR" dirty="0" err="1"/>
              <a:t>eksternal</a:t>
            </a:r>
            <a:r>
              <a:rPr lang="tr-TR" dirty="0"/>
              <a:t> rotasyonda tutulur. Pasif </a:t>
            </a:r>
            <a:r>
              <a:rPr lang="tr-TR" dirty="0" err="1"/>
              <a:t>koreksiyon</a:t>
            </a:r>
            <a:r>
              <a:rPr lang="tr-TR" dirty="0"/>
              <a:t> sağlayan cihazdır. Kalçayı tam stabilize eder.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Kalça </a:t>
            </a:r>
            <a:r>
              <a:rPr lang="tr-TR" dirty="0" err="1"/>
              <a:t>abduksiyon</a:t>
            </a:r>
            <a:r>
              <a:rPr lang="tr-TR" dirty="0"/>
              <a:t> cihazı ile çocuk hem oturabilir, hem de emekleyebilir.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Kalçaya verilecek açı yanlardaki barlarla sağlanır..</a:t>
            </a:r>
          </a:p>
        </p:txBody>
      </p:sp>
    </p:spTree>
    <p:extLst>
      <p:ext uri="{BB962C8B-B14F-4D97-AF65-F5344CB8AC3E}">
        <p14:creationId xmlns:p14="http://schemas.microsoft.com/office/powerpoint/2010/main" val="175134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AE401EB-D930-4269-A3C0-916C071F8B03}"/>
              </a:ext>
            </a:extLst>
          </p:cNvPr>
          <p:cNvSpPr txBox="1"/>
          <p:nvPr/>
        </p:nvSpPr>
        <p:spPr>
          <a:xfrm>
            <a:off x="1004341" y="969577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Tubingen</a:t>
            </a:r>
            <a:r>
              <a:rPr lang="tr-TR" dirty="0"/>
              <a:t> ve Surat </a:t>
            </a:r>
            <a:r>
              <a:rPr lang="tr-TR" dirty="0" err="1"/>
              <a:t>ortezleri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1FF077E-5323-4770-A494-CCF4C971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41" y="2208395"/>
            <a:ext cx="2076450" cy="192405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1A23706-9C19-4E55-AE57-736D22FF9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542" y="2208395"/>
            <a:ext cx="3181350" cy="192405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65A2B50-7A2A-4238-B067-525CBA859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643" y="2175057"/>
            <a:ext cx="25908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6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BA06B7B-6E23-4605-891A-C9ED271D9CA6}"/>
              </a:ext>
            </a:extLst>
          </p:cNvPr>
          <p:cNvSpPr/>
          <p:nvPr/>
        </p:nvSpPr>
        <p:spPr>
          <a:xfrm>
            <a:off x="777780" y="1235652"/>
            <a:ext cx="140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Ponseti</a:t>
            </a:r>
            <a:r>
              <a:rPr lang="tr-TR" dirty="0"/>
              <a:t> </a:t>
            </a:r>
            <a:r>
              <a:rPr lang="tr-TR" dirty="0" err="1"/>
              <a:t>ortezi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372754E-C0BF-4E04-B5C6-7806D41CB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80" y="2333625"/>
            <a:ext cx="3133725" cy="219075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AFD7D17-C132-40EF-BF1E-11875E9DD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7" y="2352675"/>
            <a:ext cx="2905125" cy="215265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B178494-8EDC-41B4-8249-2B5AEA744DA9}"/>
              </a:ext>
            </a:extLst>
          </p:cNvPr>
          <p:cNvSpPr txBox="1"/>
          <p:nvPr/>
        </p:nvSpPr>
        <p:spPr>
          <a:xfrm>
            <a:off x="8304551" y="2352675"/>
            <a:ext cx="2443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Ponseti</a:t>
            </a:r>
            <a:r>
              <a:rPr lang="tr-TR" dirty="0"/>
              <a:t> </a:t>
            </a:r>
            <a:r>
              <a:rPr lang="tr-TR" dirty="0" err="1"/>
              <a:t>ortezinde</a:t>
            </a:r>
            <a:r>
              <a:rPr lang="tr-TR" dirty="0"/>
              <a:t> botlar veya </a:t>
            </a:r>
            <a:r>
              <a:rPr lang="tr-TR" dirty="0" err="1"/>
              <a:t>KAFO’lar</a:t>
            </a:r>
            <a:r>
              <a:rPr lang="tr-TR" dirty="0"/>
              <a:t> (modifikasyonunda) üzengi ile barlara 5-10</a:t>
            </a:r>
            <a:r>
              <a:rPr lang="tr-TR" baseline="30000" dirty="0"/>
              <a:t>o</a:t>
            </a:r>
            <a:r>
              <a:rPr lang="tr-TR" dirty="0"/>
              <a:t> </a:t>
            </a:r>
            <a:r>
              <a:rPr lang="tr-TR" dirty="0" err="1"/>
              <a:t>internal</a:t>
            </a:r>
            <a:r>
              <a:rPr lang="tr-TR" dirty="0"/>
              <a:t> rotasyonda bağlanır.</a:t>
            </a:r>
          </a:p>
        </p:txBody>
      </p:sp>
    </p:spTree>
    <p:extLst>
      <p:ext uri="{BB962C8B-B14F-4D97-AF65-F5344CB8AC3E}">
        <p14:creationId xmlns:p14="http://schemas.microsoft.com/office/powerpoint/2010/main" val="82992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305</Words>
  <Application>Microsoft Macintosh PowerPoint</Application>
  <PresentationFormat>Geniş ekran</PresentationFormat>
  <Paragraphs>41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Yunis AKKAŞ</dc:creator>
  <cp:lastModifiedBy>serap alsancak</cp:lastModifiedBy>
  <cp:revision>11</cp:revision>
  <dcterms:created xsi:type="dcterms:W3CDTF">2019-07-12T05:53:08Z</dcterms:created>
  <dcterms:modified xsi:type="dcterms:W3CDTF">2019-11-26T18:55:16Z</dcterms:modified>
</cp:coreProperties>
</file>