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9" r:id="rId4"/>
    <p:sldId id="265" r:id="rId5"/>
    <p:sldId id="264" r:id="rId6"/>
    <p:sldId id="262" r:id="rId7"/>
    <p:sldId id="260" r:id="rId8"/>
    <p:sldId id="267" r:id="rId9"/>
    <p:sldId id="258" r:id="rId10"/>
    <p:sldId id="271" r:id="rId11"/>
    <p:sldId id="270" r:id="rId12"/>
    <p:sldId id="269" r:id="rId13"/>
    <p:sldId id="268" r:id="rId14"/>
    <p:sldId id="272" r:id="rId15"/>
    <p:sldId id="273" r:id="rId16"/>
    <p:sldId id="274" r:id="rId17"/>
    <p:sldId id="275"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603"/>
  </p:normalViewPr>
  <p:slideViewPr>
    <p:cSldViewPr snapToGrid="0">
      <p:cViewPr varScale="1">
        <p:scale>
          <a:sx n="60" d="100"/>
          <a:sy n="60" d="100"/>
        </p:scale>
        <p:origin x="192" y="1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F6362A-DE6D-454A-B34D-78035FA112B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101CB73-E36F-4401-A7B4-9A16255FC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DB06676-E0C6-490F-8E72-8D0E58B1A257}"/>
              </a:ext>
            </a:extLst>
          </p:cNvPr>
          <p:cNvSpPr>
            <a:spLocks noGrp="1"/>
          </p:cNvSpPr>
          <p:nvPr>
            <p:ph type="dt" sz="half" idx="10"/>
          </p:nvPr>
        </p:nvSpPr>
        <p:spPr/>
        <p:txBody>
          <a:bodyPr/>
          <a:lstStyle/>
          <a:p>
            <a:fld id="{20A4075B-F070-49B1-A5C0-A5B0CA231A0C}" type="datetimeFigureOut">
              <a:rPr lang="tr-TR" smtClean="0"/>
              <a:t>26.11.2019</a:t>
            </a:fld>
            <a:endParaRPr lang="tr-TR"/>
          </a:p>
        </p:txBody>
      </p:sp>
      <p:sp>
        <p:nvSpPr>
          <p:cNvPr id="5" name="Alt Bilgi Yer Tutucusu 4">
            <a:extLst>
              <a:ext uri="{FF2B5EF4-FFF2-40B4-BE49-F238E27FC236}">
                <a16:creationId xmlns:a16="http://schemas.microsoft.com/office/drawing/2014/main" id="{401B30AF-9DEC-49FF-8140-641C7B14DD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C205455-0992-4AA2-B672-1D96F03CAE42}"/>
              </a:ext>
            </a:extLst>
          </p:cNvPr>
          <p:cNvSpPr>
            <a:spLocks noGrp="1"/>
          </p:cNvSpPr>
          <p:nvPr>
            <p:ph type="sldNum" sz="quarter" idx="12"/>
          </p:nvPr>
        </p:nvSpPr>
        <p:spPr/>
        <p:txBody>
          <a:bodyPr/>
          <a:lstStyle/>
          <a:p>
            <a:fld id="{D821D1D1-387B-4803-A89E-B6CF49106150}" type="slidenum">
              <a:rPr lang="tr-TR" smtClean="0"/>
              <a:t>‹#›</a:t>
            </a:fld>
            <a:endParaRPr lang="tr-TR"/>
          </a:p>
        </p:txBody>
      </p:sp>
    </p:spTree>
    <p:extLst>
      <p:ext uri="{BB962C8B-B14F-4D97-AF65-F5344CB8AC3E}">
        <p14:creationId xmlns:p14="http://schemas.microsoft.com/office/powerpoint/2010/main" val="17219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7A6C6E-20DA-448D-A990-C87BF7AAA8E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86D03D4-8F61-4E29-AEFC-4AD123ADA64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F8799A4-1000-4970-9A85-AAF6A5FF77A5}"/>
              </a:ext>
            </a:extLst>
          </p:cNvPr>
          <p:cNvSpPr>
            <a:spLocks noGrp="1"/>
          </p:cNvSpPr>
          <p:nvPr>
            <p:ph type="dt" sz="half" idx="10"/>
          </p:nvPr>
        </p:nvSpPr>
        <p:spPr/>
        <p:txBody>
          <a:bodyPr/>
          <a:lstStyle/>
          <a:p>
            <a:fld id="{20A4075B-F070-49B1-A5C0-A5B0CA231A0C}" type="datetimeFigureOut">
              <a:rPr lang="tr-TR" smtClean="0"/>
              <a:t>26.11.2019</a:t>
            </a:fld>
            <a:endParaRPr lang="tr-TR"/>
          </a:p>
        </p:txBody>
      </p:sp>
      <p:sp>
        <p:nvSpPr>
          <p:cNvPr id="5" name="Alt Bilgi Yer Tutucusu 4">
            <a:extLst>
              <a:ext uri="{FF2B5EF4-FFF2-40B4-BE49-F238E27FC236}">
                <a16:creationId xmlns:a16="http://schemas.microsoft.com/office/drawing/2014/main" id="{42067000-D6E4-4C14-9EBE-58CA9D09C43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4DD617C-6221-4199-A038-C6622627E628}"/>
              </a:ext>
            </a:extLst>
          </p:cNvPr>
          <p:cNvSpPr>
            <a:spLocks noGrp="1"/>
          </p:cNvSpPr>
          <p:nvPr>
            <p:ph type="sldNum" sz="quarter" idx="12"/>
          </p:nvPr>
        </p:nvSpPr>
        <p:spPr/>
        <p:txBody>
          <a:bodyPr/>
          <a:lstStyle/>
          <a:p>
            <a:fld id="{D821D1D1-387B-4803-A89E-B6CF49106150}" type="slidenum">
              <a:rPr lang="tr-TR" smtClean="0"/>
              <a:t>‹#›</a:t>
            </a:fld>
            <a:endParaRPr lang="tr-TR"/>
          </a:p>
        </p:txBody>
      </p:sp>
    </p:spTree>
    <p:extLst>
      <p:ext uri="{BB962C8B-B14F-4D97-AF65-F5344CB8AC3E}">
        <p14:creationId xmlns:p14="http://schemas.microsoft.com/office/powerpoint/2010/main" val="4247745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6621EF4-23D1-4222-8ADB-232EDB17483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79FAB5F-2B71-46DA-8C68-0BED88D989A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01A64D1-231C-4856-AB93-CAFF1E05F030}"/>
              </a:ext>
            </a:extLst>
          </p:cNvPr>
          <p:cNvSpPr>
            <a:spLocks noGrp="1"/>
          </p:cNvSpPr>
          <p:nvPr>
            <p:ph type="dt" sz="half" idx="10"/>
          </p:nvPr>
        </p:nvSpPr>
        <p:spPr/>
        <p:txBody>
          <a:bodyPr/>
          <a:lstStyle/>
          <a:p>
            <a:fld id="{20A4075B-F070-49B1-A5C0-A5B0CA231A0C}" type="datetimeFigureOut">
              <a:rPr lang="tr-TR" smtClean="0"/>
              <a:t>26.11.2019</a:t>
            </a:fld>
            <a:endParaRPr lang="tr-TR"/>
          </a:p>
        </p:txBody>
      </p:sp>
      <p:sp>
        <p:nvSpPr>
          <p:cNvPr id="5" name="Alt Bilgi Yer Tutucusu 4">
            <a:extLst>
              <a:ext uri="{FF2B5EF4-FFF2-40B4-BE49-F238E27FC236}">
                <a16:creationId xmlns:a16="http://schemas.microsoft.com/office/drawing/2014/main" id="{D0B8B3DA-95E7-47A7-9DE5-C7E9754361A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EB359E7-9E59-4E01-980D-CF0414C53E75}"/>
              </a:ext>
            </a:extLst>
          </p:cNvPr>
          <p:cNvSpPr>
            <a:spLocks noGrp="1"/>
          </p:cNvSpPr>
          <p:nvPr>
            <p:ph type="sldNum" sz="quarter" idx="12"/>
          </p:nvPr>
        </p:nvSpPr>
        <p:spPr/>
        <p:txBody>
          <a:bodyPr/>
          <a:lstStyle/>
          <a:p>
            <a:fld id="{D821D1D1-387B-4803-A89E-B6CF49106150}" type="slidenum">
              <a:rPr lang="tr-TR" smtClean="0"/>
              <a:t>‹#›</a:t>
            </a:fld>
            <a:endParaRPr lang="tr-TR"/>
          </a:p>
        </p:txBody>
      </p:sp>
    </p:spTree>
    <p:extLst>
      <p:ext uri="{BB962C8B-B14F-4D97-AF65-F5344CB8AC3E}">
        <p14:creationId xmlns:p14="http://schemas.microsoft.com/office/powerpoint/2010/main" val="403677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39235F-A5DC-42D4-B3AD-1910BA39AD0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1187DD2-E799-4FCE-9ABE-65D28C99990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00F3176-E80D-46C1-B557-593C3308AE93}"/>
              </a:ext>
            </a:extLst>
          </p:cNvPr>
          <p:cNvSpPr>
            <a:spLocks noGrp="1"/>
          </p:cNvSpPr>
          <p:nvPr>
            <p:ph type="dt" sz="half" idx="10"/>
          </p:nvPr>
        </p:nvSpPr>
        <p:spPr/>
        <p:txBody>
          <a:bodyPr/>
          <a:lstStyle/>
          <a:p>
            <a:fld id="{20A4075B-F070-49B1-A5C0-A5B0CA231A0C}" type="datetimeFigureOut">
              <a:rPr lang="tr-TR" smtClean="0"/>
              <a:t>26.11.2019</a:t>
            </a:fld>
            <a:endParaRPr lang="tr-TR"/>
          </a:p>
        </p:txBody>
      </p:sp>
      <p:sp>
        <p:nvSpPr>
          <p:cNvPr id="5" name="Alt Bilgi Yer Tutucusu 4">
            <a:extLst>
              <a:ext uri="{FF2B5EF4-FFF2-40B4-BE49-F238E27FC236}">
                <a16:creationId xmlns:a16="http://schemas.microsoft.com/office/drawing/2014/main" id="{BE213F8C-FE3C-4803-8445-7C275CF8F48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79D8ECF-8E35-42EC-936A-1C65AFBB9A55}"/>
              </a:ext>
            </a:extLst>
          </p:cNvPr>
          <p:cNvSpPr>
            <a:spLocks noGrp="1"/>
          </p:cNvSpPr>
          <p:nvPr>
            <p:ph type="sldNum" sz="quarter" idx="12"/>
          </p:nvPr>
        </p:nvSpPr>
        <p:spPr/>
        <p:txBody>
          <a:bodyPr/>
          <a:lstStyle/>
          <a:p>
            <a:fld id="{D821D1D1-387B-4803-A89E-B6CF49106150}" type="slidenum">
              <a:rPr lang="tr-TR" smtClean="0"/>
              <a:t>‹#›</a:t>
            </a:fld>
            <a:endParaRPr lang="tr-TR"/>
          </a:p>
        </p:txBody>
      </p:sp>
    </p:spTree>
    <p:extLst>
      <p:ext uri="{BB962C8B-B14F-4D97-AF65-F5344CB8AC3E}">
        <p14:creationId xmlns:p14="http://schemas.microsoft.com/office/powerpoint/2010/main" val="224220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DC8E0C-EFB7-42FF-8909-6A352944607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478569D-F962-4B3B-B9F4-F71174FAD0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799E2D5-09FE-4CF8-A7E0-6E5DC1398014}"/>
              </a:ext>
            </a:extLst>
          </p:cNvPr>
          <p:cNvSpPr>
            <a:spLocks noGrp="1"/>
          </p:cNvSpPr>
          <p:nvPr>
            <p:ph type="dt" sz="half" idx="10"/>
          </p:nvPr>
        </p:nvSpPr>
        <p:spPr/>
        <p:txBody>
          <a:bodyPr/>
          <a:lstStyle/>
          <a:p>
            <a:fld id="{20A4075B-F070-49B1-A5C0-A5B0CA231A0C}" type="datetimeFigureOut">
              <a:rPr lang="tr-TR" smtClean="0"/>
              <a:t>26.11.2019</a:t>
            </a:fld>
            <a:endParaRPr lang="tr-TR"/>
          </a:p>
        </p:txBody>
      </p:sp>
      <p:sp>
        <p:nvSpPr>
          <p:cNvPr id="5" name="Alt Bilgi Yer Tutucusu 4">
            <a:extLst>
              <a:ext uri="{FF2B5EF4-FFF2-40B4-BE49-F238E27FC236}">
                <a16:creationId xmlns:a16="http://schemas.microsoft.com/office/drawing/2014/main" id="{EBB94335-3132-429D-99CD-CA37E8D5BED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7ED4E27-305E-4FE7-882A-DA7372E15DCF}"/>
              </a:ext>
            </a:extLst>
          </p:cNvPr>
          <p:cNvSpPr>
            <a:spLocks noGrp="1"/>
          </p:cNvSpPr>
          <p:nvPr>
            <p:ph type="sldNum" sz="quarter" idx="12"/>
          </p:nvPr>
        </p:nvSpPr>
        <p:spPr/>
        <p:txBody>
          <a:bodyPr/>
          <a:lstStyle/>
          <a:p>
            <a:fld id="{D821D1D1-387B-4803-A89E-B6CF49106150}" type="slidenum">
              <a:rPr lang="tr-TR" smtClean="0"/>
              <a:t>‹#›</a:t>
            </a:fld>
            <a:endParaRPr lang="tr-TR"/>
          </a:p>
        </p:txBody>
      </p:sp>
    </p:spTree>
    <p:extLst>
      <p:ext uri="{BB962C8B-B14F-4D97-AF65-F5344CB8AC3E}">
        <p14:creationId xmlns:p14="http://schemas.microsoft.com/office/powerpoint/2010/main" val="27421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1CA714-D36A-4F95-BBB9-54C8042617A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AAA14B5-50A0-4341-9DBA-3E81C513C41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B48A85A-A17C-44A3-B54D-3052DB602D2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AFA679B-A2AE-4E65-A032-23BD2E1972C3}"/>
              </a:ext>
            </a:extLst>
          </p:cNvPr>
          <p:cNvSpPr>
            <a:spLocks noGrp="1"/>
          </p:cNvSpPr>
          <p:nvPr>
            <p:ph type="dt" sz="half" idx="10"/>
          </p:nvPr>
        </p:nvSpPr>
        <p:spPr/>
        <p:txBody>
          <a:bodyPr/>
          <a:lstStyle/>
          <a:p>
            <a:fld id="{20A4075B-F070-49B1-A5C0-A5B0CA231A0C}" type="datetimeFigureOut">
              <a:rPr lang="tr-TR" smtClean="0"/>
              <a:t>26.11.2019</a:t>
            </a:fld>
            <a:endParaRPr lang="tr-TR"/>
          </a:p>
        </p:txBody>
      </p:sp>
      <p:sp>
        <p:nvSpPr>
          <p:cNvPr id="6" name="Alt Bilgi Yer Tutucusu 5">
            <a:extLst>
              <a:ext uri="{FF2B5EF4-FFF2-40B4-BE49-F238E27FC236}">
                <a16:creationId xmlns:a16="http://schemas.microsoft.com/office/drawing/2014/main" id="{CAD85BB6-560F-4F9A-BCD4-68F2FFAAAF9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1B600EA-E2E0-4543-B44F-2006D8D1CB1A}"/>
              </a:ext>
            </a:extLst>
          </p:cNvPr>
          <p:cNvSpPr>
            <a:spLocks noGrp="1"/>
          </p:cNvSpPr>
          <p:nvPr>
            <p:ph type="sldNum" sz="quarter" idx="12"/>
          </p:nvPr>
        </p:nvSpPr>
        <p:spPr/>
        <p:txBody>
          <a:bodyPr/>
          <a:lstStyle/>
          <a:p>
            <a:fld id="{D821D1D1-387B-4803-A89E-B6CF49106150}" type="slidenum">
              <a:rPr lang="tr-TR" smtClean="0"/>
              <a:t>‹#›</a:t>
            </a:fld>
            <a:endParaRPr lang="tr-TR"/>
          </a:p>
        </p:txBody>
      </p:sp>
    </p:spTree>
    <p:extLst>
      <p:ext uri="{BB962C8B-B14F-4D97-AF65-F5344CB8AC3E}">
        <p14:creationId xmlns:p14="http://schemas.microsoft.com/office/powerpoint/2010/main" val="2402587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1B9798-4339-4760-B213-F0B8C5F1066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7254117-09FD-44C2-8D43-E2614A12BE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3E59F6E-4450-4615-83AC-4FF65AA1FBB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18207D3-247D-4F0B-A227-D2952DB1D3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7DC82BB-76DA-4B31-8FBB-812296C0AF7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2548A4F-C9D5-45F6-9C37-836DA4E2D36A}"/>
              </a:ext>
            </a:extLst>
          </p:cNvPr>
          <p:cNvSpPr>
            <a:spLocks noGrp="1"/>
          </p:cNvSpPr>
          <p:nvPr>
            <p:ph type="dt" sz="half" idx="10"/>
          </p:nvPr>
        </p:nvSpPr>
        <p:spPr/>
        <p:txBody>
          <a:bodyPr/>
          <a:lstStyle/>
          <a:p>
            <a:fld id="{20A4075B-F070-49B1-A5C0-A5B0CA231A0C}" type="datetimeFigureOut">
              <a:rPr lang="tr-TR" smtClean="0"/>
              <a:t>26.11.2019</a:t>
            </a:fld>
            <a:endParaRPr lang="tr-TR"/>
          </a:p>
        </p:txBody>
      </p:sp>
      <p:sp>
        <p:nvSpPr>
          <p:cNvPr id="8" name="Alt Bilgi Yer Tutucusu 7">
            <a:extLst>
              <a:ext uri="{FF2B5EF4-FFF2-40B4-BE49-F238E27FC236}">
                <a16:creationId xmlns:a16="http://schemas.microsoft.com/office/drawing/2014/main" id="{3ED3B5E0-E961-4BC9-998E-5064058732B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1FF8A8D-401C-4119-B15D-E126433F3B71}"/>
              </a:ext>
            </a:extLst>
          </p:cNvPr>
          <p:cNvSpPr>
            <a:spLocks noGrp="1"/>
          </p:cNvSpPr>
          <p:nvPr>
            <p:ph type="sldNum" sz="quarter" idx="12"/>
          </p:nvPr>
        </p:nvSpPr>
        <p:spPr/>
        <p:txBody>
          <a:bodyPr/>
          <a:lstStyle/>
          <a:p>
            <a:fld id="{D821D1D1-387B-4803-A89E-B6CF49106150}" type="slidenum">
              <a:rPr lang="tr-TR" smtClean="0"/>
              <a:t>‹#›</a:t>
            </a:fld>
            <a:endParaRPr lang="tr-TR"/>
          </a:p>
        </p:txBody>
      </p:sp>
    </p:spTree>
    <p:extLst>
      <p:ext uri="{BB962C8B-B14F-4D97-AF65-F5344CB8AC3E}">
        <p14:creationId xmlns:p14="http://schemas.microsoft.com/office/powerpoint/2010/main" val="225900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838DA8-D434-4BD3-9A55-D848BF4AD2B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7D51AA8-1920-48E6-88B0-20800FACAE8A}"/>
              </a:ext>
            </a:extLst>
          </p:cNvPr>
          <p:cNvSpPr>
            <a:spLocks noGrp="1"/>
          </p:cNvSpPr>
          <p:nvPr>
            <p:ph type="dt" sz="half" idx="10"/>
          </p:nvPr>
        </p:nvSpPr>
        <p:spPr/>
        <p:txBody>
          <a:bodyPr/>
          <a:lstStyle/>
          <a:p>
            <a:fld id="{20A4075B-F070-49B1-A5C0-A5B0CA231A0C}" type="datetimeFigureOut">
              <a:rPr lang="tr-TR" smtClean="0"/>
              <a:t>26.11.2019</a:t>
            </a:fld>
            <a:endParaRPr lang="tr-TR"/>
          </a:p>
        </p:txBody>
      </p:sp>
      <p:sp>
        <p:nvSpPr>
          <p:cNvPr id="4" name="Alt Bilgi Yer Tutucusu 3">
            <a:extLst>
              <a:ext uri="{FF2B5EF4-FFF2-40B4-BE49-F238E27FC236}">
                <a16:creationId xmlns:a16="http://schemas.microsoft.com/office/drawing/2014/main" id="{F0021612-E6CA-45D4-91AE-15FB37AC4F5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911C019-D535-4321-8C95-880DE58FC78D}"/>
              </a:ext>
            </a:extLst>
          </p:cNvPr>
          <p:cNvSpPr>
            <a:spLocks noGrp="1"/>
          </p:cNvSpPr>
          <p:nvPr>
            <p:ph type="sldNum" sz="quarter" idx="12"/>
          </p:nvPr>
        </p:nvSpPr>
        <p:spPr/>
        <p:txBody>
          <a:bodyPr/>
          <a:lstStyle/>
          <a:p>
            <a:fld id="{D821D1D1-387B-4803-A89E-B6CF49106150}" type="slidenum">
              <a:rPr lang="tr-TR" smtClean="0"/>
              <a:t>‹#›</a:t>
            </a:fld>
            <a:endParaRPr lang="tr-TR"/>
          </a:p>
        </p:txBody>
      </p:sp>
    </p:spTree>
    <p:extLst>
      <p:ext uri="{BB962C8B-B14F-4D97-AF65-F5344CB8AC3E}">
        <p14:creationId xmlns:p14="http://schemas.microsoft.com/office/powerpoint/2010/main" val="226976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471A360-622C-40F3-938F-99B7BF3131B1}"/>
              </a:ext>
            </a:extLst>
          </p:cNvPr>
          <p:cNvSpPr>
            <a:spLocks noGrp="1"/>
          </p:cNvSpPr>
          <p:nvPr>
            <p:ph type="dt" sz="half" idx="10"/>
          </p:nvPr>
        </p:nvSpPr>
        <p:spPr/>
        <p:txBody>
          <a:bodyPr/>
          <a:lstStyle/>
          <a:p>
            <a:fld id="{20A4075B-F070-49B1-A5C0-A5B0CA231A0C}" type="datetimeFigureOut">
              <a:rPr lang="tr-TR" smtClean="0"/>
              <a:t>26.11.2019</a:t>
            </a:fld>
            <a:endParaRPr lang="tr-TR"/>
          </a:p>
        </p:txBody>
      </p:sp>
      <p:sp>
        <p:nvSpPr>
          <p:cNvPr id="3" name="Alt Bilgi Yer Tutucusu 2">
            <a:extLst>
              <a:ext uri="{FF2B5EF4-FFF2-40B4-BE49-F238E27FC236}">
                <a16:creationId xmlns:a16="http://schemas.microsoft.com/office/drawing/2014/main" id="{F8FA420E-CD33-4873-A866-18C6A046568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B4C704B-D0EE-4C58-A280-72EEFAD66F61}"/>
              </a:ext>
            </a:extLst>
          </p:cNvPr>
          <p:cNvSpPr>
            <a:spLocks noGrp="1"/>
          </p:cNvSpPr>
          <p:nvPr>
            <p:ph type="sldNum" sz="quarter" idx="12"/>
          </p:nvPr>
        </p:nvSpPr>
        <p:spPr/>
        <p:txBody>
          <a:bodyPr/>
          <a:lstStyle/>
          <a:p>
            <a:fld id="{D821D1D1-387B-4803-A89E-B6CF49106150}" type="slidenum">
              <a:rPr lang="tr-TR" smtClean="0"/>
              <a:t>‹#›</a:t>
            </a:fld>
            <a:endParaRPr lang="tr-TR"/>
          </a:p>
        </p:txBody>
      </p:sp>
    </p:spTree>
    <p:extLst>
      <p:ext uri="{BB962C8B-B14F-4D97-AF65-F5344CB8AC3E}">
        <p14:creationId xmlns:p14="http://schemas.microsoft.com/office/powerpoint/2010/main" val="237650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49FA95-8923-4CC1-9E6B-2476EE509FE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DD1B767-6821-4E77-8B47-73599CE7DA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9352885-55BD-4D00-A53D-5EE973BA8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0C275C7-9193-4EE9-AF59-F0C91E8AF188}"/>
              </a:ext>
            </a:extLst>
          </p:cNvPr>
          <p:cNvSpPr>
            <a:spLocks noGrp="1"/>
          </p:cNvSpPr>
          <p:nvPr>
            <p:ph type="dt" sz="half" idx="10"/>
          </p:nvPr>
        </p:nvSpPr>
        <p:spPr/>
        <p:txBody>
          <a:bodyPr/>
          <a:lstStyle/>
          <a:p>
            <a:fld id="{20A4075B-F070-49B1-A5C0-A5B0CA231A0C}" type="datetimeFigureOut">
              <a:rPr lang="tr-TR" smtClean="0"/>
              <a:t>26.11.2019</a:t>
            </a:fld>
            <a:endParaRPr lang="tr-TR"/>
          </a:p>
        </p:txBody>
      </p:sp>
      <p:sp>
        <p:nvSpPr>
          <p:cNvPr id="6" name="Alt Bilgi Yer Tutucusu 5">
            <a:extLst>
              <a:ext uri="{FF2B5EF4-FFF2-40B4-BE49-F238E27FC236}">
                <a16:creationId xmlns:a16="http://schemas.microsoft.com/office/drawing/2014/main" id="{2644189C-C06E-4FCA-8245-964B34593C3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0DCC964-EBEF-4C33-8406-50A1F92CF65E}"/>
              </a:ext>
            </a:extLst>
          </p:cNvPr>
          <p:cNvSpPr>
            <a:spLocks noGrp="1"/>
          </p:cNvSpPr>
          <p:nvPr>
            <p:ph type="sldNum" sz="quarter" idx="12"/>
          </p:nvPr>
        </p:nvSpPr>
        <p:spPr/>
        <p:txBody>
          <a:bodyPr/>
          <a:lstStyle/>
          <a:p>
            <a:fld id="{D821D1D1-387B-4803-A89E-B6CF49106150}" type="slidenum">
              <a:rPr lang="tr-TR" smtClean="0"/>
              <a:t>‹#›</a:t>
            </a:fld>
            <a:endParaRPr lang="tr-TR"/>
          </a:p>
        </p:txBody>
      </p:sp>
    </p:spTree>
    <p:extLst>
      <p:ext uri="{BB962C8B-B14F-4D97-AF65-F5344CB8AC3E}">
        <p14:creationId xmlns:p14="http://schemas.microsoft.com/office/powerpoint/2010/main" val="2472061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80B8F2-7D28-48EE-921C-8CDD8E68DC1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0D887EC-4217-4A47-8A87-2A4186CA9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B1C8667-F144-4392-9C29-1A51F7367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F0490D7-0AEC-4E0C-ABDD-23CA53D13F15}"/>
              </a:ext>
            </a:extLst>
          </p:cNvPr>
          <p:cNvSpPr>
            <a:spLocks noGrp="1"/>
          </p:cNvSpPr>
          <p:nvPr>
            <p:ph type="dt" sz="half" idx="10"/>
          </p:nvPr>
        </p:nvSpPr>
        <p:spPr/>
        <p:txBody>
          <a:bodyPr/>
          <a:lstStyle/>
          <a:p>
            <a:fld id="{20A4075B-F070-49B1-A5C0-A5B0CA231A0C}" type="datetimeFigureOut">
              <a:rPr lang="tr-TR" smtClean="0"/>
              <a:t>26.11.2019</a:t>
            </a:fld>
            <a:endParaRPr lang="tr-TR"/>
          </a:p>
        </p:txBody>
      </p:sp>
      <p:sp>
        <p:nvSpPr>
          <p:cNvPr id="6" name="Alt Bilgi Yer Tutucusu 5">
            <a:extLst>
              <a:ext uri="{FF2B5EF4-FFF2-40B4-BE49-F238E27FC236}">
                <a16:creationId xmlns:a16="http://schemas.microsoft.com/office/drawing/2014/main" id="{000017F9-E789-491C-B9A4-3166A9E1A91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3FE25BB-E7D5-4A9B-B3FF-07CFA8E0D6EF}"/>
              </a:ext>
            </a:extLst>
          </p:cNvPr>
          <p:cNvSpPr>
            <a:spLocks noGrp="1"/>
          </p:cNvSpPr>
          <p:nvPr>
            <p:ph type="sldNum" sz="quarter" idx="12"/>
          </p:nvPr>
        </p:nvSpPr>
        <p:spPr/>
        <p:txBody>
          <a:bodyPr/>
          <a:lstStyle/>
          <a:p>
            <a:fld id="{D821D1D1-387B-4803-A89E-B6CF49106150}" type="slidenum">
              <a:rPr lang="tr-TR" smtClean="0"/>
              <a:t>‹#›</a:t>
            </a:fld>
            <a:endParaRPr lang="tr-TR"/>
          </a:p>
        </p:txBody>
      </p:sp>
    </p:spTree>
    <p:extLst>
      <p:ext uri="{BB962C8B-B14F-4D97-AF65-F5344CB8AC3E}">
        <p14:creationId xmlns:p14="http://schemas.microsoft.com/office/powerpoint/2010/main" val="296892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51BDCC2-4E32-42B0-8584-E7A2452B79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7BA5703-C488-4CBB-AE28-8468646403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62780A-6C8D-411A-956D-13FDC7F31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4075B-F070-49B1-A5C0-A5B0CA231A0C}" type="datetimeFigureOut">
              <a:rPr lang="tr-TR" smtClean="0"/>
              <a:t>26.11.2019</a:t>
            </a:fld>
            <a:endParaRPr lang="tr-TR"/>
          </a:p>
        </p:txBody>
      </p:sp>
      <p:sp>
        <p:nvSpPr>
          <p:cNvPr id="5" name="Alt Bilgi Yer Tutucusu 4">
            <a:extLst>
              <a:ext uri="{FF2B5EF4-FFF2-40B4-BE49-F238E27FC236}">
                <a16:creationId xmlns:a16="http://schemas.microsoft.com/office/drawing/2014/main" id="{4FD784D3-2473-4306-A1CB-9971EAB10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07999CE-9289-474C-B272-84DB17C9DA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1D1D1-387B-4803-A89E-B6CF49106150}" type="slidenum">
              <a:rPr lang="tr-TR" smtClean="0"/>
              <a:t>‹#›</a:t>
            </a:fld>
            <a:endParaRPr lang="tr-TR"/>
          </a:p>
        </p:txBody>
      </p:sp>
    </p:spTree>
    <p:extLst>
      <p:ext uri="{BB962C8B-B14F-4D97-AF65-F5344CB8AC3E}">
        <p14:creationId xmlns:p14="http://schemas.microsoft.com/office/powerpoint/2010/main" val="333340976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kara Ãniversitesi amblem ile ilgili gÃ¶rsel sonucu">
            <a:extLst>
              <a:ext uri="{FF2B5EF4-FFF2-40B4-BE49-F238E27FC236}">
                <a16:creationId xmlns:a16="http://schemas.microsoft.com/office/drawing/2014/main" id="{60E35662-EDC9-4F04-8469-F9F93C896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917" y="705427"/>
            <a:ext cx="2147078" cy="2147078"/>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096E3639-1BCC-4525-B6B5-4AF29C834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005" y="705427"/>
            <a:ext cx="2147078" cy="2147078"/>
          </a:xfrm>
          <a:prstGeom prst="rect">
            <a:avLst/>
          </a:prstGeom>
        </p:spPr>
      </p:pic>
      <p:sp>
        <p:nvSpPr>
          <p:cNvPr id="5" name="Metin kutusu 4">
            <a:extLst>
              <a:ext uri="{FF2B5EF4-FFF2-40B4-BE49-F238E27FC236}">
                <a16:creationId xmlns:a16="http://schemas.microsoft.com/office/drawing/2014/main" id="{416E21F3-807C-433C-B1B0-EAE477B00AC9}"/>
              </a:ext>
            </a:extLst>
          </p:cNvPr>
          <p:cNvSpPr txBox="1"/>
          <p:nvPr/>
        </p:nvSpPr>
        <p:spPr>
          <a:xfrm>
            <a:off x="3854970" y="809470"/>
            <a:ext cx="4482059" cy="1938992"/>
          </a:xfrm>
          <a:prstGeom prst="rect">
            <a:avLst/>
          </a:prstGeom>
          <a:noFill/>
        </p:spPr>
        <p:txBody>
          <a:bodyPr wrap="square" rtlCol="0">
            <a:spAutoFit/>
          </a:bodyPr>
          <a:lstStyle/>
          <a:p>
            <a:pPr algn="ctr"/>
            <a:r>
              <a:rPr lang="tr-TR" sz="2400" b="1" dirty="0">
                <a:latin typeface="Times New Roman" panose="02020603050405020304" pitchFamily="18" charset="0"/>
                <a:cs typeface="Times New Roman" panose="02020603050405020304" pitchFamily="18" charset="0"/>
              </a:rPr>
              <a:t>ANKARA ÜNİVERSİTESİ</a:t>
            </a:r>
          </a:p>
          <a:p>
            <a:pPr algn="ctr"/>
            <a:r>
              <a:rPr lang="tr-TR" sz="2400" b="1" dirty="0">
                <a:latin typeface="Times New Roman" panose="02020603050405020304" pitchFamily="18" charset="0"/>
                <a:cs typeface="Times New Roman" panose="02020603050405020304" pitchFamily="18" charset="0"/>
              </a:rPr>
              <a:t>SAĞLIK BİLİMLER FAKÜLTESİ</a:t>
            </a:r>
          </a:p>
          <a:p>
            <a:pPr algn="ctr"/>
            <a:r>
              <a:rPr lang="tr-TR" sz="2400" b="1" dirty="0">
                <a:latin typeface="Times New Roman" panose="02020603050405020304" pitchFamily="18" charset="0"/>
                <a:cs typeface="Times New Roman" panose="02020603050405020304" pitchFamily="18" charset="0"/>
              </a:rPr>
              <a:t>ORTEZ-PROTEZ BÖLÜMÜ</a:t>
            </a:r>
          </a:p>
          <a:p>
            <a:pPr algn="ctr"/>
            <a:endParaRPr lang="tr-TR" sz="2400" b="1"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75CD8F00-DFFE-430F-B0CB-DCD60E5BE4A4}"/>
              </a:ext>
            </a:extLst>
          </p:cNvPr>
          <p:cNvSpPr txBox="1"/>
          <p:nvPr/>
        </p:nvSpPr>
        <p:spPr>
          <a:xfrm>
            <a:off x="3502700" y="3059668"/>
            <a:ext cx="5186598" cy="369332"/>
          </a:xfrm>
          <a:prstGeom prst="rect">
            <a:avLst/>
          </a:prstGeom>
          <a:noFill/>
        </p:spPr>
        <p:txBody>
          <a:bodyPr wrap="square" rtlCol="0">
            <a:spAutoFit/>
          </a:bodyPr>
          <a:lstStyle/>
          <a:p>
            <a:pPr algn="ctr"/>
            <a:r>
              <a:rPr lang="tr-TR" dirty="0">
                <a:latin typeface="Times New Roman" panose="02020603050405020304" pitchFamily="18" charset="0"/>
                <a:cs typeface="Times New Roman" panose="02020603050405020304" pitchFamily="18" charset="0"/>
              </a:rPr>
              <a:t>OPZ210 ORTEZ BİLİMİ III UYGULAMA – 7. Hafta</a:t>
            </a:r>
          </a:p>
        </p:txBody>
      </p:sp>
      <p:sp>
        <p:nvSpPr>
          <p:cNvPr id="7" name="Metin kutusu 6">
            <a:extLst>
              <a:ext uri="{FF2B5EF4-FFF2-40B4-BE49-F238E27FC236}">
                <a16:creationId xmlns:a16="http://schemas.microsoft.com/office/drawing/2014/main" id="{33156A87-1D57-486D-9F6D-F5204CEC4240}"/>
              </a:ext>
            </a:extLst>
          </p:cNvPr>
          <p:cNvSpPr txBox="1"/>
          <p:nvPr/>
        </p:nvSpPr>
        <p:spPr>
          <a:xfrm>
            <a:off x="3123143" y="4384822"/>
            <a:ext cx="5945707" cy="523220"/>
          </a:xfrm>
          <a:prstGeom prst="rect">
            <a:avLst/>
          </a:prstGeom>
          <a:noFill/>
        </p:spPr>
        <p:txBody>
          <a:bodyPr wrap="square" rtlCol="0">
            <a:spAutoFit/>
          </a:bodyPr>
          <a:lstStyle/>
          <a:p>
            <a:pPr algn="ctr"/>
            <a:r>
              <a:rPr lang="tr-TR" sz="2800" b="1" dirty="0">
                <a:latin typeface="Times New Roman" panose="02020603050405020304" pitchFamily="18" charset="0"/>
                <a:cs typeface="Times New Roman" panose="02020603050405020304" pitchFamily="18" charset="0"/>
              </a:rPr>
              <a:t>HAZIR DİZ ORTEZLERİ</a:t>
            </a:r>
          </a:p>
        </p:txBody>
      </p:sp>
      <p:sp>
        <p:nvSpPr>
          <p:cNvPr id="8" name="Metin kutusu 7">
            <a:extLst>
              <a:ext uri="{FF2B5EF4-FFF2-40B4-BE49-F238E27FC236}">
                <a16:creationId xmlns:a16="http://schemas.microsoft.com/office/drawing/2014/main" id="{1D27CF4E-C4C6-4748-AD0C-37682F83022B}"/>
              </a:ext>
            </a:extLst>
          </p:cNvPr>
          <p:cNvSpPr txBox="1"/>
          <p:nvPr/>
        </p:nvSpPr>
        <p:spPr>
          <a:xfrm>
            <a:off x="4805916" y="5099366"/>
            <a:ext cx="4262934" cy="1477328"/>
          </a:xfrm>
          <a:prstGeom prst="rect">
            <a:avLst/>
          </a:prstGeom>
          <a:noFill/>
        </p:spPr>
        <p:txBody>
          <a:bodyPr wrap="square" rtlCol="0">
            <a:spAutoFit/>
          </a:bodyPr>
          <a:lstStyle/>
          <a:p>
            <a:r>
              <a:rPr lang="tr-TR" altLang="tr-TR" dirty="0"/>
              <a:t>Prof. </a:t>
            </a:r>
            <a:r>
              <a:rPr lang="tr-TR" altLang="tr-TR" dirty="0" err="1"/>
              <a:t>Dr</a:t>
            </a:r>
            <a:r>
              <a:rPr lang="tr-TR" altLang="tr-TR" dirty="0"/>
              <a:t> Serap Alsancak</a:t>
            </a:r>
          </a:p>
          <a:p>
            <a:r>
              <a:rPr lang="tr-TR" altLang="tr-TR" dirty="0" err="1"/>
              <a:t>Doç.Dr.Senem</a:t>
            </a:r>
            <a:r>
              <a:rPr lang="tr-TR" altLang="tr-TR" dirty="0"/>
              <a:t> Güner</a:t>
            </a:r>
          </a:p>
          <a:p>
            <a:r>
              <a:rPr lang="tr-TR" altLang="tr-TR" dirty="0" err="1"/>
              <a:t>Öğr</a:t>
            </a:r>
            <a:r>
              <a:rPr lang="tr-TR" altLang="tr-TR" dirty="0"/>
              <a:t>. </a:t>
            </a:r>
            <a:r>
              <a:rPr lang="tr-TR" altLang="tr-TR" dirty="0" err="1"/>
              <a:t>Gör.Enver</a:t>
            </a:r>
            <a:r>
              <a:rPr lang="tr-TR" altLang="tr-TR" dirty="0"/>
              <a:t> Güven</a:t>
            </a:r>
          </a:p>
          <a:p>
            <a:r>
              <a:rPr lang="tr-TR" altLang="tr-TR" dirty="0" err="1"/>
              <a:t>Öğr</a:t>
            </a:r>
            <a:r>
              <a:rPr lang="tr-TR" altLang="tr-TR" dirty="0"/>
              <a:t>. Gör. Ali Koray Özgün</a:t>
            </a:r>
          </a:p>
          <a:p>
            <a:pPr algn="ct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4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200CF5-B18B-46FA-99D5-426114038130}"/>
              </a:ext>
            </a:extLst>
          </p:cNvPr>
          <p:cNvSpPr txBox="1"/>
          <p:nvPr/>
        </p:nvSpPr>
        <p:spPr>
          <a:xfrm>
            <a:off x="701119" y="1241291"/>
            <a:ext cx="4482059" cy="1477328"/>
          </a:xfrm>
          <a:prstGeom prst="rect">
            <a:avLst/>
          </a:prstGeom>
          <a:noFill/>
        </p:spPr>
        <p:txBody>
          <a:bodyPr wrap="square" rtlCol="0">
            <a:spAutoFit/>
          </a:bodyPr>
          <a:lstStyle/>
          <a:p>
            <a:pPr marL="342900" indent="-342900">
              <a:buAutoNum type="alphaUcParenR"/>
            </a:pPr>
            <a:r>
              <a:rPr lang="tr-TR" b="1" dirty="0" err="1">
                <a:latin typeface="Times New Roman" panose="02020603050405020304" pitchFamily="18" charset="0"/>
                <a:cs typeface="Times New Roman" panose="02020603050405020304" pitchFamily="18" charset="0"/>
              </a:rPr>
              <a:t>Solf</a:t>
            </a:r>
            <a:r>
              <a:rPr lang="tr-TR" b="1" dirty="0">
                <a:latin typeface="Times New Roman" panose="02020603050405020304" pitchFamily="18" charset="0"/>
                <a:cs typeface="Times New Roman" panose="02020603050405020304" pitchFamily="18" charset="0"/>
              </a:rPr>
              <a:t> Diz </a:t>
            </a:r>
            <a:r>
              <a:rPr lang="tr-TR" b="1" dirty="0" err="1">
                <a:latin typeface="Times New Roman" panose="02020603050405020304" pitchFamily="18" charset="0"/>
                <a:cs typeface="Times New Roman" panose="02020603050405020304" pitchFamily="18" charset="0"/>
              </a:rPr>
              <a:t>Ortezleri</a:t>
            </a:r>
            <a:endParaRPr lang="tr-TR"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Elastik dizlik</a:t>
            </a: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Angora dizlik</a:t>
            </a:r>
          </a:p>
          <a:p>
            <a:pPr marL="342900" indent="-342900">
              <a:buFont typeface="+mj-lt"/>
              <a:buAutoNum type="arabicPeriod"/>
            </a:pPr>
            <a:r>
              <a:rPr lang="tr-TR" dirty="0" err="1">
                <a:latin typeface="Times New Roman" panose="02020603050405020304" pitchFamily="18" charset="0"/>
                <a:cs typeface="Times New Roman" panose="02020603050405020304" pitchFamily="18" charset="0"/>
              </a:rPr>
              <a:t>Neopren</a:t>
            </a:r>
            <a:r>
              <a:rPr lang="tr-TR" dirty="0">
                <a:latin typeface="Times New Roman" panose="02020603050405020304" pitchFamily="18" charset="0"/>
                <a:cs typeface="Times New Roman" panose="02020603050405020304" pitchFamily="18" charset="0"/>
              </a:rPr>
              <a:t> dizlik</a:t>
            </a: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Esnek balenli dizlik </a:t>
            </a:r>
          </a:p>
        </p:txBody>
      </p:sp>
      <p:pic>
        <p:nvPicPr>
          <p:cNvPr id="4" name="Resim 3" descr="kişi, kadın, kıyafet içeren bir resim&#10;&#10;Açıklama otomatik olarak oluşturuldu">
            <a:extLst>
              <a:ext uri="{FF2B5EF4-FFF2-40B4-BE49-F238E27FC236}">
                <a16:creationId xmlns:a16="http://schemas.microsoft.com/office/drawing/2014/main" id="{7FB76BF7-CFE7-4E42-B93D-17B722654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688" y="0"/>
            <a:ext cx="5294969" cy="6858000"/>
          </a:xfrm>
          <a:prstGeom prst="rect">
            <a:avLst/>
          </a:prstGeom>
        </p:spPr>
      </p:pic>
      <p:pic>
        <p:nvPicPr>
          <p:cNvPr id="5" name="Resim 4">
            <a:extLst>
              <a:ext uri="{FF2B5EF4-FFF2-40B4-BE49-F238E27FC236}">
                <a16:creationId xmlns:a16="http://schemas.microsoft.com/office/drawing/2014/main" id="{8BBE296E-6FA3-4C8C-ADA3-D6B7BA9837AE}"/>
              </a:ext>
            </a:extLst>
          </p:cNvPr>
          <p:cNvPicPr>
            <a:picLocks noChangeAspect="1"/>
          </p:cNvPicPr>
          <p:nvPr/>
        </p:nvPicPr>
        <p:blipFill>
          <a:blip r:embed="rId3"/>
          <a:stretch>
            <a:fillRect/>
          </a:stretch>
        </p:blipFill>
        <p:spPr>
          <a:xfrm>
            <a:off x="6481011" y="2718619"/>
            <a:ext cx="722897" cy="1179613"/>
          </a:xfrm>
          <a:prstGeom prst="rect">
            <a:avLst/>
          </a:prstGeom>
        </p:spPr>
      </p:pic>
      <p:pic>
        <p:nvPicPr>
          <p:cNvPr id="6" name="Resim 5">
            <a:extLst>
              <a:ext uri="{FF2B5EF4-FFF2-40B4-BE49-F238E27FC236}">
                <a16:creationId xmlns:a16="http://schemas.microsoft.com/office/drawing/2014/main" id="{E2D91F43-2D1F-45C1-8D9D-CA125E73875D}"/>
              </a:ext>
            </a:extLst>
          </p:cNvPr>
          <p:cNvPicPr>
            <a:picLocks noChangeAspect="1"/>
          </p:cNvPicPr>
          <p:nvPr/>
        </p:nvPicPr>
        <p:blipFill>
          <a:blip r:embed="rId4"/>
          <a:stretch>
            <a:fillRect/>
          </a:stretch>
        </p:blipFill>
        <p:spPr>
          <a:xfrm>
            <a:off x="7839353" y="3682930"/>
            <a:ext cx="560752" cy="430603"/>
          </a:xfrm>
          <a:prstGeom prst="rect">
            <a:avLst/>
          </a:prstGeom>
        </p:spPr>
      </p:pic>
      <p:pic>
        <p:nvPicPr>
          <p:cNvPr id="7" name="Resim 6" descr="kişi, kadın, kıyafet içeren bir resim&#10;&#10;Açıklama otomatik olarak oluşturuldu">
            <a:extLst>
              <a:ext uri="{FF2B5EF4-FFF2-40B4-BE49-F238E27FC236}">
                <a16:creationId xmlns:a16="http://schemas.microsoft.com/office/drawing/2014/main" id="{5B8804D5-DEBE-465D-A07C-43EDEF75EC4B}"/>
              </a:ext>
            </a:extLst>
          </p:cNvPr>
          <p:cNvPicPr>
            <a:picLocks noChangeAspect="1"/>
          </p:cNvPicPr>
          <p:nvPr/>
        </p:nvPicPr>
        <p:blipFill rotWithShape="1">
          <a:blip r:embed="rId2">
            <a:extLst>
              <a:ext uri="{28A0092B-C50C-407E-A947-70E740481C1C}">
                <a14:useLocalDpi xmlns:a14="http://schemas.microsoft.com/office/drawing/2010/main" val="0"/>
              </a:ext>
            </a:extLst>
          </a:blip>
          <a:srcRect l="33937" t="57759" r="63960" b="35962"/>
          <a:stretch/>
        </p:blipFill>
        <p:spPr>
          <a:xfrm>
            <a:off x="5996171" y="4064499"/>
            <a:ext cx="334236" cy="430603"/>
          </a:xfrm>
          <a:prstGeom prst="rect">
            <a:avLst/>
          </a:prstGeom>
        </p:spPr>
      </p:pic>
      <p:sp>
        <p:nvSpPr>
          <p:cNvPr id="8" name="Metin kutusu 7">
            <a:extLst>
              <a:ext uri="{FF2B5EF4-FFF2-40B4-BE49-F238E27FC236}">
                <a16:creationId xmlns:a16="http://schemas.microsoft.com/office/drawing/2014/main" id="{31CA511E-4421-45ED-B4C7-3346F8B5A3B5}"/>
              </a:ext>
            </a:extLst>
          </p:cNvPr>
          <p:cNvSpPr txBox="1"/>
          <p:nvPr/>
        </p:nvSpPr>
        <p:spPr>
          <a:xfrm>
            <a:off x="9109536" y="630769"/>
            <a:ext cx="2181604" cy="5355312"/>
          </a:xfrm>
          <a:prstGeom prst="rect">
            <a:avLst/>
          </a:prstGeom>
          <a:noFill/>
        </p:spPr>
        <p:txBody>
          <a:bodyPr wrap="square" rtlCol="0">
            <a:spAutoFit/>
          </a:bodyPr>
          <a:lstStyle/>
          <a:p>
            <a:pPr algn="ctr"/>
            <a:r>
              <a:rPr lang="tr-TR" dirty="0" err="1"/>
              <a:t>Patella</a:t>
            </a:r>
            <a:r>
              <a:rPr lang="tr-TR" dirty="0"/>
              <a:t> eklem çevresinde silikon destekle kompresyon yapar ve ödemin daha kolay uzaklaştırılmasına yardımcıdır. Diz çevresinde </a:t>
            </a:r>
            <a:r>
              <a:rPr lang="tr-TR" dirty="0" err="1"/>
              <a:t>propriosepsiyonu</a:t>
            </a:r>
            <a:r>
              <a:rPr lang="tr-TR" dirty="0"/>
              <a:t> ve dizin stabilizasyonunu uyarır. Özel hava geçirgen örgü kumaş nemi uzaklaştırır ve dizin dış ve iç kısmındaki spiral balenler ile destekleme yapar ve diz arkasında katlanmayı engeller.</a:t>
            </a:r>
          </a:p>
        </p:txBody>
      </p:sp>
      <p:sp>
        <p:nvSpPr>
          <p:cNvPr id="9" name="Metin kutusu 8">
            <a:extLst>
              <a:ext uri="{FF2B5EF4-FFF2-40B4-BE49-F238E27FC236}">
                <a16:creationId xmlns:a16="http://schemas.microsoft.com/office/drawing/2014/main" id="{D505A3AB-107E-4173-84C3-40879890B22D}"/>
              </a:ext>
            </a:extLst>
          </p:cNvPr>
          <p:cNvSpPr txBox="1"/>
          <p:nvPr/>
        </p:nvSpPr>
        <p:spPr>
          <a:xfrm>
            <a:off x="529388" y="4495102"/>
            <a:ext cx="4653789" cy="2308324"/>
          </a:xfrm>
          <a:prstGeom prst="rect">
            <a:avLst/>
          </a:prstGeom>
          <a:noFill/>
        </p:spPr>
        <p:txBody>
          <a:bodyPr wrap="square" rtlCol="0">
            <a:spAutoFit/>
          </a:bodyPr>
          <a:lstStyle/>
          <a:p>
            <a:pPr fontAlgn="base"/>
            <a:r>
              <a:rPr lang="tr-TR" b="1" dirty="0"/>
              <a:t>Kullanıldığı yerler</a:t>
            </a:r>
            <a:endParaRPr lang="tr-TR" dirty="0"/>
          </a:p>
          <a:p>
            <a:pPr marL="285750" indent="-285750" fontAlgn="base">
              <a:buFont typeface="Arial" panose="020B0604020202020204" pitchFamily="34" charset="0"/>
              <a:buChar char="•"/>
            </a:pPr>
            <a:r>
              <a:rPr lang="tr-TR" dirty="0"/>
              <a:t>Diz </a:t>
            </a:r>
            <a:r>
              <a:rPr lang="tr-TR" dirty="0" err="1"/>
              <a:t>instabilitesi</a:t>
            </a:r>
            <a:endParaRPr lang="tr-TR" dirty="0"/>
          </a:p>
          <a:p>
            <a:pPr marL="285750" indent="-285750" fontAlgn="base">
              <a:buFont typeface="Arial" panose="020B0604020202020204" pitchFamily="34" charset="0"/>
              <a:buChar char="•"/>
            </a:pPr>
            <a:r>
              <a:rPr lang="tr-TR" dirty="0" err="1"/>
              <a:t>Patellofemoral</a:t>
            </a:r>
            <a:r>
              <a:rPr lang="tr-TR" dirty="0"/>
              <a:t> ağrı</a:t>
            </a:r>
          </a:p>
          <a:p>
            <a:pPr marL="285750" indent="-285750" fontAlgn="base">
              <a:buFont typeface="Arial" panose="020B0604020202020204" pitchFamily="34" charset="0"/>
              <a:buChar char="•"/>
            </a:pPr>
            <a:r>
              <a:rPr lang="tr-TR" dirty="0" err="1"/>
              <a:t>Osteoartrit</a:t>
            </a:r>
            <a:r>
              <a:rPr lang="tr-TR" dirty="0"/>
              <a:t> ve </a:t>
            </a:r>
            <a:r>
              <a:rPr lang="tr-TR" dirty="0" err="1"/>
              <a:t>artrit</a:t>
            </a:r>
            <a:endParaRPr lang="tr-TR" dirty="0"/>
          </a:p>
          <a:p>
            <a:pPr marL="285750" indent="-285750" fontAlgn="base">
              <a:buFont typeface="Arial" panose="020B0604020202020204" pitchFamily="34" charset="0"/>
              <a:buChar char="•"/>
            </a:pPr>
            <a:r>
              <a:rPr lang="tr-TR" dirty="0" err="1"/>
              <a:t>Menisküs</a:t>
            </a:r>
            <a:r>
              <a:rPr lang="tr-TR" dirty="0"/>
              <a:t> hasarı</a:t>
            </a:r>
          </a:p>
          <a:p>
            <a:pPr marL="285750" indent="-285750" fontAlgn="base">
              <a:buFont typeface="Arial" panose="020B0604020202020204" pitchFamily="34" charset="0"/>
              <a:buChar char="•"/>
            </a:pPr>
            <a:r>
              <a:rPr lang="tr-TR" dirty="0" err="1"/>
              <a:t>Sprain</a:t>
            </a:r>
            <a:r>
              <a:rPr lang="tr-TR" dirty="0"/>
              <a:t> ve </a:t>
            </a:r>
            <a:r>
              <a:rPr lang="tr-TR" dirty="0" err="1"/>
              <a:t>strain</a:t>
            </a:r>
            <a:endParaRPr lang="tr-TR" dirty="0"/>
          </a:p>
          <a:p>
            <a:pPr marL="285750" indent="-285750" fontAlgn="base">
              <a:buFont typeface="Arial" panose="020B0604020202020204" pitchFamily="34" charset="0"/>
              <a:buChar char="•"/>
            </a:pPr>
            <a:r>
              <a:rPr lang="tr-TR" dirty="0"/>
              <a:t>Dizde şişlik ve yumuşak doku yaralanması</a:t>
            </a:r>
          </a:p>
          <a:p>
            <a:endParaRPr lang="tr-TR" dirty="0"/>
          </a:p>
        </p:txBody>
      </p:sp>
    </p:spTree>
    <p:extLst>
      <p:ext uri="{BB962C8B-B14F-4D97-AF65-F5344CB8AC3E}">
        <p14:creationId xmlns:p14="http://schemas.microsoft.com/office/powerpoint/2010/main" val="18705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2B1D65E-52E8-4642-BBBE-55FA28C6655C}"/>
              </a:ext>
            </a:extLst>
          </p:cNvPr>
          <p:cNvSpPr txBox="1"/>
          <p:nvPr/>
        </p:nvSpPr>
        <p:spPr>
          <a:xfrm>
            <a:off x="701119" y="1241291"/>
            <a:ext cx="4482059" cy="1754326"/>
          </a:xfrm>
          <a:prstGeom prst="rect">
            <a:avLst/>
          </a:prstGeom>
          <a:noFill/>
        </p:spPr>
        <p:txBody>
          <a:bodyPr wrap="square" rtlCol="0">
            <a:spAutoFit/>
          </a:bodyPr>
          <a:lstStyle/>
          <a:p>
            <a:pPr marL="342900" indent="-342900">
              <a:buAutoNum type="alphaUcParenR"/>
            </a:pPr>
            <a:r>
              <a:rPr lang="tr-TR" b="1" dirty="0" err="1">
                <a:latin typeface="Times New Roman" panose="02020603050405020304" pitchFamily="18" charset="0"/>
                <a:cs typeface="Times New Roman" panose="02020603050405020304" pitchFamily="18" charset="0"/>
              </a:rPr>
              <a:t>Solf</a:t>
            </a:r>
            <a:r>
              <a:rPr lang="tr-TR" b="1" dirty="0">
                <a:latin typeface="Times New Roman" panose="02020603050405020304" pitchFamily="18" charset="0"/>
                <a:cs typeface="Times New Roman" panose="02020603050405020304" pitchFamily="18" charset="0"/>
              </a:rPr>
              <a:t> Diz </a:t>
            </a:r>
            <a:r>
              <a:rPr lang="tr-TR" b="1" dirty="0" err="1">
                <a:latin typeface="Times New Roman" panose="02020603050405020304" pitchFamily="18" charset="0"/>
                <a:cs typeface="Times New Roman" panose="02020603050405020304" pitchFamily="18" charset="0"/>
              </a:rPr>
              <a:t>Ortezleri</a:t>
            </a:r>
            <a:endParaRPr lang="tr-TR"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Elastik dizlik</a:t>
            </a: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Angora dizlik</a:t>
            </a:r>
          </a:p>
          <a:p>
            <a:pPr marL="342900" indent="-342900">
              <a:buFont typeface="+mj-lt"/>
              <a:buAutoNum type="arabicPeriod"/>
            </a:pPr>
            <a:r>
              <a:rPr lang="tr-TR" dirty="0" err="1">
                <a:latin typeface="Times New Roman" panose="02020603050405020304" pitchFamily="18" charset="0"/>
                <a:cs typeface="Times New Roman" panose="02020603050405020304" pitchFamily="18" charset="0"/>
              </a:rPr>
              <a:t>Neopren</a:t>
            </a:r>
            <a:r>
              <a:rPr lang="tr-TR" dirty="0">
                <a:latin typeface="Times New Roman" panose="02020603050405020304" pitchFamily="18" charset="0"/>
                <a:cs typeface="Times New Roman" panose="02020603050405020304" pitchFamily="18" charset="0"/>
              </a:rPr>
              <a:t> dizlik</a:t>
            </a: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Esnek balenli dizlik </a:t>
            </a:r>
          </a:p>
          <a:p>
            <a:pPr marL="342900" indent="-342900">
              <a:buFont typeface="+mj-lt"/>
              <a:buAutoNum type="arabicPeriod"/>
            </a:pPr>
            <a:r>
              <a:rPr lang="tr-TR" dirty="0" err="1">
                <a:latin typeface="Times New Roman" panose="02020603050405020304" pitchFamily="18" charset="0"/>
                <a:cs typeface="Times New Roman" panose="02020603050405020304" pitchFamily="18" charset="0"/>
              </a:rPr>
              <a:t>Patella</a:t>
            </a:r>
            <a:r>
              <a:rPr lang="tr-TR" dirty="0">
                <a:latin typeface="Times New Roman" panose="02020603050405020304" pitchFamily="18" charset="0"/>
                <a:cs typeface="Times New Roman" panose="02020603050405020304" pitchFamily="18" charset="0"/>
              </a:rPr>
              <a:t> Stabilizatör </a:t>
            </a:r>
            <a:r>
              <a:rPr lang="tr-TR" dirty="0" err="1">
                <a:latin typeface="Times New Roman" panose="02020603050405020304" pitchFamily="18" charset="0"/>
                <a:cs typeface="Times New Roman" panose="02020603050405020304" pitchFamily="18" charset="0"/>
              </a:rPr>
              <a:t>Ortez</a:t>
            </a:r>
            <a:r>
              <a:rPr lang="tr-TR" dirty="0">
                <a:latin typeface="Times New Roman" panose="02020603050405020304" pitchFamily="18" charset="0"/>
                <a:cs typeface="Times New Roman" panose="02020603050405020304" pitchFamily="18" charset="0"/>
              </a:rPr>
              <a:t> </a:t>
            </a:r>
          </a:p>
        </p:txBody>
      </p:sp>
      <p:pic>
        <p:nvPicPr>
          <p:cNvPr id="4" name="Resim 3" descr="kişi, kıyafet, koruyucu elbise, giyme içeren bir resim&#10;&#10;Açıklama otomatik olarak oluşturuldu">
            <a:extLst>
              <a:ext uri="{FF2B5EF4-FFF2-40B4-BE49-F238E27FC236}">
                <a16:creationId xmlns:a16="http://schemas.microsoft.com/office/drawing/2014/main" id="{79CC8F34-4A10-41AB-9F1B-3F01F6A0A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848" y="0"/>
            <a:ext cx="4811858" cy="6858000"/>
          </a:xfrm>
          <a:prstGeom prst="rect">
            <a:avLst/>
          </a:prstGeom>
        </p:spPr>
      </p:pic>
      <p:sp>
        <p:nvSpPr>
          <p:cNvPr id="5" name="Metin kutusu 4">
            <a:extLst>
              <a:ext uri="{FF2B5EF4-FFF2-40B4-BE49-F238E27FC236}">
                <a16:creationId xmlns:a16="http://schemas.microsoft.com/office/drawing/2014/main" id="{8BF4DE50-F20B-4F4F-848A-876355E53E4B}"/>
              </a:ext>
            </a:extLst>
          </p:cNvPr>
          <p:cNvSpPr txBox="1"/>
          <p:nvPr/>
        </p:nvSpPr>
        <p:spPr>
          <a:xfrm>
            <a:off x="8357937" y="1241291"/>
            <a:ext cx="2406316" cy="3139321"/>
          </a:xfrm>
          <a:prstGeom prst="rect">
            <a:avLst/>
          </a:prstGeom>
          <a:noFill/>
        </p:spPr>
        <p:txBody>
          <a:bodyPr wrap="square" rtlCol="0">
            <a:spAutoFit/>
          </a:bodyPr>
          <a:lstStyle/>
          <a:p>
            <a:pPr algn="ctr"/>
            <a:r>
              <a:rPr lang="tr-TR" dirty="0" err="1"/>
              <a:t>Patellanın</a:t>
            </a:r>
            <a:r>
              <a:rPr lang="tr-TR" dirty="0"/>
              <a:t> doğru pozisyona getirilmesi hedeflenir. </a:t>
            </a:r>
            <a:r>
              <a:rPr lang="tr-TR" dirty="0" err="1"/>
              <a:t>Patella</a:t>
            </a:r>
            <a:r>
              <a:rPr lang="tr-TR" dirty="0"/>
              <a:t> yerleşiminin diz ortasında olması gerekir. Bazen </a:t>
            </a:r>
            <a:r>
              <a:rPr lang="tr-TR" dirty="0" err="1"/>
              <a:t>patella</a:t>
            </a:r>
            <a:r>
              <a:rPr lang="tr-TR" dirty="0"/>
              <a:t> dışa veya içe kayar hatta belirgin şekilde eklem aksı bozulur. Bu durumda diz hareketleri ağrılı ve zorludur.</a:t>
            </a:r>
          </a:p>
        </p:txBody>
      </p:sp>
      <p:sp>
        <p:nvSpPr>
          <p:cNvPr id="6" name="Metin kutusu 5">
            <a:extLst>
              <a:ext uri="{FF2B5EF4-FFF2-40B4-BE49-F238E27FC236}">
                <a16:creationId xmlns:a16="http://schemas.microsoft.com/office/drawing/2014/main" id="{330DE97B-E991-4A53-B502-D71AA6BC7CB5}"/>
              </a:ext>
            </a:extLst>
          </p:cNvPr>
          <p:cNvSpPr txBox="1"/>
          <p:nvPr/>
        </p:nvSpPr>
        <p:spPr>
          <a:xfrm>
            <a:off x="507275" y="4734706"/>
            <a:ext cx="5141123" cy="1477328"/>
          </a:xfrm>
          <a:prstGeom prst="rect">
            <a:avLst/>
          </a:prstGeom>
          <a:noFill/>
        </p:spPr>
        <p:txBody>
          <a:bodyPr wrap="square" rtlCol="0">
            <a:spAutoFit/>
          </a:bodyPr>
          <a:lstStyle/>
          <a:p>
            <a:pPr fontAlgn="base"/>
            <a:r>
              <a:rPr lang="tr-TR" b="1" dirty="0"/>
              <a:t>Kullanıldığı yerler</a:t>
            </a:r>
            <a:endParaRPr lang="tr-TR" dirty="0"/>
          </a:p>
          <a:p>
            <a:pPr marL="285750" indent="-285750" fontAlgn="base">
              <a:buFont typeface="Arial" panose="020B0604020202020204" pitchFamily="34" charset="0"/>
              <a:buChar char="•"/>
            </a:pPr>
            <a:r>
              <a:rPr lang="tr-TR" dirty="0" err="1"/>
              <a:t>Patellofemoral</a:t>
            </a:r>
            <a:r>
              <a:rPr lang="tr-TR" dirty="0"/>
              <a:t> ağrı</a:t>
            </a:r>
          </a:p>
          <a:p>
            <a:pPr marL="285750" indent="-285750" fontAlgn="base">
              <a:buFont typeface="Arial" panose="020B0604020202020204" pitchFamily="34" charset="0"/>
              <a:buChar char="•"/>
            </a:pPr>
            <a:r>
              <a:rPr lang="tr-TR" dirty="0" err="1"/>
              <a:t>Kondromalazi</a:t>
            </a:r>
            <a:r>
              <a:rPr lang="tr-TR" dirty="0"/>
              <a:t> </a:t>
            </a:r>
            <a:r>
              <a:rPr lang="tr-TR" dirty="0" err="1"/>
              <a:t>patella</a:t>
            </a:r>
            <a:endParaRPr lang="tr-TR" dirty="0"/>
          </a:p>
          <a:p>
            <a:pPr marL="285750" indent="-285750" fontAlgn="base">
              <a:buFont typeface="Arial" panose="020B0604020202020204" pitchFamily="34" charset="0"/>
              <a:buChar char="•"/>
            </a:pPr>
            <a:r>
              <a:rPr lang="tr-TR" dirty="0" err="1"/>
              <a:t>Patellasubluksasyon</a:t>
            </a:r>
            <a:r>
              <a:rPr lang="tr-TR" dirty="0"/>
              <a:t> ve </a:t>
            </a:r>
            <a:r>
              <a:rPr lang="tr-TR" dirty="0" err="1"/>
              <a:t>luksasyonu</a:t>
            </a:r>
            <a:endParaRPr lang="tr-TR" dirty="0"/>
          </a:p>
          <a:p>
            <a:pPr marL="285750" indent="-285750" fontAlgn="base">
              <a:buFont typeface="Arial" panose="020B0604020202020204" pitchFamily="34" charset="0"/>
              <a:buChar char="•"/>
            </a:pPr>
            <a:r>
              <a:rPr lang="tr-TR" dirty="0" err="1"/>
              <a:t>Lateral</a:t>
            </a:r>
            <a:r>
              <a:rPr lang="tr-TR" dirty="0"/>
              <a:t> gevşetme operasyonu sonrası </a:t>
            </a:r>
            <a:r>
              <a:rPr lang="tr-TR" dirty="0" err="1"/>
              <a:t>stabilziasyon</a:t>
            </a:r>
            <a:endParaRPr lang="tr-TR" dirty="0"/>
          </a:p>
        </p:txBody>
      </p:sp>
      <p:pic>
        <p:nvPicPr>
          <p:cNvPr id="3" name="Resim 2">
            <a:extLst>
              <a:ext uri="{FF2B5EF4-FFF2-40B4-BE49-F238E27FC236}">
                <a16:creationId xmlns:a16="http://schemas.microsoft.com/office/drawing/2014/main" id="{88D2F1E7-9BBF-46E4-A987-D40E265932EC}"/>
              </a:ext>
            </a:extLst>
          </p:cNvPr>
          <p:cNvPicPr>
            <a:picLocks noChangeAspect="1"/>
          </p:cNvPicPr>
          <p:nvPr/>
        </p:nvPicPr>
        <p:blipFill>
          <a:blip r:embed="rId3"/>
          <a:stretch>
            <a:fillRect/>
          </a:stretch>
        </p:blipFill>
        <p:spPr>
          <a:xfrm>
            <a:off x="6732951" y="1327026"/>
            <a:ext cx="415268" cy="223086"/>
          </a:xfrm>
          <a:prstGeom prst="rect">
            <a:avLst/>
          </a:prstGeom>
        </p:spPr>
      </p:pic>
    </p:spTree>
    <p:extLst>
      <p:ext uri="{BB962C8B-B14F-4D97-AF65-F5344CB8AC3E}">
        <p14:creationId xmlns:p14="http://schemas.microsoft.com/office/powerpoint/2010/main" val="801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9ED50D3-F9AD-4E92-A022-FB385A7AADC0}"/>
              </a:ext>
            </a:extLst>
          </p:cNvPr>
          <p:cNvSpPr txBox="1"/>
          <p:nvPr/>
        </p:nvSpPr>
        <p:spPr>
          <a:xfrm>
            <a:off x="701119" y="1241291"/>
            <a:ext cx="4482059" cy="2031325"/>
          </a:xfrm>
          <a:prstGeom prst="rect">
            <a:avLst/>
          </a:prstGeom>
          <a:noFill/>
        </p:spPr>
        <p:txBody>
          <a:bodyPr wrap="square" rtlCol="0">
            <a:spAutoFit/>
          </a:bodyPr>
          <a:lstStyle/>
          <a:p>
            <a:pPr marL="342900" indent="-342900">
              <a:buAutoNum type="alphaUcParenR"/>
            </a:pPr>
            <a:r>
              <a:rPr lang="tr-TR" b="1" dirty="0" err="1">
                <a:latin typeface="Times New Roman" panose="02020603050405020304" pitchFamily="18" charset="0"/>
                <a:cs typeface="Times New Roman" panose="02020603050405020304" pitchFamily="18" charset="0"/>
              </a:rPr>
              <a:t>Solf</a:t>
            </a:r>
            <a:r>
              <a:rPr lang="tr-TR" b="1" dirty="0">
                <a:latin typeface="Times New Roman" panose="02020603050405020304" pitchFamily="18" charset="0"/>
                <a:cs typeface="Times New Roman" panose="02020603050405020304" pitchFamily="18" charset="0"/>
              </a:rPr>
              <a:t> Diz </a:t>
            </a:r>
            <a:r>
              <a:rPr lang="tr-TR" b="1" dirty="0" err="1">
                <a:latin typeface="Times New Roman" panose="02020603050405020304" pitchFamily="18" charset="0"/>
                <a:cs typeface="Times New Roman" panose="02020603050405020304" pitchFamily="18" charset="0"/>
              </a:rPr>
              <a:t>Ortezleri</a:t>
            </a:r>
            <a:endParaRPr lang="tr-TR"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Elastik dizlik</a:t>
            </a: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Angora dizlik</a:t>
            </a:r>
          </a:p>
          <a:p>
            <a:pPr marL="342900" indent="-342900">
              <a:buFont typeface="+mj-lt"/>
              <a:buAutoNum type="arabicPeriod"/>
            </a:pPr>
            <a:r>
              <a:rPr lang="tr-TR" dirty="0" err="1">
                <a:latin typeface="Times New Roman" panose="02020603050405020304" pitchFamily="18" charset="0"/>
                <a:cs typeface="Times New Roman" panose="02020603050405020304" pitchFamily="18" charset="0"/>
              </a:rPr>
              <a:t>Neopren</a:t>
            </a:r>
            <a:r>
              <a:rPr lang="tr-TR" dirty="0">
                <a:latin typeface="Times New Roman" panose="02020603050405020304" pitchFamily="18" charset="0"/>
                <a:cs typeface="Times New Roman" panose="02020603050405020304" pitchFamily="18" charset="0"/>
              </a:rPr>
              <a:t> dizlik</a:t>
            </a: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Esnek balenli dizlik </a:t>
            </a:r>
          </a:p>
          <a:p>
            <a:pPr marL="342900" indent="-342900">
              <a:buFont typeface="+mj-lt"/>
              <a:buAutoNum type="arabicPeriod"/>
            </a:pPr>
            <a:r>
              <a:rPr lang="tr-TR" dirty="0" err="1">
                <a:latin typeface="Times New Roman" panose="02020603050405020304" pitchFamily="18" charset="0"/>
                <a:cs typeface="Times New Roman" panose="02020603050405020304" pitchFamily="18" charset="0"/>
              </a:rPr>
              <a:t>Patella</a:t>
            </a:r>
            <a:r>
              <a:rPr lang="tr-TR" dirty="0">
                <a:latin typeface="Times New Roman" panose="02020603050405020304" pitchFamily="18" charset="0"/>
                <a:cs typeface="Times New Roman" panose="02020603050405020304" pitchFamily="18" charset="0"/>
              </a:rPr>
              <a:t> Stabilizatör </a:t>
            </a:r>
            <a:r>
              <a:rPr lang="tr-TR" dirty="0" err="1">
                <a:latin typeface="Times New Roman" panose="02020603050405020304" pitchFamily="18" charset="0"/>
                <a:cs typeface="Times New Roman" panose="02020603050405020304" pitchFamily="18" charset="0"/>
              </a:rPr>
              <a:t>Ortez</a:t>
            </a:r>
            <a:endParaRPr lang="tr-TR"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dirty="0" err="1">
                <a:latin typeface="Times New Roman" panose="02020603050405020304" pitchFamily="18" charset="0"/>
                <a:cs typeface="Times New Roman" panose="02020603050405020304" pitchFamily="18" charset="0"/>
              </a:rPr>
              <a:t>Patellar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Tendon</a:t>
            </a:r>
            <a:r>
              <a:rPr lang="tr-TR" dirty="0">
                <a:latin typeface="Times New Roman" panose="02020603050405020304" pitchFamily="18" charset="0"/>
                <a:cs typeface="Times New Roman" panose="02020603050405020304" pitchFamily="18" charset="0"/>
              </a:rPr>
              <a:t> Bandı </a:t>
            </a:r>
          </a:p>
        </p:txBody>
      </p:sp>
      <p:pic>
        <p:nvPicPr>
          <p:cNvPr id="5" name="Resim 4" descr="kıyafet içeren bir resim&#10;&#10;Açıklama otomatik olarak oluşturuldu">
            <a:extLst>
              <a:ext uri="{FF2B5EF4-FFF2-40B4-BE49-F238E27FC236}">
                <a16:creationId xmlns:a16="http://schemas.microsoft.com/office/drawing/2014/main" id="{9F71C311-8A73-4BB4-8813-7E71EDD1B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967" y="0"/>
            <a:ext cx="4732421" cy="6858000"/>
          </a:xfrm>
          <a:prstGeom prst="rect">
            <a:avLst/>
          </a:prstGeom>
        </p:spPr>
      </p:pic>
      <p:sp>
        <p:nvSpPr>
          <p:cNvPr id="6" name="Metin kutusu 5">
            <a:extLst>
              <a:ext uri="{FF2B5EF4-FFF2-40B4-BE49-F238E27FC236}">
                <a16:creationId xmlns:a16="http://schemas.microsoft.com/office/drawing/2014/main" id="{07D71F35-D873-44CF-8A26-04165592B9D7}"/>
              </a:ext>
            </a:extLst>
          </p:cNvPr>
          <p:cNvSpPr txBox="1"/>
          <p:nvPr/>
        </p:nvSpPr>
        <p:spPr>
          <a:xfrm>
            <a:off x="8021053" y="1443789"/>
            <a:ext cx="3112168" cy="3139321"/>
          </a:xfrm>
          <a:prstGeom prst="rect">
            <a:avLst/>
          </a:prstGeom>
          <a:noFill/>
        </p:spPr>
        <p:txBody>
          <a:bodyPr wrap="square" rtlCol="0">
            <a:spAutoFit/>
          </a:bodyPr>
          <a:lstStyle/>
          <a:p>
            <a:pPr algn="ctr"/>
            <a:r>
              <a:rPr lang="tr-TR" dirty="0" err="1"/>
              <a:t>Quadriseps</a:t>
            </a:r>
            <a:r>
              <a:rPr lang="tr-TR" dirty="0"/>
              <a:t> kasının </a:t>
            </a:r>
            <a:r>
              <a:rPr lang="tr-TR" dirty="0" err="1"/>
              <a:t>tendonuna</a:t>
            </a:r>
            <a:r>
              <a:rPr lang="tr-TR" dirty="0"/>
              <a:t> uygulanan baskı ile </a:t>
            </a:r>
            <a:r>
              <a:rPr lang="tr-TR" dirty="0" err="1"/>
              <a:t>propriosepsif</a:t>
            </a:r>
            <a:r>
              <a:rPr lang="tr-TR" dirty="0"/>
              <a:t> performansı arttırmak  ve diz eklemine binen yükü azaltmak amaçlı kullanılan elastik bir banttır. Bu şekilde diz kapağında koşu, sıçrama nedenli hasar engellenir ve diz kapağı mekanizması güçlendirilmeye çalışılır.</a:t>
            </a:r>
          </a:p>
        </p:txBody>
      </p:sp>
      <p:sp>
        <p:nvSpPr>
          <p:cNvPr id="7" name="Metin kutusu 6">
            <a:extLst>
              <a:ext uri="{FF2B5EF4-FFF2-40B4-BE49-F238E27FC236}">
                <a16:creationId xmlns:a16="http://schemas.microsoft.com/office/drawing/2014/main" id="{809BFF31-9AA5-48A4-923F-4D1F184960E5}"/>
              </a:ext>
            </a:extLst>
          </p:cNvPr>
          <p:cNvSpPr txBox="1"/>
          <p:nvPr/>
        </p:nvSpPr>
        <p:spPr>
          <a:xfrm>
            <a:off x="417096" y="4878045"/>
            <a:ext cx="5454315" cy="1477328"/>
          </a:xfrm>
          <a:prstGeom prst="rect">
            <a:avLst/>
          </a:prstGeom>
          <a:noFill/>
        </p:spPr>
        <p:txBody>
          <a:bodyPr wrap="square" rtlCol="0">
            <a:spAutoFit/>
          </a:bodyPr>
          <a:lstStyle/>
          <a:p>
            <a:pPr fontAlgn="base"/>
            <a:r>
              <a:rPr lang="tr-TR" b="1" dirty="0"/>
              <a:t>Kullanıldığı Yerler</a:t>
            </a:r>
            <a:endParaRPr lang="tr-TR" dirty="0"/>
          </a:p>
          <a:p>
            <a:pPr marL="285750" indent="-285750" fontAlgn="base">
              <a:buFont typeface="Arial" panose="020B0604020202020204" pitchFamily="34" charset="0"/>
              <a:buChar char="•"/>
            </a:pPr>
            <a:r>
              <a:rPr lang="tr-TR" dirty="0" err="1"/>
              <a:t>Patellofemoral</a:t>
            </a:r>
            <a:r>
              <a:rPr lang="tr-TR" dirty="0"/>
              <a:t> yerleşimli ağrı (diz alt kısmında ağrı)</a:t>
            </a:r>
          </a:p>
          <a:p>
            <a:pPr marL="285750" indent="-285750" fontAlgn="base">
              <a:buFont typeface="Arial" panose="020B0604020202020204" pitchFamily="34" charset="0"/>
              <a:buChar char="•"/>
            </a:pPr>
            <a:r>
              <a:rPr lang="tr-TR" dirty="0" err="1"/>
              <a:t>Osggod</a:t>
            </a:r>
            <a:r>
              <a:rPr lang="tr-TR" dirty="0"/>
              <a:t> </a:t>
            </a:r>
            <a:r>
              <a:rPr lang="tr-TR" dirty="0" err="1"/>
              <a:t>Schlatter</a:t>
            </a:r>
            <a:endParaRPr lang="tr-TR" dirty="0"/>
          </a:p>
          <a:p>
            <a:pPr marL="285750" indent="-285750" fontAlgn="base">
              <a:buFont typeface="Arial" panose="020B0604020202020204" pitchFamily="34" charset="0"/>
              <a:buChar char="•"/>
            </a:pPr>
            <a:r>
              <a:rPr lang="tr-TR" dirty="0"/>
              <a:t>Koşucu dizi</a:t>
            </a:r>
          </a:p>
          <a:p>
            <a:endParaRPr lang="tr-TR" dirty="0"/>
          </a:p>
        </p:txBody>
      </p:sp>
    </p:spTree>
    <p:extLst>
      <p:ext uri="{BB962C8B-B14F-4D97-AF65-F5344CB8AC3E}">
        <p14:creationId xmlns:p14="http://schemas.microsoft.com/office/powerpoint/2010/main" val="228835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BCAAD21-CDA7-423C-9F6D-EB32318786C7}"/>
              </a:ext>
            </a:extLst>
          </p:cNvPr>
          <p:cNvSpPr txBox="1"/>
          <p:nvPr/>
        </p:nvSpPr>
        <p:spPr>
          <a:xfrm>
            <a:off x="696122" y="1239187"/>
            <a:ext cx="3815917" cy="923330"/>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B) </a:t>
            </a:r>
            <a:r>
              <a:rPr lang="tr-TR" b="1" dirty="0" err="1">
                <a:latin typeface="Times New Roman" panose="02020603050405020304" pitchFamily="18" charset="0"/>
                <a:cs typeface="Times New Roman" panose="02020603050405020304" pitchFamily="18" charset="0"/>
              </a:rPr>
              <a:t>Solf</a:t>
            </a:r>
            <a:r>
              <a:rPr lang="tr-TR" b="1" dirty="0">
                <a:latin typeface="Times New Roman" panose="02020603050405020304" pitchFamily="18" charset="0"/>
                <a:cs typeface="Times New Roman" panose="02020603050405020304" pitchFamily="18" charset="0"/>
              </a:rPr>
              <a:t> ve Eklemli Diz </a:t>
            </a:r>
            <a:r>
              <a:rPr lang="tr-TR" b="1" dirty="0" err="1">
                <a:latin typeface="Times New Roman" panose="02020603050405020304" pitchFamily="18" charset="0"/>
                <a:cs typeface="Times New Roman" panose="02020603050405020304" pitchFamily="18" charset="0"/>
              </a:rPr>
              <a:t>Ortezleri</a:t>
            </a:r>
            <a:endParaRPr lang="tr-TR"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Eklemli yan barlı diz </a:t>
            </a:r>
            <a:r>
              <a:rPr lang="tr-TR" dirty="0" err="1">
                <a:latin typeface="Times New Roman" panose="02020603050405020304" pitchFamily="18" charset="0"/>
                <a:cs typeface="Times New Roman" panose="02020603050405020304" pitchFamily="18" charset="0"/>
              </a:rPr>
              <a:t>ortezi</a:t>
            </a:r>
            <a:endParaRPr lang="tr-TR"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tr-TR" dirty="0">
              <a:latin typeface="Times New Roman" panose="02020603050405020304" pitchFamily="18" charset="0"/>
              <a:cs typeface="Times New Roman" panose="02020603050405020304" pitchFamily="18" charset="0"/>
            </a:endParaRPr>
          </a:p>
        </p:txBody>
      </p:sp>
      <p:pic>
        <p:nvPicPr>
          <p:cNvPr id="4" name="Resim 3" descr="kişi, kıyafet, kadın, iç mekan içeren bir resim&#10;&#10;Açıklama otomatik olarak oluşturuldu">
            <a:extLst>
              <a:ext uri="{FF2B5EF4-FFF2-40B4-BE49-F238E27FC236}">
                <a16:creationId xmlns:a16="http://schemas.microsoft.com/office/drawing/2014/main" id="{C280DA22-AA3E-4062-AEB3-5A0736733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5047" y="0"/>
            <a:ext cx="5318894" cy="6858000"/>
          </a:xfrm>
          <a:prstGeom prst="rect">
            <a:avLst/>
          </a:prstGeom>
        </p:spPr>
      </p:pic>
      <p:sp>
        <p:nvSpPr>
          <p:cNvPr id="5" name="Metin kutusu 4">
            <a:extLst>
              <a:ext uri="{FF2B5EF4-FFF2-40B4-BE49-F238E27FC236}">
                <a16:creationId xmlns:a16="http://schemas.microsoft.com/office/drawing/2014/main" id="{79EF3933-FC54-47B4-8AB1-073BA6D73246}"/>
              </a:ext>
            </a:extLst>
          </p:cNvPr>
          <p:cNvSpPr txBox="1"/>
          <p:nvPr/>
        </p:nvSpPr>
        <p:spPr>
          <a:xfrm>
            <a:off x="8949127" y="1424066"/>
            <a:ext cx="2803161" cy="3139321"/>
          </a:xfrm>
          <a:prstGeom prst="rect">
            <a:avLst/>
          </a:prstGeom>
          <a:noFill/>
        </p:spPr>
        <p:txBody>
          <a:bodyPr wrap="square" rtlCol="0">
            <a:spAutoFit/>
          </a:bodyPr>
          <a:lstStyle/>
          <a:p>
            <a:pPr algn="ctr"/>
            <a:r>
              <a:rPr lang="tr-TR" dirty="0"/>
              <a:t>Bu tür dizliklerde hedef dizde istenilen </a:t>
            </a:r>
            <a:r>
              <a:rPr lang="tr-TR" dirty="0" err="1"/>
              <a:t>fleksiyon</a:t>
            </a:r>
            <a:r>
              <a:rPr lang="tr-TR" dirty="0"/>
              <a:t> ve </a:t>
            </a:r>
            <a:r>
              <a:rPr lang="tr-TR" dirty="0" err="1"/>
              <a:t>ekstansiyon</a:t>
            </a:r>
            <a:r>
              <a:rPr lang="tr-TR" dirty="0"/>
              <a:t> yani bükme ve açma hareketinin ayarlanabilmesi ve dizin stabilizasyonu, hareketlerin hekimin istediği şekilde planlanmasını sağlar. Amaç ekleme olan yüklenmelerin kontrol edilmesi, istenmeyen hareketin engellenmesidir</a:t>
            </a:r>
          </a:p>
        </p:txBody>
      </p:sp>
      <p:sp>
        <p:nvSpPr>
          <p:cNvPr id="6" name="Dikdörtgen 5">
            <a:extLst>
              <a:ext uri="{FF2B5EF4-FFF2-40B4-BE49-F238E27FC236}">
                <a16:creationId xmlns:a16="http://schemas.microsoft.com/office/drawing/2014/main" id="{EAD85118-1D6D-4313-A9A5-E3D82A331E76}"/>
              </a:ext>
            </a:extLst>
          </p:cNvPr>
          <p:cNvSpPr/>
          <p:nvPr/>
        </p:nvSpPr>
        <p:spPr>
          <a:xfrm>
            <a:off x="0" y="4611920"/>
            <a:ext cx="6096000" cy="2031325"/>
          </a:xfrm>
          <a:prstGeom prst="rect">
            <a:avLst/>
          </a:prstGeom>
        </p:spPr>
        <p:txBody>
          <a:bodyPr>
            <a:spAutoFit/>
          </a:bodyPr>
          <a:lstStyle/>
          <a:p>
            <a:pPr fontAlgn="base"/>
            <a:r>
              <a:rPr lang="tr-TR" b="1" dirty="0">
                <a:solidFill>
                  <a:srgbClr val="383838"/>
                </a:solidFill>
                <a:latin typeface="inherit"/>
              </a:rPr>
              <a:t>Kullanıldığı yerler</a:t>
            </a:r>
            <a:endParaRPr lang="tr-TR" dirty="0">
              <a:solidFill>
                <a:srgbClr val="383838"/>
              </a:solidFill>
              <a:latin typeface="Helvetica" panose="020B0604020202020204" pitchFamily="34" charset="0"/>
            </a:endParaRPr>
          </a:p>
          <a:p>
            <a:pPr marL="285750" indent="-285750" fontAlgn="base">
              <a:buFont typeface="Arial" panose="020B0604020202020204" pitchFamily="34" charset="0"/>
              <a:buChar char="•"/>
            </a:pPr>
            <a:r>
              <a:rPr lang="tr-TR" dirty="0">
                <a:solidFill>
                  <a:srgbClr val="383838"/>
                </a:solidFill>
                <a:latin typeface="Helvetica" panose="020B0604020202020204" pitchFamily="34" charset="0"/>
              </a:rPr>
              <a:t>Bağ ameliyatları sonrası diz ekleminin korunması</a:t>
            </a:r>
          </a:p>
          <a:p>
            <a:pPr marL="285750" indent="-285750" fontAlgn="base">
              <a:buFont typeface="Arial" panose="020B0604020202020204" pitchFamily="34" charset="0"/>
              <a:buChar char="•"/>
            </a:pPr>
            <a:r>
              <a:rPr lang="tr-TR" dirty="0">
                <a:solidFill>
                  <a:srgbClr val="383838"/>
                </a:solidFill>
                <a:latin typeface="Helvetica" panose="020B0604020202020204" pitchFamily="34" charset="0"/>
              </a:rPr>
              <a:t>Diz </a:t>
            </a:r>
            <a:r>
              <a:rPr lang="tr-TR" dirty="0" err="1">
                <a:solidFill>
                  <a:srgbClr val="383838"/>
                </a:solidFill>
                <a:latin typeface="Helvetica" panose="020B0604020202020204" pitchFamily="34" charset="0"/>
              </a:rPr>
              <a:t>instabilitesine</a:t>
            </a:r>
            <a:r>
              <a:rPr lang="tr-TR" dirty="0">
                <a:solidFill>
                  <a:srgbClr val="383838"/>
                </a:solidFill>
                <a:latin typeface="Helvetica" panose="020B0604020202020204" pitchFamily="34" charset="0"/>
              </a:rPr>
              <a:t> neden olan </a:t>
            </a:r>
            <a:r>
              <a:rPr lang="tr-TR" dirty="0" err="1">
                <a:solidFill>
                  <a:srgbClr val="383838"/>
                </a:solidFill>
                <a:latin typeface="Helvetica" panose="020B0604020202020204" pitchFamily="34" charset="0"/>
              </a:rPr>
              <a:t>kollateral</a:t>
            </a:r>
            <a:r>
              <a:rPr lang="tr-TR" dirty="0">
                <a:solidFill>
                  <a:srgbClr val="383838"/>
                </a:solidFill>
                <a:latin typeface="Helvetica" panose="020B0604020202020204" pitchFamily="34" charset="0"/>
              </a:rPr>
              <a:t> bağ yaralanmaları</a:t>
            </a:r>
          </a:p>
          <a:p>
            <a:pPr marL="285750" indent="-285750" fontAlgn="base">
              <a:buFont typeface="Arial" panose="020B0604020202020204" pitchFamily="34" charset="0"/>
              <a:buChar char="•"/>
            </a:pPr>
            <a:r>
              <a:rPr lang="tr-TR" dirty="0" err="1">
                <a:solidFill>
                  <a:srgbClr val="383838"/>
                </a:solidFill>
                <a:latin typeface="Helvetica" panose="020B0604020202020204" pitchFamily="34" charset="0"/>
              </a:rPr>
              <a:t>Menisküs</a:t>
            </a:r>
            <a:r>
              <a:rPr lang="tr-TR" dirty="0">
                <a:solidFill>
                  <a:srgbClr val="383838"/>
                </a:solidFill>
                <a:latin typeface="Helvetica" panose="020B0604020202020204" pitchFamily="34" charset="0"/>
              </a:rPr>
              <a:t> cerrahisi sonrası yükü dengeleme</a:t>
            </a:r>
          </a:p>
          <a:p>
            <a:pPr marL="285750" indent="-285750" fontAlgn="base">
              <a:buFont typeface="Arial" panose="020B0604020202020204" pitchFamily="34" charset="0"/>
              <a:buChar char="•"/>
            </a:pPr>
            <a:r>
              <a:rPr lang="tr-TR" dirty="0" err="1">
                <a:solidFill>
                  <a:srgbClr val="383838"/>
                </a:solidFill>
                <a:latin typeface="Helvetica" panose="020B0604020202020204" pitchFamily="34" charset="0"/>
              </a:rPr>
              <a:t>Patellofemoral</a:t>
            </a:r>
            <a:r>
              <a:rPr lang="tr-TR" dirty="0">
                <a:solidFill>
                  <a:srgbClr val="383838"/>
                </a:solidFill>
                <a:latin typeface="Helvetica" panose="020B0604020202020204" pitchFamily="34" charset="0"/>
              </a:rPr>
              <a:t> ağrı sendromu</a:t>
            </a:r>
          </a:p>
          <a:p>
            <a:pPr marL="285750" indent="-285750" fontAlgn="base">
              <a:buFont typeface="Arial" panose="020B0604020202020204" pitchFamily="34" charset="0"/>
              <a:buChar char="•"/>
            </a:pPr>
            <a:r>
              <a:rPr lang="tr-TR" dirty="0" err="1">
                <a:solidFill>
                  <a:srgbClr val="383838"/>
                </a:solidFill>
                <a:latin typeface="Helvetica" panose="020B0604020202020204" pitchFamily="34" charset="0"/>
              </a:rPr>
              <a:t>Romatoidartrit</a:t>
            </a:r>
            <a:r>
              <a:rPr lang="tr-TR" dirty="0">
                <a:solidFill>
                  <a:srgbClr val="383838"/>
                </a:solidFill>
                <a:latin typeface="Helvetica" panose="020B0604020202020204" pitchFamily="34" charset="0"/>
              </a:rPr>
              <a:t> eklem hasarı</a:t>
            </a:r>
            <a:endParaRPr lang="tr-TR" b="0" i="0" dirty="0">
              <a:solidFill>
                <a:srgbClr val="383838"/>
              </a:solidFill>
              <a:effectLst/>
              <a:latin typeface="Helvetica" panose="020B0604020202020204" pitchFamily="34" charset="0"/>
            </a:endParaRPr>
          </a:p>
        </p:txBody>
      </p:sp>
      <p:pic>
        <p:nvPicPr>
          <p:cNvPr id="7" name="Resim 6">
            <a:extLst>
              <a:ext uri="{FF2B5EF4-FFF2-40B4-BE49-F238E27FC236}">
                <a16:creationId xmlns:a16="http://schemas.microsoft.com/office/drawing/2014/main" id="{DA88AD0E-58FC-4593-9AE6-1BB6D92A978D}"/>
              </a:ext>
            </a:extLst>
          </p:cNvPr>
          <p:cNvPicPr>
            <a:picLocks noChangeAspect="1"/>
          </p:cNvPicPr>
          <p:nvPr/>
        </p:nvPicPr>
        <p:blipFill>
          <a:blip r:embed="rId3"/>
          <a:stretch>
            <a:fillRect/>
          </a:stretch>
        </p:blipFill>
        <p:spPr>
          <a:xfrm>
            <a:off x="7366259" y="2653025"/>
            <a:ext cx="398645" cy="229988"/>
          </a:xfrm>
          <a:prstGeom prst="rect">
            <a:avLst/>
          </a:prstGeom>
        </p:spPr>
      </p:pic>
    </p:spTree>
    <p:extLst>
      <p:ext uri="{BB962C8B-B14F-4D97-AF65-F5344CB8AC3E}">
        <p14:creationId xmlns:p14="http://schemas.microsoft.com/office/powerpoint/2010/main" val="404471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BCAAD21-CDA7-423C-9F6D-EB32318786C7}"/>
              </a:ext>
            </a:extLst>
          </p:cNvPr>
          <p:cNvSpPr txBox="1"/>
          <p:nvPr/>
        </p:nvSpPr>
        <p:spPr>
          <a:xfrm>
            <a:off x="696122" y="1239187"/>
            <a:ext cx="4265622" cy="923330"/>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B) </a:t>
            </a:r>
            <a:r>
              <a:rPr lang="tr-TR" b="1" dirty="0" err="1">
                <a:latin typeface="Times New Roman" panose="02020603050405020304" pitchFamily="18" charset="0"/>
                <a:cs typeface="Times New Roman" panose="02020603050405020304" pitchFamily="18" charset="0"/>
              </a:rPr>
              <a:t>Solf</a:t>
            </a:r>
            <a:r>
              <a:rPr lang="tr-TR" b="1" dirty="0">
                <a:latin typeface="Times New Roman" panose="02020603050405020304" pitchFamily="18" charset="0"/>
                <a:cs typeface="Times New Roman" panose="02020603050405020304" pitchFamily="18" charset="0"/>
              </a:rPr>
              <a:t> ve Eklemli Diz </a:t>
            </a:r>
            <a:r>
              <a:rPr lang="tr-TR" b="1" dirty="0" err="1">
                <a:latin typeface="Times New Roman" panose="02020603050405020304" pitchFamily="18" charset="0"/>
                <a:cs typeface="Times New Roman" panose="02020603050405020304" pitchFamily="18" charset="0"/>
              </a:rPr>
              <a:t>Ortezleri</a:t>
            </a:r>
            <a:endParaRPr lang="tr-TR"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Eklemli balenli dizlik</a:t>
            </a: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Diz </a:t>
            </a:r>
            <a:r>
              <a:rPr lang="tr-TR" dirty="0" err="1">
                <a:latin typeface="Times New Roman" panose="02020603050405020304" pitchFamily="18" charset="0"/>
                <a:cs typeface="Times New Roman" panose="02020603050405020304" pitchFamily="18" charset="0"/>
              </a:rPr>
              <a:t>immobilizer</a:t>
            </a:r>
            <a:r>
              <a:rPr lang="tr-TR" dirty="0">
                <a:latin typeface="Times New Roman" panose="02020603050405020304" pitchFamily="18" charset="0"/>
                <a:cs typeface="Times New Roman" panose="02020603050405020304" pitchFamily="18" charset="0"/>
              </a:rPr>
              <a:t> sistemler</a:t>
            </a:r>
          </a:p>
        </p:txBody>
      </p:sp>
      <p:pic>
        <p:nvPicPr>
          <p:cNvPr id="4" name="Resim 3" descr="kişi, kadın, kıyafet içeren bir resim&#10;&#10;Açıklama otomatik olarak oluşturuldu">
            <a:extLst>
              <a:ext uri="{FF2B5EF4-FFF2-40B4-BE49-F238E27FC236}">
                <a16:creationId xmlns:a16="http://schemas.microsoft.com/office/drawing/2014/main" id="{B20EAF67-D2D3-4635-A2F8-AB4460B18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638" y="0"/>
            <a:ext cx="6777239" cy="6858000"/>
          </a:xfrm>
          <a:prstGeom prst="rect">
            <a:avLst/>
          </a:prstGeom>
        </p:spPr>
      </p:pic>
      <p:sp>
        <p:nvSpPr>
          <p:cNvPr id="5" name="Metin kutusu 4">
            <a:extLst>
              <a:ext uri="{FF2B5EF4-FFF2-40B4-BE49-F238E27FC236}">
                <a16:creationId xmlns:a16="http://schemas.microsoft.com/office/drawing/2014/main" id="{D6F6AC44-9797-4884-AEDD-472DCF7B34BC}"/>
              </a:ext>
            </a:extLst>
          </p:cNvPr>
          <p:cNvSpPr txBox="1"/>
          <p:nvPr/>
        </p:nvSpPr>
        <p:spPr>
          <a:xfrm>
            <a:off x="9104026" y="1044315"/>
            <a:ext cx="3087974" cy="3970318"/>
          </a:xfrm>
          <a:prstGeom prst="rect">
            <a:avLst/>
          </a:prstGeom>
          <a:noFill/>
        </p:spPr>
        <p:txBody>
          <a:bodyPr wrap="square" rtlCol="0">
            <a:spAutoFit/>
          </a:bodyPr>
          <a:lstStyle/>
          <a:p>
            <a:pPr algn="ctr"/>
            <a:r>
              <a:rPr lang="tr-TR" dirty="0">
                <a:latin typeface="Times New Roman" panose="02020603050405020304" pitchFamily="18" charset="0"/>
                <a:cs typeface="Times New Roman" panose="02020603050405020304" pitchFamily="18" charset="0"/>
              </a:rPr>
              <a:t>Dizde travma sonrası veya </a:t>
            </a:r>
            <a:r>
              <a:rPr lang="tr-TR" dirty="0" err="1">
                <a:latin typeface="Times New Roman" panose="02020603050405020304" pitchFamily="18" charset="0"/>
                <a:cs typeface="Times New Roman" panose="02020603050405020304" pitchFamily="18" charset="0"/>
              </a:rPr>
              <a:t>postoperatif</a:t>
            </a:r>
            <a:r>
              <a:rPr lang="tr-TR" dirty="0">
                <a:latin typeface="Times New Roman" panose="02020603050405020304" pitchFamily="18" charset="0"/>
                <a:cs typeface="Times New Roman" panose="02020603050405020304" pitchFamily="18" charset="0"/>
              </a:rPr>
              <a:t> olarak hareketin kısıtlanması istendiğinde kullanılan cihazlarıdır. Bazı modellerde </a:t>
            </a:r>
            <a:r>
              <a:rPr lang="tr-TR" dirty="0" err="1">
                <a:latin typeface="Times New Roman" panose="02020603050405020304" pitchFamily="18" charset="0"/>
                <a:cs typeface="Times New Roman" panose="02020603050405020304" pitchFamily="18" charset="0"/>
              </a:rPr>
              <a:t>ortez</a:t>
            </a:r>
            <a:r>
              <a:rPr lang="tr-TR" dirty="0">
                <a:latin typeface="Times New Roman" panose="02020603050405020304" pitchFamily="18" charset="0"/>
                <a:cs typeface="Times New Roman" panose="02020603050405020304" pitchFamily="18" charset="0"/>
              </a:rPr>
              <a:t> içine yerleştirilen yumuşak desteklerle daha fazla kompresyon sağlanır veya ekstra soğuk jeller konularak diz eklemine soğuk kompresyon yapılabilir. Gerektiğinde </a:t>
            </a:r>
            <a:r>
              <a:rPr lang="tr-TR" dirty="0" err="1">
                <a:latin typeface="Times New Roman" panose="02020603050405020304" pitchFamily="18" charset="0"/>
                <a:cs typeface="Times New Roman" panose="02020603050405020304" pitchFamily="18" charset="0"/>
              </a:rPr>
              <a:t>medial</a:t>
            </a:r>
            <a:r>
              <a:rPr lang="tr-TR" dirty="0">
                <a:latin typeface="Times New Roman" panose="02020603050405020304" pitchFamily="18" charset="0"/>
                <a:cs typeface="Times New Roman" panose="02020603050405020304" pitchFamily="18" charset="0"/>
              </a:rPr>
              <a:t> ve </a:t>
            </a:r>
            <a:r>
              <a:rPr lang="tr-TR" dirty="0" err="1">
                <a:latin typeface="Times New Roman" panose="02020603050405020304" pitchFamily="18" charset="0"/>
                <a:cs typeface="Times New Roman" panose="02020603050405020304" pitchFamily="18" charset="0"/>
              </a:rPr>
              <a:t>laterale</a:t>
            </a:r>
            <a:r>
              <a:rPr lang="tr-TR" dirty="0">
                <a:latin typeface="Times New Roman" panose="02020603050405020304" pitchFamily="18" charset="0"/>
                <a:cs typeface="Times New Roman" panose="02020603050405020304" pitchFamily="18" charset="0"/>
              </a:rPr>
              <a:t> yerleştirilen alüminyum barlar ile tam stabilizasyon sağlanır.</a:t>
            </a:r>
          </a:p>
        </p:txBody>
      </p:sp>
      <p:sp>
        <p:nvSpPr>
          <p:cNvPr id="6" name="Metin kutusu 5">
            <a:extLst>
              <a:ext uri="{FF2B5EF4-FFF2-40B4-BE49-F238E27FC236}">
                <a16:creationId xmlns:a16="http://schemas.microsoft.com/office/drawing/2014/main" id="{C52F08E5-03F8-4D95-94C8-CBC7D15360C9}"/>
              </a:ext>
            </a:extLst>
          </p:cNvPr>
          <p:cNvSpPr txBox="1"/>
          <p:nvPr/>
        </p:nvSpPr>
        <p:spPr>
          <a:xfrm>
            <a:off x="696122" y="5315529"/>
            <a:ext cx="3417758" cy="1200329"/>
          </a:xfrm>
          <a:prstGeom prst="rect">
            <a:avLst/>
          </a:prstGeom>
          <a:noFill/>
        </p:spPr>
        <p:txBody>
          <a:bodyPr wrap="square" rtlCol="0">
            <a:spAutoFit/>
          </a:bodyPr>
          <a:lstStyle/>
          <a:p>
            <a:pPr fontAlgn="base"/>
            <a:r>
              <a:rPr lang="tr-TR" b="1" dirty="0"/>
              <a:t>Kullanıldığı yerler</a:t>
            </a:r>
            <a:endParaRPr lang="tr-TR" dirty="0"/>
          </a:p>
          <a:p>
            <a:pPr marL="285750" indent="-285750" fontAlgn="base">
              <a:buFont typeface="Arial" panose="020B0604020202020204" pitchFamily="34" charset="0"/>
              <a:buChar char="•"/>
            </a:pPr>
            <a:r>
              <a:rPr lang="tr-TR" dirty="0" err="1"/>
              <a:t>Postoperatifstabilizasyon</a:t>
            </a:r>
            <a:endParaRPr lang="tr-TR" dirty="0"/>
          </a:p>
          <a:p>
            <a:pPr marL="285750" indent="-285750" fontAlgn="base">
              <a:buFont typeface="Arial" panose="020B0604020202020204" pitchFamily="34" charset="0"/>
              <a:buChar char="•"/>
            </a:pPr>
            <a:r>
              <a:rPr lang="tr-TR" dirty="0"/>
              <a:t>Diz Travma ve yaralanmaları</a:t>
            </a:r>
          </a:p>
          <a:p>
            <a:endParaRPr lang="tr-TR" dirty="0"/>
          </a:p>
        </p:txBody>
      </p:sp>
    </p:spTree>
    <p:extLst>
      <p:ext uri="{BB962C8B-B14F-4D97-AF65-F5344CB8AC3E}">
        <p14:creationId xmlns:p14="http://schemas.microsoft.com/office/powerpoint/2010/main" val="193832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BCAAD21-CDA7-423C-9F6D-EB32318786C7}"/>
              </a:ext>
            </a:extLst>
          </p:cNvPr>
          <p:cNvSpPr txBox="1"/>
          <p:nvPr/>
        </p:nvSpPr>
        <p:spPr>
          <a:xfrm>
            <a:off x="696122" y="1239187"/>
            <a:ext cx="6730584" cy="1200329"/>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B) </a:t>
            </a:r>
            <a:r>
              <a:rPr lang="tr-TR" b="1" dirty="0" err="1">
                <a:latin typeface="Times New Roman" panose="02020603050405020304" pitchFamily="18" charset="0"/>
                <a:cs typeface="Times New Roman" panose="02020603050405020304" pitchFamily="18" charset="0"/>
              </a:rPr>
              <a:t>Solf</a:t>
            </a:r>
            <a:r>
              <a:rPr lang="tr-TR" b="1" dirty="0">
                <a:latin typeface="Times New Roman" panose="02020603050405020304" pitchFamily="18" charset="0"/>
                <a:cs typeface="Times New Roman" panose="02020603050405020304" pitchFamily="18" charset="0"/>
              </a:rPr>
              <a:t> ve Eklemli Diz </a:t>
            </a:r>
            <a:r>
              <a:rPr lang="tr-TR" b="1" dirty="0" err="1">
                <a:latin typeface="Times New Roman" panose="02020603050405020304" pitchFamily="18" charset="0"/>
                <a:cs typeface="Times New Roman" panose="02020603050405020304" pitchFamily="18" charset="0"/>
              </a:rPr>
              <a:t>Ortezleri</a:t>
            </a:r>
            <a:endParaRPr lang="tr-TR"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Eklemli balenli dizlik</a:t>
            </a: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Diz </a:t>
            </a:r>
            <a:r>
              <a:rPr lang="tr-TR" dirty="0" err="1">
                <a:latin typeface="Times New Roman" panose="02020603050405020304" pitchFamily="18" charset="0"/>
                <a:cs typeface="Times New Roman" panose="02020603050405020304" pitchFamily="18" charset="0"/>
              </a:rPr>
              <a:t>immobilizer</a:t>
            </a:r>
            <a:r>
              <a:rPr lang="tr-TR" dirty="0">
                <a:latin typeface="Times New Roman" panose="02020603050405020304" pitchFamily="18" charset="0"/>
                <a:cs typeface="Times New Roman" panose="02020603050405020304" pitchFamily="18" charset="0"/>
              </a:rPr>
              <a:t> sistemler</a:t>
            </a:r>
          </a:p>
          <a:p>
            <a:pPr marL="342900" indent="-342900">
              <a:buFont typeface="+mj-lt"/>
              <a:buAutoNum type="arabicPeriod"/>
            </a:pPr>
            <a:r>
              <a:rPr lang="tr-TR" dirty="0" err="1">
                <a:latin typeface="Times New Roman" panose="02020603050405020304" pitchFamily="18" charset="0"/>
                <a:cs typeface="Times New Roman" panose="02020603050405020304" pitchFamily="18" charset="0"/>
              </a:rPr>
              <a:t>Rijit</a:t>
            </a:r>
            <a:r>
              <a:rPr lang="tr-TR" dirty="0">
                <a:latin typeface="Times New Roman" panose="02020603050405020304" pitchFamily="18" charset="0"/>
                <a:cs typeface="Times New Roman" panose="02020603050405020304" pitchFamily="18" charset="0"/>
              </a:rPr>
              <a:t> bağ yaralanması </a:t>
            </a:r>
            <a:r>
              <a:rPr lang="tr-TR" dirty="0" err="1">
                <a:latin typeface="Times New Roman" panose="02020603050405020304" pitchFamily="18" charset="0"/>
                <a:cs typeface="Times New Roman" panose="02020603050405020304" pitchFamily="18" charset="0"/>
              </a:rPr>
              <a:t>ortezleri</a:t>
            </a:r>
            <a:endParaRPr lang="tr-TR" dirty="0">
              <a:latin typeface="Times New Roman" panose="02020603050405020304" pitchFamily="18" charset="0"/>
              <a:cs typeface="Times New Roman" panose="02020603050405020304" pitchFamily="18" charset="0"/>
            </a:endParaRPr>
          </a:p>
        </p:txBody>
      </p:sp>
      <p:pic>
        <p:nvPicPr>
          <p:cNvPr id="4" name="Resim 3" descr="kişi, kıyafet, koruyucu elbise, oyuncu içeren bir resim&#10;&#10;Açıklama otomatik olarak oluşturuldu">
            <a:extLst>
              <a:ext uri="{FF2B5EF4-FFF2-40B4-BE49-F238E27FC236}">
                <a16:creationId xmlns:a16="http://schemas.microsoft.com/office/drawing/2014/main" id="{30403937-63DE-42FF-A2E7-057E216AE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149" y="-71204"/>
            <a:ext cx="4173028" cy="7000407"/>
          </a:xfrm>
          <a:prstGeom prst="rect">
            <a:avLst/>
          </a:prstGeom>
        </p:spPr>
      </p:pic>
      <p:pic>
        <p:nvPicPr>
          <p:cNvPr id="5" name="Resim 4" descr="kişi, kıyafet, koruyucu elbise, oyuncu içeren bir resim&#10;&#10;Açıklama otomatik olarak oluşturuldu">
            <a:extLst>
              <a:ext uri="{FF2B5EF4-FFF2-40B4-BE49-F238E27FC236}">
                <a16:creationId xmlns:a16="http://schemas.microsoft.com/office/drawing/2014/main" id="{3C869CF2-88B4-4B39-8AF0-E41A4BE76AC7}"/>
              </a:ext>
            </a:extLst>
          </p:cNvPr>
          <p:cNvPicPr>
            <a:picLocks noChangeAspect="1"/>
          </p:cNvPicPr>
          <p:nvPr/>
        </p:nvPicPr>
        <p:blipFill rotWithShape="1">
          <a:blip r:embed="rId2">
            <a:extLst>
              <a:ext uri="{28A0092B-C50C-407E-A947-70E740481C1C}">
                <a14:useLocalDpi xmlns:a14="http://schemas.microsoft.com/office/drawing/2010/main" val="0"/>
              </a:ext>
            </a:extLst>
          </a:blip>
          <a:srcRect l="35641" t="13062" r="47117" b="84225"/>
          <a:stretch/>
        </p:blipFill>
        <p:spPr>
          <a:xfrm>
            <a:off x="6008557" y="1014334"/>
            <a:ext cx="914400" cy="449706"/>
          </a:xfrm>
          <a:prstGeom prst="rect">
            <a:avLst/>
          </a:prstGeom>
        </p:spPr>
      </p:pic>
      <p:sp>
        <p:nvSpPr>
          <p:cNvPr id="6" name="Metin kutusu 5">
            <a:extLst>
              <a:ext uri="{FF2B5EF4-FFF2-40B4-BE49-F238E27FC236}">
                <a16:creationId xmlns:a16="http://schemas.microsoft.com/office/drawing/2014/main" id="{D4BF6232-70AE-4CAA-91DF-D7236362CFA0}"/>
              </a:ext>
            </a:extLst>
          </p:cNvPr>
          <p:cNvSpPr txBox="1"/>
          <p:nvPr/>
        </p:nvSpPr>
        <p:spPr>
          <a:xfrm>
            <a:off x="9353862" y="1470792"/>
            <a:ext cx="2023672" cy="3693319"/>
          </a:xfrm>
          <a:prstGeom prst="rect">
            <a:avLst/>
          </a:prstGeom>
          <a:noFill/>
        </p:spPr>
        <p:txBody>
          <a:bodyPr wrap="square" rtlCol="0">
            <a:spAutoFit/>
          </a:bodyPr>
          <a:lstStyle/>
          <a:p>
            <a:pPr algn="ctr"/>
            <a:r>
              <a:rPr lang="tr-TR" dirty="0"/>
              <a:t>Amaç ön çapraz bağ, arka çapraz bağ veya </a:t>
            </a:r>
            <a:r>
              <a:rPr lang="tr-TR" dirty="0" err="1"/>
              <a:t>kollateral</a:t>
            </a:r>
            <a:r>
              <a:rPr lang="tr-TR" dirty="0"/>
              <a:t> bağ yaralanmasına göre ve yaralanma şiddetine ve hastanın aktivitesine göre uygun </a:t>
            </a:r>
            <a:r>
              <a:rPr lang="tr-TR" dirty="0" err="1"/>
              <a:t>ortez</a:t>
            </a:r>
            <a:r>
              <a:rPr lang="tr-TR" dirty="0"/>
              <a:t> karar verilmesidir. Bu </a:t>
            </a:r>
            <a:r>
              <a:rPr lang="tr-TR" dirty="0" err="1"/>
              <a:t>ortezlerde</a:t>
            </a:r>
            <a:r>
              <a:rPr lang="tr-TR" dirty="0"/>
              <a:t> dizdeki eklemle istenilen açılar planlanır.</a:t>
            </a:r>
          </a:p>
        </p:txBody>
      </p:sp>
      <p:sp>
        <p:nvSpPr>
          <p:cNvPr id="7" name="Dikdörtgen 6">
            <a:extLst>
              <a:ext uri="{FF2B5EF4-FFF2-40B4-BE49-F238E27FC236}">
                <a16:creationId xmlns:a16="http://schemas.microsoft.com/office/drawing/2014/main" id="{33A7D5EC-1A31-4A18-9E5B-A27F3884317D}"/>
              </a:ext>
            </a:extLst>
          </p:cNvPr>
          <p:cNvSpPr/>
          <p:nvPr/>
        </p:nvSpPr>
        <p:spPr>
          <a:xfrm>
            <a:off x="369757" y="4785452"/>
            <a:ext cx="6096000" cy="1754326"/>
          </a:xfrm>
          <a:prstGeom prst="rect">
            <a:avLst/>
          </a:prstGeom>
        </p:spPr>
        <p:txBody>
          <a:bodyPr>
            <a:spAutoFit/>
          </a:bodyPr>
          <a:lstStyle/>
          <a:p>
            <a:pPr fontAlgn="base"/>
            <a:r>
              <a:rPr lang="tr-TR" b="1" dirty="0">
                <a:solidFill>
                  <a:srgbClr val="383838"/>
                </a:solidFill>
                <a:latin typeface="inherit"/>
              </a:rPr>
              <a:t>Kullanıldığı yerler</a:t>
            </a:r>
            <a:endParaRPr lang="tr-TR" dirty="0">
              <a:solidFill>
                <a:srgbClr val="383838"/>
              </a:solidFill>
              <a:latin typeface="Helvetica" panose="020B0604020202020204" pitchFamily="34" charset="0"/>
            </a:endParaRPr>
          </a:p>
          <a:p>
            <a:pPr marL="285750" indent="-285750" fontAlgn="base">
              <a:buFont typeface="Arial" panose="020B0604020202020204" pitchFamily="34" charset="0"/>
              <a:buChar char="•"/>
            </a:pPr>
            <a:r>
              <a:rPr lang="tr-TR" dirty="0" err="1">
                <a:solidFill>
                  <a:srgbClr val="383838"/>
                </a:solidFill>
                <a:latin typeface="Helvetica" panose="020B0604020202020204" pitchFamily="34" charset="0"/>
              </a:rPr>
              <a:t>Anterior</a:t>
            </a:r>
            <a:r>
              <a:rPr lang="tr-TR" dirty="0">
                <a:solidFill>
                  <a:srgbClr val="383838"/>
                </a:solidFill>
                <a:latin typeface="Helvetica" panose="020B0604020202020204" pitchFamily="34" charset="0"/>
              </a:rPr>
              <a:t> ve </a:t>
            </a:r>
            <a:r>
              <a:rPr lang="tr-TR" dirty="0" err="1">
                <a:solidFill>
                  <a:srgbClr val="383838"/>
                </a:solidFill>
                <a:latin typeface="Helvetica" panose="020B0604020202020204" pitchFamily="34" charset="0"/>
              </a:rPr>
              <a:t>posteriorcruciateligaman</a:t>
            </a:r>
            <a:r>
              <a:rPr lang="tr-TR" dirty="0">
                <a:solidFill>
                  <a:srgbClr val="383838"/>
                </a:solidFill>
                <a:latin typeface="Helvetica" panose="020B0604020202020204" pitchFamily="34" charset="0"/>
              </a:rPr>
              <a:t> yaralanması</a:t>
            </a:r>
          </a:p>
          <a:p>
            <a:pPr marL="285750" indent="-285750" fontAlgn="base">
              <a:buFont typeface="Arial" panose="020B0604020202020204" pitchFamily="34" charset="0"/>
              <a:buChar char="•"/>
            </a:pPr>
            <a:r>
              <a:rPr lang="tr-TR" dirty="0" err="1">
                <a:solidFill>
                  <a:srgbClr val="383838"/>
                </a:solidFill>
                <a:latin typeface="Helvetica" panose="020B0604020202020204" pitchFamily="34" charset="0"/>
              </a:rPr>
              <a:t>Kollateral</a:t>
            </a:r>
            <a:r>
              <a:rPr lang="tr-TR" dirty="0">
                <a:solidFill>
                  <a:srgbClr val="383838"/>
                </a:solidFill>
                <a:latin typeface="Helvetica" panose="020B0604020202020204" pitchFamily="34" charset="0"/>
              </a:rPr>
              <a:t> bağ yaralanmaları</a:t>
            </a:r>
          </a:p>
          <a:p>
            <a:pPr marL="285750" indent="-285750" fontAlgn="base">
              <a:buFont typeface="Arial" panose="020B0604020202020204" pitchFamily="34" charset="0"/>
              <a:buChar char="•"/>
            </a:pPr>
            <a:r>
              <a:rPr lang="tr-TR" dirty="0">
                <a:solidFill>
                  <a:srgbClr val="383838"/>
                </a:solidFill>
                <a:latin typeface="Helvetica" panose="020B0604020202020204" pitchFamily="34" charset="0"/>
              </a:rPr>
              <a:t>Dizde </a:t>
            </a:r>
            <a:r>
              <a:rPr lang="tr-TR" dirty="0" err="1">
                <a:solidFill>
                  <a:srgbClr val="383838"/>
                </a:solidFill>
                <a:latin typeface="Helvetica" panose="020B0604020202020204" pitchFamily="34" charset="0"/>
              </a:rPr>
              <a:t>genurecurvatum</a:t>
            </a:r>
            <a:endParaRPr lang="tr-TR" dirty="0">
              <a:solidFill>
                <a:srgbClr val="383838"/>
              </a:solidFill>
              <a:latin typeface="Helvetica" panose="020B0604020202020204" pitchFamily="34" charset="0"/>
            </a:endParaRPr>
          </a:p>
          <a:p>
            <a:pPr marL="285750" indent="-285750" fontAlgn="base">
              <a:buFont typeface="Arial" panose="020B0604020202020204" pitchFamily="34" charset="0"/>
              <a:buChar char="•"/>
            </a:pPr>
            <a:r>
              <a:rPr lang="tr-TR" dirty="0" err="1">
                <a:solidFill>
                  <a:srgbClr val="383838"/>
                </a:solidFill>
                <a:latin typeface="Helvetica" panose="020B0604020202020204" pitchFamily="34" charset="0"/>
              </a:rPr>
              <a:t>Postoperatif</a:t>
            </a:r>
            <a:r>
              <a:rPr lang="tr-TR" dirty="0">
                <a:solidFill>
                  <a:srgbClr val="383838"/>
                </a:solidFill>
                <a:latin typeface="Helvetica" panose="020B0604020202020204" pitchFamily="34" charset="0"/>
              </a:rPr>
              <a:t> diz hareket kontrolü</a:t>
            </a:r>
          </a:p>
          <a:p>
            <a:pPr marL="285750" indent="-285750" fontAlgn="base">
              <a:buFont typeface="Arial" panose="020B0604020202020204" pitchFamily="34" charset="0"/>
              <a:buChar char="•"/>
            </a:pPr>
            <a:r>
              <a:rPr lang="tr-TR" dirty="0" err="1">
                <a:solidFill>
                  <a:srgbClr val="383838"/>
                </a:solidFill>
                <a:latin typeface="Helvetica" panose="020B0604020202020204" pitchFamily="34" charset="0"/>
              </a:rPr>
              <a:t>İnstabilitede</a:t>
            </a:r>
            <a:r>
              <a:rPr lang="tr-TR" dirty="0">
                <a:solidFill>
                  <a:srgbClr val="383838"/>
                </a:solidFill>
                <a:latin typeface="Helvetica" panose="020B0604020202020204" pitchFamily="34" charset="0"/>
              </a:rPr>
              <a:t> konservatif bakım ve korunma</a:t>
            </a:r>
            <a:endParaRPr lang="tr-TR" b="0" i="0" dirty="0">
              <a:solidFill>
                <a:srgbClr val="383838"/>
              </a:solidFill>
              <a:effectLst/>
              <a:latin typeface="Helvetica" panose="020B0604020202020204" pitchFamily="34" charset="0"/>
            </a:endParaRPr>
          </a:p>
        </p:txBody>
      </p:sp>
    </p:spTree>
    <p:extLst>
      <p:ext uri="{BB962C8B-B14F-4D97-AF65-F5344CB8AC3E}">
        <p14:creationId xmlns:p14="http://schemas.microsoft.com/office/powerpoint/2010/main" val="259051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BCAAD21-CDA7-423C-9F6D-EB32318786C7}"/>
              </a:ext>
            </a:extLst>
          </p:cNvPr>
          <p:cNvSpPr txBox="1"/>
          <p:nvPr/>
        </p:nvSpPr>
        <p:spPr>
          <a:xfrm>
            <a:off x="696122" y="1239187"/>
            <a:ext cx="6730584" cy="1477328"/>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B) </a:t>
            </a:r>
            <a:r>
              <a:rPr lang="tr-TR" b="1" dirty="0" err="1">
                <a:latin typeface="Times New Roman" panose="02020603050405020304" pitchFamily="18" charset="0"/>
                <a:cs typeface="Times New Roman" panose="02020603050405020304" pitchFamily="18" charset="0"/>
              </a:rPr>
              <a:t>Solf</a:t>
            </a:r>
            <a:r>
              <a:rPr lang="tr-TR" b="1" dirty="0">
                <a:latin typeface="Times New Roman" panose="02020603050405020304" pitchFamily="18" charset="0"/>
                <a:cs typeface="Times New Roman" panose="02020603050405020304" pitchFamily="18" charset="0"/>
              </a:rPr>
              <a:t> ve Eklemli Diz </a:t>
            </a:r>
            <a:r>
              <a:rPr lang="tr-TR" b="1" dirty="0" err="1">
                <a:latin typeface="Times New Roman" panose="02020603050405020304" pitchFamily="18" charset="0"/>
                <a:cs typeface="Times New Roman" panose="02020603050405020304" pitchFamily="18" charset="0"/>
              </a:rPr>
              <a:t>Ortezleri</a:t>
            </a:r>
            <a:endParaRPr lang="tr-TR"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Eklemli balenli dizlik</a:t>
            </a: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Diz </a:t>
            </a:r>
            <a:r>
              <a:rPr lang="tr-TR" dirty="0" err="1">
                <a:latin typeface="Times New Roman" panose="02020603050405020304" pitchFamily="18" charset="0"/>
                <a:cs typeface="Times New Roman" panose="02020603050405020304" pitchFamily="18" charset="0"/>
              </a:rPr>
              <a:t>immobilizer</a:t>
            </a:r>
            <a:r>
              <a:rPr lang="tr-TR" dirty="0">
                <a:latin typeface="Times New Roman" panose="02020603050405020304" pitchFamily="18" charset="0"/>
                <a:cs typeface="Times New Roman" panose="02020603050405020304" pitchFamily="18" charset="0"/>
              </a:rPr>
              <a:t> sistemler</a:t>
            </a:r>
          </a:p>
          <a:p>
            <a:pPr marL="342900" indent="-342900">
              <a:buFont typeface="+mj-lt"/>
              <a:buAutoNum type="arabicPeriod"/>
            </a:pPr>
            <a:r>
              <a:rPr lang="tr-TR" dirty="0" err="1">
                <a:latin typeface="Times New Roman" panose="02020603050405020304" pitchFamily="18" charset="0"/>
                <a:cs typeface="Times New Roman" panose="02020603050405020304" pitchFamily="18" charset="0"/>
              </a:rPr>
              <a:t>Rijit</a:t>
            </a:r>
            <a:r>
              <a:rPr lang="tr-TR" dirty="0">
                <a:latin typeface="Times New Roman" panose="02020603050405020304" pitchFamily="18" charset="0"/>
                <a:cs typeface="Times New Roman" panose="02020603050405020304" pitchFamily="18" charset="0"/>
              </a:rPr>
              <a:t> bağ yaralanması </a:t>
            </a:r>
            <a:r>
              <a:rPr lang="tr-TR" dirty="0" err="1">
                <a:latin typeface="Times New Roman" panose="02020603050405020304" pitchFamily="18" charset="0"/>
                <a:cs typeface="Times New Roman" panose="02020603050405020304" pitchFamily="18" charset="0"/>
              </a:rPr>
              <a:t>ortezleri</a:t>
            </a:r>
            <a:endParaRPr lang="tr-TR"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dirty="0" err="1">
                <a:latin typeface="Times New Roman" panose="02020603050405020304" pitchFamily="18" charset="0"/>
                <a:cs typeface="Times New Roman" panose="02020603050405020304" pitchFamily="18" charset="0"/>
              </a:rPr>
              <a:t>Osteoartrit</a:t>
            </a:r>
            <a:r>
              <a:rPr lang="tr-TR" dirty="0">
                <a:latin typeface="Times New Roman" panose="02020603050405020304" pitchFamily="18" charset="0"/>
                <a:cs typeface="Times New Roman" panose="02020603050405020304" pitchFamily="18" charset="0"/>
              </a:rPr>
              <a:t> yüklenme engelleyen fonksiyonel </a:t>
            </a:r>
            <a:r>
              <a:rPr lang="tr-TR" dirty="0" err="1">
                <a:latin typeface="Times New Roman" panose="02020603050405020304" pitchFamily="18" charset="0"/>
                <a:cs typeface="Times New Roman" panose="02020603050405020304" pitchFamily="18" charset="0"/>
              </a:rPr>
              <a:t>ortezler</a:t>
            </a:r>
            <a:endParaRPr lang="tr-TR" dirty="0">
              <a:latin typeface="Times New Roman" panose="02020603050405020304" pitchFamily="18" charset="0"/>
              <a:cs typeface="Times New Roman" panose="02020603050405020304" pitchFamily="18" charset="0"/>
            </a:endParaRPr>
          </a:p>
        </p:txBody>
      </p:sp>
      <p:pic>
        <p:nvPicPr>
          <p:cNvPr id="4" name="Resim 3" descr="kıyafet, kişi, koruyucu elbise, iç mekan içeren bir resim&#10;&#10;Açıklama otomatik olarak oluşturuldu">
            <a:extLst>
              <a:ext uri="{FF2B5EF4-FFF2-40B4-BE49-F238E27FC236}">
                <a16:creationId xmlns:a16="http://schemas.microsoft.com/office/drawing/2014/main" id="{9FE0E2B4-0B60-4102-A126-6DF6CDD4A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242" y="0"/>
            <a:ext cx="4572000" cy="6858000"/>
          </a:xfrm>
          <a:prstGeom prst="rect">
            <a:avLst/>
          </a:prstGeom>
        </p:spPr>
      </p:pic>
      <p:pic>
        <p:nvPicPr>
          <p:cNvPr id="5" name="Resim 4">
            <a:extLst>
              <a:ext uri="{FF2B5EF4-FFF2-40B4-BE49-F238E27FC236}">
                <a16:creationId xmlns:a16="http://schemas.microsoft.com/office/drawing/2014/main" id="{0B7F4262-9622-4D20-AE9D-C5D8B0EB79E0}"/>
              </a:ext>
            </a:extLst>
          </p:cNvPr>
          <p:cNvPicPr>
            <a:picLocks noChangeAspect="1"/>
          </p:cNvPicPr>
          <p:nvPr/>
        </p:nvPicPr>
        <p:blipFill rotWithShape="1">
          <a:blip r:embed="rId3"/>
          <a:srcRect r="32566"/>
          <a:stretch/>
        </p:blipFill>
        <p:spPr>
          <a:xfrm>
            <a:off x="7047710" y="2797631"/>
            <a:ext cx="378996" cy="469137"/>
          </a:xfrm>
          <a:prstGeom prst="rect">
            <a:avLst/>
          </a:prstGeom>
        </p:spPr>
      </p:pic>
      <p:sp>
        <p:nvSpPr>
          <p:cNvPr id="6" name="Metin kutusu 5">
            <a:extLst>
              <a:ext uri="{FF2B5EF4-FFF2-40B4-BE49-F238E27FC236}">
                <a16:creationId xmlns:a16="http://schemas.microsoft.com/office/drawing/2014/main" id="{7D35463D-E451-4CEF-9BA4-706F9824F9C1}"/>
              </a:ext>
            </a:extLst>
          </p:cNvPr>
          <p:cNvSpPr txBox="1"/>
          <p:nvPr/>
        </p:nvSpPr>
        <p:spPr>
          <a:xfrm>
            <a:off x="9536242" y="1752534"/>
            <a:ext cx="2158584" cy="3693319"/>
          </a:xfrm>
          <a:prstGeom prst="rect">
            <a:avLst/>
          </a:prstGeom>
          <a:noFill/>
        </p:spPr>
        <p:txBody>
          <a:bodyPr wrap="square" rtlCol="0">
            <a:spAutoFit/>
          </a:bodyPr>
          <a:lstStyle/>
          <a:p>
            <a:pPr algn="ctr"/>
            <a:r>
              <a:rPr lang="tr-TR" dirty="0" err="1">
                <a:latin typeface="Times New Roman" panose="02020603050405020304" pitchFamily="18" charset="0"/>
                <a:cs typeface="Times New Roman" panose="02020603050405020304" pitchFamily="18" charset="0"/>
              </a:rPr>
              <a:t>Medial</a:t>
            </a:r>
            <a:r>
              <a:rPr lang="tr-TR" dirty="0">
                <a:latin typeface="Times New Roman" panose="02020603050405020304" pitchFamily="18" charset="0"/>
                <a:cs typeface="Times New Roman" panose="02020603050405020304" pitchFamily="18" charset="0"/>
              </a:rPr>
              <a:t> veya </a:t>
            </a:r>
            <a:r>
              <a:rPr lang="tr-TR" dirty="0" err="1">
                <a:latin typeface="Times New Roman" panose="02020603050405020304" pitchFamily="18" charset="0"/>
                <a:cs typeface="Times New Roman" panose="02020603050405020304" pitchFamily="18" charset="0"/>
              </a:rPr>
              <a:t>lateraldeki</a:t>
            </a:r>
            <a:r>
              <a:rPr lang="tr-TR" dirty="0">
                <a:latin typeface="Times New Roman" panose="02020603050405020304" pitchFamily="18" charset="0"/>
                <a:cs typeface="Times New Roman" panose="02020603050405020304" pitchFamily="18" charset="0"/>
              </a:rPr>
              <a:t> hasara bağlı olarak tek taraflı yükü azaltmak amacıyla üç nokta prensibi ile dizi </a:t>
            </a:r>
            <a:r>
              <a:rPr lang="tr-TR" dirty="0" err="1">
                <a:latin typeface="Times New Roman" panose="02020603050405020304" pitchFamily="18" charset="0"/>
                <a:cs typeface="Times New Roman" panose="02020603050405020304" pitchFamily="18" charset="0"/>
              </a:rPr>
              <a:t>varusa</a:t>
            </a:r>
            <a:r>
              <a:rPr lang="tr-TR" dirty="0">
                <a:latin typeface="Times New Roman" panose="02020603050405020304" pitchFamily="18" charset="0"/>
                <a:cs typeface="Times New Roman" panose="02020603050405020304" pitchFamily="18" charset="0"/>
              </a:rPr>
              <a:t> veya </a:t>
            </a:r>
            <a:r>
              <a:rPr lang="tr-TR" dirty="0" err="1">
                <a:latin typeface="Times New Roman" panose="02020603050405020304" pitchFamily="18" charset="0"/>
                <a:cs typeface="Times New Roman" panose="02020603050405020304" pitchFamily="18" charset="0"/>
              </a:rPr>
              <a:t>valgusa</a:t>
            </a:r>
            <a:r>
              <a:rPr lang="tr-TR" dirty="0">
                <a:latin typeface="Times New Roman" panose="02020603050405020304" pitchFamily="18" charset="0"/>
                <a:cs typeface="Times New Roman" panose="02020603050405020304" pitchFamily="18" charset="0"/>
              </a:rPr>
              <a:t> getiren ve aynı zamanda dizin stabilizasyonunu da maksimum destekleyen </a:t>
            </a:r>
            <a:r>
              <a:rPr lang="tr-TR" dirty="0" err="1">
                <a:latin typeface="Times New Roman" panose="02020603050405020304" pitchFamily="18" charset="0"/>
                <a:cs typeface="Times New Roman" panose="02020603050405020304" pitchFamily="18" charset="0"/>
              </a:rPr>
              <a:t>ortezlerdir</a:t>
            </a:r>
            <a:r>
              <a:rPr lang="tr-TR" dirty="0">
                <a:latin typeface="Times New Roman" panose="02020603050405020304" pitchFamily="18" charset="0"/>
                <a:cs typeface="Times New Roman" panose="02020603050405020304" pitchFamily="18" charset="0"/>
              </a:rPr>
              <a:t>.</a:t>
            </a:r>
          </a:p>
        </p:txBody>
      </p:sp>
      <p:sp>
        <p:nvSpPr>
          <p:cNvPr id="7" name="Metin kutusu 6">
            <a:extLst>
              <a:ext uri="{FF2B5EF4-FFF2-40B4-BE49-F238E27FC236}">
                <a16:creationId xmlns:a16="http://schemas.microsoft.com/office/drawing/2014/main" id="{E117CBAF-0BF5-4EAB-99FF-891952B926F0}"/>
              </a:ext>
            </a:extLst>
          </p:cNvPr>
          <p:cNvSpPr txBox="1"/>
          <p:nvPr/>
        </p:nvSpPr>
        <p:spPr>
          <a:xfrm>
            <a:off x="696122" y="4603150"/>
            <a:ext cx="4571999" cy="2031325"/>
          </a:xfrm>
          <a:prstGeom prst="rect">
            <a:avLst/>
          </a:prstGeom>
          <a:noFill/>
        </p:spPr>
        <p:txBody>
          <a:bodyPr wrap="square" rtlCol="0">
            <a:spAutoFit/>
          </a:bodyPr>
          <a:lstStyle/>
          <a:p>
            <a:pPr algn="ctr"/>
            <a:r>
              <a:rPr lang="tr-TR" dirty="0"/>
              <a:t>Bu </a:t>
            </a:r>
            <a:r>
              <a:rPr lang="tr-TR" dirty="0" err="1"/>
              <a:t>ortezle</a:t>
            </a:r>
            <a:r>
              <a:rPr lang="tr-TR" dirty="0"/>
              <a:t> diz hareketleri istenilen açılarda sınırlanabilir. Özellikle dizdeki kireçlenmeler dizin iç kısmındaki kıkırdakta daha fazla hasarlanma yapar ve ağrı burada daha fazladır. Eğer yürüme ve yüklenme sırasında hasarlı taraftaki yük azaltılacak olursa kişi rahat ve ağrısız yürür</a:t>
            </a:r>
          </a:p>
        </p:txBody>
      </p:sp>
    </p:spTree>
    <p:extLst>
      <p:ext uri="{BB962C8B-B14F-4D97-AF65-F5344CB8AC3E}">
        <p14:creationId xmlns:p14="http://schemas.microsoft.com/office/powerpoint/2010/main" val="6617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BCAAD21-CDA7-423C-9F6D-EB32318786C7}"/>
              </a:ext>
            </a:extLst>
          </p:cNvPr>
          <p:cNvSpPr txBox="1"/>
          <p:nvPr/>
        </p:nvSpPr>
        <p:spPr>
          <a:xfrm>
            <a:off x="696122" y="1239187"/>
            <a:ext cx="6730584" cy="2031325"/>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B) </a:t>
            </a:r>
            <a:r>
              <a:rPr lang="tr-TR" b="1" dirty="0" err="1">
                <a:latin typeface="Times New Roman" panose="02020603050405020304" pitchFamily="18" charset="0"/>
                <a:cs typeface="Times New Roman" panose="02020603050405020304" pitchFamily="18" charset="0"/>
              </a:rPr>
              <a:t>Solf</a:t>
            </a:r>
            <a:r>
              <a:rPr lang="tr-TR" b="1">
                <a:latin typeface="Times New Roman" panose="02020603050405020304" pitchFamily="18" charset="0"/>
                <a:cs typeface="Times New Roman" panose="02020603050405020304" pitchFamily="18" charset="0"/>
              </a:rPr>
              <a:t> ve </a:t>
            </a:r>
            <a:r>
              <a:rPr lang="tr-TR" b="1" dirty="0">
                <a:latin typeface="Times New Roman" panose="02020603050405020304" pitchFamily="18" charset="0"/>
                <a:cs typeface="Times New Roman" panose="02020603050405020304" pitchFamily="18" charset="0"/>
              </a:rPr>
              <a:t>Eklemli Diz </a:t>
            </a:r>
            <a:r>
              <a:rPr lang="tr-TR" b="1" dirty="0" err="1">
                <a:latin typeface="Times New Roman" panose="02020603050405020304" pitchFamily="18" charset="0"/>
                <a:cs typeface="Times New Roman" panose="02020603050405020304" pitchFamily="18" charset="0"/>
              </a:rPr>
              <a:t>Ortezleri</a:t>
            </a:r>
            <a:endParaRPr lang="tr-TR"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Eklemli balenli dizlik</a:t>
            </a: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Diz </a:t>
            </a:r>
            <a:r>
              <a:rPr lang="tr-TR" dirty="0" err="1">
                <a:latin typeface="Times New Roman" panose="02020603050405020304" pitchFamily="18" charset="0"/>
                <a:cs typeface="Times New Roman" panose="02020603050405020304" pitchFamily="18" charset="0"/>
              </a:rPr>
              <a:t>immobilizer</a:t>
            </a:r>
            <a:r>
              <a:rPr lang="tr-TR" dirty="0">
                <a:latin typeface="Times New Roman" panose="02020603050405020304" pitchFamily="18" charset="0"/>
                <a:cs typeface="Times New Roman" panose="02020603050405020304" pitchFamily="18" charset="0"/>
              </a:rPr>
              <a:t> sistemler</a:t>
            </a:r>
          </a:p>
          <a:p>
            <a:pPr marL="342900" indent="-342900">
              <a:buFont typeface="+mj-lt"/>
              <a:buAutoNum type="arabicPeriod"/>
            </a:pPr>
            <a:r>
              <a:rPr lang="tr-TR" dirty="0" err="1">
                <a:latin typeface="Times New Roman" panose="02020603050405020304" pitchFamily="18" charset="0"/>
                <a:cs typeface="Times New Roman" panose="02020603050405020304" pitchFamily="18" charset="0"/>
              </a:rPr>
              <a:t>Rijit</a:t>
            </a:r>
            <a:r>
              <a:rPr lang="tr-TR" dirty="0">
                <a:latin typeface="Times New Roman" panose="02020603050405020304" pitchFamily="18" charset="0"/>
                <a:cs typeface="Times New Roman" panose="02020603050405020304" pitchFamily="18" charset="0"/>
              </a:rPr>
              <a:t> bağ yaralanması </a:t>
            </a:r>
            <a:r>
              <a:rPr lang="tr-TR" dirty="0" err="1">
                <a:latin typeface="Times New Roman" panose="02020603050405020304" pitchFamily="18" charset="0"/>
                <a:cs typeface="Times New Roman" panose="02020603050405020304" pitchFamily="18" charset="0"/>
              </a:rPr>
              <a:t>ortezleri</a:t>
            </a:r>
            <a:endParaRPr lang="tr-TR"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dirty="0" err="1">
                <a:latin typeface="Times New Roman" panose="02020603050405020304" pitchFamily="18" charset="0"/>
                <a:cs typeface="Times New Roman" panose="02020603050405020304" pitchFamily="18" charset="0"/>
              </a:rPr>
              <a:t>Osteoartrit</a:t>
            </a:r>
            <a:r>
              <a:rPr lang="tr-TR" dirty="0">
                <a:latin typeface="Times New Roman" panose="02020603050405020304" pitchFamily="18" charset="0"/>
                <a:cs typeface="Times New Roman" panose="02020603050405020304" pitchFamily="18" charset="0"/>
              </a:rPr>
              <a:t> yüklenme engelleyen fonksiyonel </a:t>
            </a:r>
            <a:r>
              <a:rPr lang="tr-TR" dirty="0" err="1">
                <a:latin typeface="Times New Roman" panose="02020603050405020304" pitchFamily="18" charset="0"/>
                <a:cs typeface="Times New Roman" panose="02020603050405020304" pitchFamily="18" charset="0"/>
              </a:rPr>
              <a:t>ortezler</a:t>
            </a:r>
            <a:endParaRPr lang="tr-TR"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dirty="0" err="1">
                <a:latin typeface="Times New Roman" panose="02020603050405020304" pitchFamily="18" charset="0"/>
                <a:cs typeface="Times New Roman" panose="02020603050405020304" pitchFamily="18" charset="0"/>
              </a:rPr>
              <a:t>Genu</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recurvatum</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ortez</a:t>
            </a:r>
            <a:endParaRPr lang="tr-TR"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tr-TR" dirty="0">
              <a:latin typeface="Times New Roman" panose="02020603050405020304" pitchFamily="18" charset="0"/>
              <a:cs typeface="Times New Roman" panose="02020603050405020304" pitchFamily="18" charset="0"/>
            </a:endParaRPr>
          </a:p>
        </p:txBody>
      </p:sp>
      <p:pic>
        <p:nvPicPr>
          <p:cNvPr id="4" name="Resim 3" descr="kıyafet, kişi, kadın içeren bir resim&#10;&#10;Açıklama otomatik olarak oluşturuldu">
            <a:extLst>
              <a:ext uri="{FF2B5EF4-FFF2-40B4-BE49-F238E27FC236}">
                <a16:creationId xmlns:a16="http://schemas.microsoft.com/office/drawing/2014/main" id="{629C3F54-0854-4A7B-8109-4F6B735CF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303" y="0"/>
            <a:ext cx="3598697" cy="6858000"/>
          </a:xfrm>
          <a:prstGeom prst="rect">
            <a:avLst/>
          </a:prstGeom>
        </p:spPr>
      </p:pic>
      <p:sp>
        <p:nvSpPr>
          <p:cNvPr id="5" name="Metin kutusu 4">
            <a:extLst>
              <a:ext uri="{FF2B5EF4-FFF2-40B4-BE49-F238E27FC236}">
                <a16:creationId xmlns:a16="http://schemas.microsoft.com/office/drawing/2014/main" id="{ED7FF9EA-0068-4FDF-8098-987EF21DC824}"/>
              </a:ext>
            </a:extLst>
          </p:cNvPr>
          <p:cNvSpPr txBox="1"/>
          <p:nvPr/>
        </p:nvSpPr>
        <p:spPr>
          <a:xfrm>
            <a:off x="9144000" y="1997839"/>
            <a:ext cx="2582779" cy="2862322"/>
          </a:xfrm>
          <a:prstGeom prst="rect">
            <a:avLst/>
          </a:prstGeom>
          <a:noFill/>
        </p:spPr>
        <p:txBody>
          <a:bodyPr wrap="square" rtlCol="0">
            <a:spAutoFit/>
          </a:bodyPr>
          <a:lstStyle/>
          <a:p>
            <a:pPr algn="ctr"/>
            <a:r>
              <a:rPr lang="tr-TR" dirty="0"/>
              <a:t>Dizde aşırı geriye hareketi önlemek için kullanılan </a:t>
            </a:r>
            <a:r>
              <a:rPr lang="tr-TR" dirty="0" err="1"/>
              <a:t>ortezdir</a:t>
            </a:r>
            <a:r>
              <a:rPr lang="tr-TR" dirty="0"/>
              <a:t>. Dizin </a:t>
            </a:r>
            <a:r>
              <a:rPr lang="tr-TR" dirty="0" err="1"/>
              <a:t>hiperekstansiyonundaki</a:t>
            </a:r>
            <a:r>
              <a:rPr lang="tr-TR" dirty="0"/>
              <a:t> artma kuvveti azalmış </a:t>
            </a:r>
            <a:r>
              <a:rPr lang="tr-TR" dirty="0" err="1"/>
              <a:t>quadriseps</a:t>
            </a:r>
            <a:r>
              <a:rPr lang="tr-TR" dirty="0"/>
              <a:t> kası, aşırı bağ gevşekliği durumunda veya yürümedeki patolojilere bağlı ortaya çıkar</a:t>
            </a:r>
          </a:p>
        </p:txBody>
      </p:sp>
      <p:sp>
        <p:nvSpPr>
          <p:cNvPr id="6" name="Metin kutusu 5">
            <a:extLst>
              <a:ext uri="{FF2B5EF4-FFF2-40B4-BE49-F238E27FC236}">
                <a16:creationId xmlns:a16="http://schemas.microsoft.com/office/drawing/2014/main" id="{64968964-D6CA-42BE-B8F6-C6DB9BCAF0CD}"/>
              </a:ext>
            </a:extLst>
          </p:cNvPr>
          <p:cNvSpPr txBox="1"/>
          <p:nvPr/>
        </p:nvSpPr>
        <p:spPr>
          <a:xfrm>
            <a:off x="465221" y="4826675"/>
            <a:ext cx="4507832" cy="2031325"/>
          </a:xfrm>
          <a:prstGeom prst="rect">
            <a:avLst/>
          </a:prstGeom>
          <a:noFill/>
        </p:spPr>
        <p:txBody>
          <a:bodyPr wrap="square" rtlCol="0">
            <a:spAutoFit/>
          </a:bodyPr>
          <a:lstStyle/>
          <a:p>
            <a:pPr fontAlgn="base"/>
            <a:r>
              <a:rPr lang="tr-TR" b="1" dirty="0"/>
              <a:t>Kullanıldığı yerler</a:t>
            </a:r>
            <a:endParaRPr lang="tr-TR" dirty="0"/>
          </a:p>
          <a:p>
            <a:pPr marL="285750" indent="-285750" fontAlgn="base">
              <a:buFont typeface="Arial" panose="020B0604020202020204" pitchFamily="34" charset="0"/>
              <a:buChar char="•"/>
            </a:pPr>
            <a:r>
              <a:rPr lang="tr-TR" dirty="0"/>
              <a:t>Dizde </a:t>
            </a:r>
            <a:r>
              <a:rPr lang="tr-TR" dirty="0" err="1"/>
              <a:t>recurvatum</a:t>
            </a:r>
            <a:endParaRPr lang="tr-TR" dirty="0"/>
          </a:p>
          <a:p>
            <a:pPr marL="285750" indent="-285750" fontAlgn="base">
              <a:buFont typeface="Arial" panose="020B0604020202020204" pitchFamily="34" charset="0"/>
              <a:buChar char="•"/>
            </a:pPr>
            <a:r>
              <a:rPr lang="tr-TR" dirty="0"/>
              <a:t>Orta derecede </a:t>
            </a:r>
            <a:r>
              <a:rPr lang="tr-TR" dirty="0" err="1"/>
              <a:t>stabilite</a:t>
            </a:r>
            <a:r>
              <a:rPr lang="tr-TR" dirty="0"/>
              <a:t> sorunu olan diz</a:t>
            </a:r>
          </a:p>
          <a:p>
            <a:pPr marL="285750" indent="-285750" fontAlgn="base">
              <a:buFont typeface="Arial" panose="020B0604020202020204" pitchFamily="34" charset="0"/>
              <a:buChar char="•"/>
            </a:pPr>
            <a:r>
              <a:rPr lang="tr-TR" dirty="0" err="1"/>
              <a:t>Varus</a:t>
            </a:r>
            <a:r>
              <a:rPr lang="tr-TR" dirty="0"/>
              <a:t> ve </a:t>
            </a:r>
            <a:r>
              <a:rPr lang="tr-TR" dirty="0" err="1"/>
              <a:t>valgusin</a:t>
            </a:r>
            <a:r>
              <a:rPr lang="tr-TR" dirty="0"/>
              <a:t> </a:t>
            </a:r>
            <a:r>
              <a:rPr lang="tr-TR" dirty="0" err="1"/>
              <a:t>stabilitesi</a:t>
            </a:r>
            <a:endParaRPr lang="tr-TR" dirty="0"/>
          </a:p>
          <a:p>
            <a:pPr marL="285750" indent="-285750" fontAlgn="base">
              <a:buFont typeface="Arial" panose="020B0604020202020204" pitchFamily="34" charset="0"/>
              <a:buChar char="•"/>
            </a:pPr>
            <a:r>
              <a:rPr lang="tr-TR" dirty="0"/>
              <a:t>Nörolojik fonksiyon bozuklukları</a:t>
            </a:r>
          </a:p>
          <a:p>
            <a:pPr fontAlgn="base"/>
            <a:r>
              <a:rPr lang="tr-TR" dirty="0"/>
              <a:t> </a:t>
            </a:r>
          </a:p>
          <a:p>
            <a:endParaRPr lang="tr-TR" dirty="0"/>
          </a:p>
        </p:txBody>
      </p:sp>
    </p:spTree>
    <p:extLst>
      <p:ext uri="{BB962C8B-B14F-4D97-AF65-F5344CB8AC3E}">
        <p14:creationId xmlns:p14="http://schemas.microsoft.com/office/powerpoint/2010/main" val="289931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kişi, kıyafet, tutma içeren bir resim&#10;&#10;Açıklama otomatik olarak oluşturuldu">
            <a:extLst>
              <a:ext uri="{FF2B5EF4-FFF2-40B4-BE49-F238E27FC236}">
                <a16:creationId xmlns:a16="http://schemas.microsoft.com/office/drawing/2014/main" id="{824C0D17-EEA7-4278-9054-45E913F70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97510" cy="6858000"/>
          </a:xfrm>
          <a:prstGeom prst="rect">
            <a:avLst/>
          </a:prstGeom>
        </p:spPr>
      </p:pic>
      <p:sp>
        <p:nvSpPr>
          <p:cNvPr id="2" name="Metin kutusu 1">
            <a:extLst>
              <a:ext uri="{FF2B5EF4-FFF2-40B4-BE49-F238E27FC236}">
                <a16:creationId xmlns:a16="http://schemas.microsoft.com/office/drawing/2014/main" id="{9B500B9B-FF71-4986-BC06-E11DAF2EA42F}"/>
              </a:ext>
            </a:extLst>
          </p:cNvPr>
          <p:cNvSpPr txBox="1"/>
          <p:nvPr/>
        </p:nvSpPr>
        <p:spPr>
          <a:xfrm>
            <a:off x="6096000" y="472041"/>
            <a:ext cx="5456420" cy="369332"/>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HAZIR DİZ ORTEZLERİ</a:t>
            </a:r>
          </a:p>
        </p:txBody>
      </p:sp>
      <p:sp>
        <p:nvSpPr>
          <p:cNvPr id="3" name="Metin kutusu 2">
            <a:extLst>
              <a:ext uri="{FF2B5EF4-FFF2-40B4-BE49-F238E27FC236}">
                <a16:creationId xmlns:a16="http://schemas.microsoft.com/office/drawing/2014/main" id="{9294F326-685E-4002-A573-5F75CF26436C}"/>
              </a:ext>
            </a:extLst>
          </p:cNvPr>
          <p:cNvSpPr txBox="1"/>
          <p:nvPr/>
        </p:nvSpPr>
        <p:spPr>
          <a:xfrm>
            <a:off x="5623417" y="1028343"/>
            <a:ext cx="5397510" cy="4801314"/>
          </a:xfrm>
          <a:prstGeom prst="rect">
            <a:avLst/>
          </a:prstGeom>
          <a:noFill/>
        </p:spPr>
        <p:txBody>
          <a:bodyPr wrap="square" rtlCol="0">
            <a:spAutoFit/>
          </a:bodyPr>
          <a:lstStyle/>
          <a:p>
            <a:r>
              <a:rPr lang="tr-TR" dirty="0"/>
              <a:t>Diz </a:t>
            </a:r>
            <a:r>
              <a:rPr lang="tr-TR" dirty="0" err="1"/>
              <a:t>ortezleri</a:t>
            </a:r>
            <a:r>
              <a:rPr lang="tr-TR" dirty="0"/>
              <a:t> genel </a:t>
            </a:r>
            <a:r>
              <a:rPr lang="tr-TR" dirty="0">
                <a:latin typeface="Times New Roman" panose="02020603050405020304" pitchFamily="18" charset="0"/>
                <a:cs typeface="Times New Roman" panose="02020603050405020304" pitchFamily="18" charset="0"/>
              </a:rPr>
              <a:t>olarak</a:t>
            </a:r>
            <a:r>
              <a:rPr lang="tr-TR" dirty="0"/>
              <a:t> diz ve komşu </a:t>
            </a:r>
            <a:r>
              <a:rPr lang="tr-TR" dirty="0" err="1"/>
              <a:t>yapıdalardaki</a:t>
            </a:r>
            <a:r>
              <a:rPr lang="tr-TR" dirty="0"/>
              <a:t>;</a:t>
            </a:r>
          </a:p>
          <a:p>
            <a:pPr marL="285750" indent="-285750">
              <a:buFont typeface="Wingdings" panose="05000000000000000000" pitchFamily="2" charset="2"/>
              <a:buChar char="Ø"/>
            </a:pPr>
            <a:r>
              <a:rPr lang="tr-TR" dirty="0"/>
              <a:t>Doğumsal</a:t>
            </a:r>
          </a:p>
          <a:p>
            <a:pPr marL="285750" indent="-285750">
              <a:buFont typeface="Wingdings" panose="05000000000000000000" pitchFamily="2" charset="2"/>
              <a:buChar char="Ø"/>
            </a:pPr>
            <a:r>
              <a:rPr lang="tr-TR" dirty="0"/>
              <a:t>İltihabi</a:t>
            </a:r>
          </a:p>
          <a:p>
            <a:pPr marL="285750" indent="-285750">
              <a:buFont typeface="Wingdings" panose="05000000000000000000" pitchFamily="2" charset="2"/>
              <a:buChar char="Ø"/>
            </a:pPr>
            <a:r>
              <a:rPr lang="tr-TR" dirty="0" err="1"/>
              <a:t>Dejeneratif</a:t>
            </a:r>
            <a:endParaRPr lang="tr-TR" dirty="0"/>
          </a:p>
          <a:p>
            <a:pPr marL="285750" indent="-285750">
              <a:buFont typeface="Wingdings" panose="05000000000000000000" pitchFamily="2" charset="2"/>
              <a:buChar char="Ø"/>
            </a:pPr>
            <a:r>
              <a:rPr lang="tr-TR" dirty="0" err="1"/>
              <a:t>Travmatik</a:t>
            </a:r>
            <a:endParaRPr lang="tr-TR" dirty="0"/>
          </a:p>
          <a:p>
            <a:pPr marL="285750" indent="-285750">
              <a:buFont typeface="Wingdings" panose="05000000000000000000" pitchFamily="2" charset="2"/>
              <a:buChar char="Ø"/>
            </a:pPr>
            <a:r>
              <a:rPr lang="tr-TR" dirty="0" err="1"/>
              <a:t>paralitik</a:t>
            </a:r>
            <a:r>
              <a:rPr lang="tr-TR" dirty="0"/>
              <a:t> nedenlerle;</a:t>
            </a:r>
          </a:p>
          <a:p>
            <a:endParaRPr lang="tr-TR" dirty="0"/>
          </a:p>
          <a:p>
            <a:r>
              <a:rPr lang="tr-TR" dirty="0"/>
              <a:t>dizde </a:t>
            </a:r>
          </a:p>
          <a:p>
            <a:pPr marL="285750" indent="-285750">
              <a:buFont typeface="Wingdings" panose="05000000000000000000" pitchFamily="2" charset="2"/>
              <a:buChar char="Ø"/>
            </a:pPr>
            <a:r>
              <a:rPr lang="tr-TR" dirty="0" err="1"/>
              <a:t>Deformite</a:t>
            </a:r>
            <a:endParaRPr lang="tr-TR" dirty="0"/>
          </a:p>
          <a:p>
            <a:pPr marL="285750" indent="-285750">
              <a:buFont typeface="Wingdings" panose="05000000000000000000" pitchFamily="2" charset="2"/>
              <a:buChar char="Ø"/>
            </a:pPr>
            <a:r>
              <a:rPr lang="tr-TR" dirty="0"/>
              <a:t>Ağrı</a:t>
            </a:r>
          </a:p>
          <a:p>
            <a:pPr marL="285750" indent="-285750">
              <a:buFont typeface="Wingdings" panose="05000000000000000000" pitchFamily="2" charset="2"/>
              <a:buChar char="Ø"/>
            </a:pPr>
            <a:r>
              <a:rPr lang="tr-TR" dirty="0"/>
              <a:t>Fonksiyon kaybına yol açan diz patolojilerinde ;</a:t>
            </a:r>
          </a:p>
          <a:p>
            <a:endParaRPr lang="tr-TR" dirty="0"/>
          </a:p>
          <a:p>
            <a:pPr marL="285750" indent="-285750">
              <a:buFont typeface="Wingdings" panose="05000000000000000000" pitchFamily="2" charset="2"/>
              <a:buChar char="Ø"/>
            </a:pPr>
            <a:r>
              <a:rPr lang="tr-TR" dirty="0"/>
              <a:t>Koruyucu,</a:t>
            </a:r>
          </a:p>
          <a:p>
            <a:pPr marL="285750" indent="-285750">
              <a:buFont typeface="Wingdings" panose="05000000000000000000" pitchFamily="2" charset="2"/>
              <a:buChar char="Ø"/>
            </a:pPr>
            <a:r>
              <a:rPr lang="tr-TR" dirty="0"/>
              <a:t>Rehabilitasyona yardımcı olmak,</a:t>
            </a:r>
          </a:p>
          <a:p>
            <a:pPr marL="285750" indent="-285750">
              <a:buFont typeface="Wingdings" panose="05000000000000000000" pitchFamily="2" charset="2"/>
              <a:buChar char="Ø"/>
            </a:pPr>
            <a:r>
              <a:rPr lang="tr-TR" dirty="0"/>
              <a:t>Fonksiyonu sağlamak</a:t>
            </a:r>
          </a:p>
          <a:p>
            <a:pPr marL="285750" indent="-285750">
              <a:buFont typeface="Wingdings" panose="05000000000000000000" pitchFamily="2" charset="2"/>
              <a:buChar char="Ø"/>
            </a:pPr>
            <a:r>
              <a:rPr lang="tr-TR" dirty="0"/>
              <a:t>Gerektiğinde dizi yaşam boyunca desteklemek </a:t>
            </a:r>
          </a:p>
          <a:p>
            <a:r>
              <a:rPr lang="tr-TR" dirty="0"/>
              <a:t>Amacıyla kullanılır.</a:t>
            </a:r>
          </a:p>
        </p:txBody>
      </p:sp>
      <p:pic>
        <p:nvPicPr>
          <p:cNvPr id="8" name="Resim 7" descr="kişi, kıyafet, tutma içeren bir resim&#10;&#10;Açıklama otomatik olarak oluşturuldu">
            <a:extLst>
              <a:ext uri="{FF2B5EF4-FFF2-40B4-BE49-F238E27FC236}">
                <a16:creationId xmlns:a16="http://schemas.microsoft.com/office/drawing/2014/main" id="{B400453C-6C4B-41E3-8392-B267EA17C233}"/>
              </a:ext>
            </a:extLst>
          </p:cNvPr>
          <p:cNvPicPr>
            <a:picLocks noChangeAspect="1"/>
          </p:cNvPicPr>
          <p:nvPr/>
        </p:nvPicPr>
        <p:blipFill rotWithShape="1">
          <a:blip r:embed="rId2">
            <a:extLst>
              <a:ext uri="{28A0092B-C50C-407E-A947-70E740481C1C}">
                <a14:useLocalDpi xmlns:a14="http://schemas.microsoft.com/office/drawing/2010/main" val="0"/>
              </a:ext>
            </a:extLst>
          </a:blip>
          <a:srcRect l="37300" t="80117" r="34762" b="10526"/>
          <a:stretch/>
        </p:blipFill>
        <p:spPr>
          <a:xfrm>
            <a:off x="1315452" y="799619"/>
            <a:ext cx="1844843" cy="641684"/>
          </a:xfrm>
          <a:prstGeom prst="rect">
            <a:avLst/>
          </a:prstGeom>
          <a:effectLst>
            <a:reflection endPos="0" dir="5400000" sy="-100000" algn="bl" rotWithShape="0"/>
          </a:effectLst>
        </p:spPr>
      </p:pic>
    </p:spTree>
    <p:extLst>
      <p:ext uri="{BB962C8B-B14F-4D97-AF65-F5344CB8AC3E}">
        <p14:creationId xmlns:p14="http://schemas.microsoft.com/office/powerpoint/2010/main" val="118019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FA1E287-0947-4418-B376-C8EC4A637C97}"/>
              </a:ext>
            </a:extLst>
          </p:cNvPr>
          <p:cNvSpPr txBox="1"/>
          <p:nvPr/>
        </p:nvSpPr>
        <p:spPr>
          <a:xfrm>
            <a:off x="3883731" y="751344"/>
            <a:ext cx="4002373" cy="4801314"/>
          </a:xfrm>
          <a:prstGeom prst="rect">
            <a:avLst/>
          </a:prstGeom>
          <a:noFill/>
        </p:spPr>
        <p:txBody>
          <a:bodyPr wrap="square" rtlCol="0">
            <a:spAutoFit/>
          </a:bodyPr>
          <a:lstStyle/>
          <a:p>
            <a:pPr algn="ctr"/>
            <a:r>
              <a:rPr lang="tr-TR" dirty="0"/>
              <a:t>Diz </a:t>
            </a:r>
            <a:r>
              <a:rPr lang="tr-TR" dirty="0" err="1"/>
              <a:t>ortezlerinin</a:t>
            </a:r>
            <a:r>
              <a:rPr lang="tr-TR" dirty="0"/>
              <a:t> </a:t>
            </a:r>
            <a:r>
              <a:rPr lang="tr-TR" dirty="0">
                <a:latin typeface="Times New Roman" panose="02020603050405020304" pitchFamily="18" charset="0"/>
                <a:cs typeface="Times New Roman" panose="02020603050405020304" pitchFamily="18" charset="0"/>
              </a:rPr>
              <a:t>kullanım</a:t>
            </a:r>
            <a:r>
              <a:rPr lang="tr-TR" dirty="0"/>
              <a:t> yerleri:</a:t>
            </a:r>
          </a:p>
          <a:p>
            <a:pPr algn="ctr"/>
            <a:endParaRPr lang="tr-TR" dirty="0"/>
          </a:p>
          <a:p>
            <a:pPr marL="342900" indent="-342900" algn="ctr">
              <a:buFont typeface="Wingdings" panose="05000000000000000000" pitchFamily="2" charset="2"/>
              <a:buChar char="Ø"/>
            </a:pPr>
            <a:r>
              <a:rPr lang="tr-TR" dirty="0" err="1"/>
              <a:t>Femurun</a:t>
            </a:r>
            <a:r>
              <a:rPr lang="tr-TR" dirty="0"/>
              <a:t> uzun ekseni ile </a:t>
            </a:r>
            <a:r>
              <a:rPr lang="tr-TR" dirty="0" err="1"/>
              <a:t>tibianın</a:t>
            </a:r>
            <a:r>
              <a:rPr lang="tr-TR" dirty="0"/>
              <a:t> uzun eksini arasında bulunan ve yaklaşık 10</a:t>
            </a:r>
            <a:r>
              <a:rPr lang="tr-TR" baseline="30000" dirty="0"/>
              <a:t>o</a:t>
            </a:r>
            <a:r>
              <a:rPr lang="tr-TR" dirty="0"/>
              <a:t> olan Q açısındaki </a:t>
            </a:r>
            <a:r>
              <a:rPr lang="tr-TR" dirty="0" err="1"/>
              <a:t>lateral</a:t>
            </a:r>
            <a:r>
              <a:rPr lang="tr-TR" dirty="0"/>
              <a:t> </a:t>
            </a:r>
            <a:r>
              <a:rPr lang="tr-TR" dirty="0" err="1"/>
              <a:t>instabile</a:t>
            </a:r>
            <a:r>
              <a:rPr lang="tr-TR" dirty="0"/>
              <a:t> veya </a:t>
            </a:r>
            <a:r>
              <a:rPr lang="tr-TR" dirty="0" err="1"/>
              <a:t>patellar</a:t>
            </a:r>
            <a:r>
              <a:rPr lang="tr-TR" dirty="0"/>
              <a:t> </a:t>
            </a:r>
            <a:r>
              <a:rPr lang="tr-TR" dirty="0" err="1"/>
              <a:t>subluksasyona</a:t>
            </a:r>
            <a:r>
              <a:rPr lang="tr-TR" dirty="0"/>
              <a:t> bağlı görülen artışta.</a:t>
            </a:r>
          </a:p>
          <a:p>
            <a:pPr algn="ctr"/>
            <a:r>
              <a:rPr lang="tr-TR" dirty="0"/>
              <a:t> </a:t>
            </a:r>
          </a:p>
          <a:p>
            <a:pPr marL="342900" indent="-342900" algn="ctr">
              <a:buFont typeface="Wingdings" panose="05000000000000000000" pitchFamily="2" charset="2"/>
              <a:buChar char="Ø"/>
            </a:pPr>
            <a:r>
              <a:rPr lang="tr-TR" dirty="0" err="1"/>
              <a:t>Femeral</a:t>
            </a:r>
            <a:r>
              <a:rPr lang="tr-TR" dirty="0"/>
              <a:t> </a:t>
            </a:r>
            <a:r>
              <a:rPr lang="tr-TR" dirty="0" err="1"/>
              <a:t>anteversiyonda</a:t>
            </a:r>
            <a:r>
              <a:rPr lang="tr-TR" dirty="0"/>
              <a:t>.</a:t>
            </a:r>
          </a:p>
          <a:p>
            <a:pPr marL="342900" indent="-342900" algn="ctr">
              <a:buFont typeface="Wingdings" panose="05000000000000000000" pitchFamily="2" charset="2"/>
              <a:buChar char="Ø"/>
            </a:pPr>
            <a:endParaRPr lang="tr-TR" dirty="0"/>
          </a:p>
          <a:p>
            <a:pPr marL="342900" indent="-342900" algn="ctr">
              <a:buFont typeface="Wingdings" panose="05000000000000000000" pitchFamily="2" charset="2"/>
              <a:buChar char="Ø"/>
            </a:pPr>
            <a:r>
              <a:rPr lang="tr-TR" dirty="0"/>
              <a:t>Dizin </a:t>
            </a:r>
            <a:r>
              <a:rPr lang="tr-TR" dirty="0" err="1"/>
              <a:t>varus</a:t>
            </a:r>
            <a:r>
              <a:rPr lang="tr-TR" dirty="0"/>
              <a:t> veya </a:t>
            </a:r>
            <a:r>
              <a:rPr lang="tr-TR" dirty="0" err="1"/>
              <a:t>valgusunda</a:t>
            </a:r>
            <a:r>
              <a:rPr lang="tr-TR" dirty="0"/>
              <a:t>.</a:t>
            </a:r>
          </a:p>
          <a:p>
            <a:pPr marL="342900" indent="-342900" algn="ctr">
              <a:buFont typeface="Wingdings" panose="05000000000000000000" pitchFamily="2" charset="2"/>
              <a:buChar char="Ø"/>
            </a:pPr>
            <a:endParaRPr lang="tr-TR" dirty="0"/>
          </a:p>
          <a:p>
            <a:pPr marL="342900" indent="-342900" algn="ctr">
              <a:buFont typeface="Wingdings" panose="05000000000000000000" pitchFamily="2" charset="2"/>
              <a:buChar char="Ø"/>
            </a:pPr>
            <a:r>
              <a:rPr lang="tr-TR" dirty="0" err="1"/>
              <a:t>Tibial</a:t>
            </a:r>
            <a:r>
              <a:rPr lang="tr-TR" dirty="0"/>
              <a:t> </a:t>
            </a:r>
            <a:r>
              <a:rPr lang="tr-TR" dirty="0" err="1"/>
              <a:t>torsiyonda</a:t>
            </a:r>
            <a:r>
              <a:rPr lang="tr-TR" dirty="0"/>
              <a:t>.</a:t>
            </a:r>
          </a:p>
          <a:p>
            <a:pPr marL="342900" indent="-342900" algn="ctr">
              <a:buFont typeface="Wingdings" panose="05000000000000000000" pitchFamily="2" charset="2"/>
              <a:buChar char="Ø"/>
            </a:pPr>
            <a:endParaRPr lang="tr-TR" dirty="0"/>
          </a:p>
          <a:p>
            <a:pPr marL="342900" indent="-342900" algn="ctr">
              <a:buFont typeface="Wingdings" panose="05000000000000000000" pitchFamily="2" charset="2"/>
              <a:buChar char="Ø"/>
            </a:pPr>
            <a:r>
              <a:rPr lang="tr-TR" dirty="0" err="1"/>
              <a:t>Transvers</a:t>
            </a:r>
            <a:r>
              <a:rPr lang="tr-TR" dirty="0"/>
              <a:t> ve </a:t>
            </a:r>
            <a:r>
              <a:rPr lang="tr-TR" dirty="0" err="1"/>
              <a:t>retinakular</a:t>
            </a:r>
            <a:r>
              <a:rPr lang="tr-TR" dirty="0"/>
              <a:t> elementler arasındaki </a:t>
            </a:r>
            <a:r>
              <a:rPr lang="tr-TR" dirty="0" err="1"/>
              <a:t>imbalansa</a:t>
            </a:r>
            <a:r>
              <a:rPr lang="tr-TR" dirty="0"/>
              <a:t> bağlı </a:t>
            </a:r>
            <a:r>
              <a:rPr lang="tr-TR" dirty="0" err="1"/>
              <a:t>lateral</a:t>
            </a:r>
            <a:r>
              <a:rPr lang="tr-TR" dirty="0"/>
              <a:t> </a:t>
            </a:r>
            <a:r>
              <a:rPr lang="tr-TR" dirty="0" err="1"/>
              <a:t>instabilitenin</a:t>
            </a:r>
            <a:r>
              <a:rPr lang="tr-TR" dirty="0"/>
              <a:t> bozulmasında </a:t>
            </a:r>
          </a:p>
        </p:txBody>
      </p:sp>
      <p:pic>
        <p:nvPicPr>
          <p:cNvPr id="4" name="Resim 3" descr="çakmak içeren bir resim&#10;&#10;Açıklama otomatik olarak oluşturuldu">
            <a:extLst>
              <a:ext uri="{FF2B5EF4-FFF2-40B4-BE49-F238E27FC236}">
                <a16:creationId xmlns:a16="http://schemas.microsoft.com/office/drawing/2014/main" id="{40F55E24-4D84-4608-8668-3DD6B31A0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800" y="254397"/>
            <a:ext cx="6349206" cy="6349206"/>
          </a:xfrm>
          <a:prstGeom prst="rect">
            <a:avLst/>
          </a:prstGeom>
        </p:spPr>
      </p:pic>
      <p:pic>
        <p:nvPicPr>
          <p:cNvPr id="6" name="Resim 5">
            <a:extLst>
              <a:ext uri="{FF2B5EF4-FFF2-40B4-BE49-F238E27FC236}">
                <a16:creationId xmlns:a16="http://schemas.microsoft.com/office/drawing/2014/main" id="{42E7230B-3264-42D1-B999-C72C0A525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91006" y="408046"/>
            <a:ext cx="6376629" cy="6349206"/>
          </a:xfrm>
          <a:prstGeom prst="rect">
            <a:avLst/>
          </a:prstGeom>
        </p:spPr>
      </p:pic>
      <p:pic>
        <p:nvPicPr>
          <p:cNvPr id="7" name="Resim 6">
            <a:extLst>
              <a:ext uri="{FF2B5EF4-FFF2-40B4-BE49-F238E27FC236}">
                <a16:creationId xmlns:a16="http://schemas.microsoft.com/office/drawing/2014/main" id="{BF5F1646-8764-4E04-BCF7-D3A0039F8B6E}"/>
              </a:ext>
            </a:extLst>
          </p:cNvPr>
          <p:cNvPicPr>
            <a:picLocks noChangeAspect="1"/>
          </p:cNvPicPr>
          <p:nvPr/>
        </p:nvPicPr>
        <p:blipFill rotWithShape="1">
          <a:blip r:embed="rId3">
            <a:extLst>
              <a:ext uri="{28A0092B-C50C-407E-A947-70E740481C1C}">
                <a14:useLocalDpi xmlns:a14="http://schemas.microsoft.com/office/drawing/2010/main" val="0"/>
              </a:ext>
            </a:extLst>
          </a:blip>
          <a:srcRect l="47590" t="25229" r="46768" b="62730"/>
          <a:stretch/>
        </p:blipFill>
        <p:spPr>
          <a:xfrm flipH="1">
            <a:off x="9458793" y="3582649"/>
            <a:ext cx="194872" cy="447987"/>
          </a:xfrm>
          <a:prstGeom prst="rect">
            <a:avLst/>
          </a:prstGeom>
        </p:spPr>
      </p:pic>
    </p:spTree>
    <p:extLst>
      <p:ext uri="{BB962C8B-B14F-4D97-AF65-F5344CB8AC3E}">
        <p14:creationId xmlns:p14="http://schemas.microsoft.com/office/powerpoint/2010/main" val="106658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2331C78-6108-4C85-8586-DC21B9E18899}"/>
              </a:ext>
            </a:extLst>
          </p:cNvPr>
          <p:cNvSpPr txBox="1"/>
          <p:nvPr/>
        </p:nvSpPr>
        <p:spPr>
          <a:xfrm>
            <a:off x="8694297" y="1207586"/>
            <a:ext cx="2128602" cy="3693319"/>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Günümüzde kullanılan diz </a:t>
            </a:r>
            <a:r>
              <a:rPr lang="tr-TR" dirty="0" err="1">
                <a:latin typeface="Times New Roman" panose="02020603050405020304" pitchFamily="18" charset="0"/>
                <a:cs typeface="Times New Roman" panose="02020603050405020304" pitchFamily="18" charset="0"/>
              </a:rPr>
              <a:t>ortezleri</a:t>
            </a:r>
            <a:r>
              <a:rPr lang="tr-TR" dirty="0">
                <a:latin typeface="Times New Roman" panose="02020603050405020304" pitchFamily="18" charset="0"/>
                <a:cs typeface="Times New Roman" panose="02020603050405020304" pitchFamily="18" charset="0"/>
              </a:rPr>
              <a:t> amaçlarına göre üç ana başlıkta toplanabilir.</a:t>
            </a:r>
          </a:p>
          <a:p>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dirty="0" err="1">
                <a:latin typeface="Times New Roman" panose="02020603050405020304" pitchFamily="18" charset="0"/>
                <a:cs typeface="Times New Roman" panose="02020603050405020304" pitchFamily="18" charset="0"/>
              </a:rPr>
              <a:t>Proflaktik</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Ortezler</a:t>
            </a: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Fonksiyonel Diz </a:t>
            </a:r>
            <a:r>
              <a:rPr lang="tr-TR" dirty="0" err="1">
                <a:latin typeface="Times New Roman" panose="02020603050405020304" pitchFamily="18" charset="0"/>
                <a:cs typeface="Times New Roman" panose="02020603050405020304" pitchFamily="18" charset="0"/>
              </a:rPr>
              <a:t>Ortezleri</a:t>
            </a: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dirty="0" err="1">
                <a:latin typeface="Times New Roman" panose="02020603050405020304" pitchFamily="18" charset="0"/>
                <a:cs typeface="Times New Roman" panose="02020603050405020304" pitchFamily="18" charset="0"/>
              </a:rPr>
              <a:t>Postoperatif</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Ortezler</a:t>
            </a: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9" name="Resim 8" descr="kıyafet içeren bir resim&#10;&#10;Açıklama otomatik olarak oluşturuldu">
            <a:extLst>
              <a:ext uri="{FF2B5EF4-FFF2-40B4-BE49-F238E27FC236}">
                <a16:creationId xmlns:a16="http://schemas.microsoft.com/office/drawing/2014/main" id="{BEDD081B-5B99-46FB-BE0D-5B0BB25A9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380" y="0"/>
            <a:ext cx="4743450" cy="6858000"/>
          </a:xfrm>
          <a:prstGeom prst="rect">
            <a:avLst/>
          </a:prstGeom>
        </p:spPr>
      </p:pic>
    </p:spTree>
    <p:extLst>
      <p:ext uri="{BB962C8B-B14F-4D97-AF65-F5344CB8AC3E}">
        <p14:creationId xmlns:p14="http://schemas.microsoft.com/office/powerpoint/2010/main" val="269140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C45E168-E4F3-4019-86F6-B72B41EB41F8}"/>
              </a:ext>
            </a:extLst>
          </p:cNvPr>
          <p:cNvSpPr txBox="1"/>
          <p:nvPr/>
        </p:nvSpPr>
        <p:spPr>
          <a:xfrm>
            <a:off x="1580278" y="1859339"/>
            <a:ext cx="2113613" cy="3139321"/>
          </a:xfrm>
          <a:prstGeom prst="rect">
            <a:avLst/>
          </a:prstGeom>
          <a:noFill/>
        </p:spPr>
        <p:txBody>
          <a:bodyPr wrap="square" rtlCol="0">
            <a:spAutoFit/>
          </a:bodyPr>
          <a:lstStyle/>
          <a:p>
            <a:pPr algn="r"/>
            <a:r>
              <a:rPr lang="tr-TR" dirty="0" err="1"/>
              <a:t>Proflaktik</a:t>
            </a:r>
            <a:r>
              <a:rPr lang="tr-TR" dirty="0"/>
              <a:t> </a:t>
            </a:r>
            <a:r>
              <a:rPr lang="tr-TR" dirty="0" err="1"/>
              <a:t>ortezler</a:t>
            </a:r>
            <a:r>
              <a:rPr lang="tr-TR" dirty="0"/>
              <a:t> daha çok sporcularda aktivite sırasında oluşan ciddi travmalarda dizin anatomik, fizyolojik ve mekanik yapısını korumayı amaçlar.</a:t>
            </a:r>
          </a:p>
        </p:txBody>
      </p:sp>
      <p:pic>
        <p:nvPicPr>
          <p:cNvPr id="4" name="Resim 3" descr="kıyafet, kişi, koruyucu elbise, iç mekan içeren bir resim&#10;&#10;Açıklama otomatik olarak oluşturuldu">
            <a:extLst>
              <a:ext uri="{FF2B5EF4-FFF2-40B4-BE49-F238E27FC236}">
                <a16:creationId xmlns:a16="http://schemas.microsoft.com/office/drawing/2014/main" id="{1C3F951A-2C28-473E-A94A-BDCDC2DBD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918285" y="0"/>
            <a:ext cx="4355430" cy="6858000"/>
          </a:xfrm>
          <a:prstGeom prst="rect">
            <a:avLst/>
          </a:prstGeom>
        </p:spPr>
      </p:pic>
      <p:pic>
        <p:nvPicPr>
          <p:cNvPr id="5" name="Resim 4">
            <a:extLst>
              <a:ext uri="{FF2B5EF4-FFF2-40B4-BE49-F238E27FC236}">
                <a16:creationId xmlns:a16="http://schemas.microsoft.com/office/drawing/2014/main" id="{F25383B8-1233-4357-A6C0-346A502E2D0D}"/>
              </a:ext>
            </a:extLst>
          </p:cNvPr>
          <p:cNvPicPr>
            <a:picLocks noChangeAspect="1"/>
          </p:cNvPicPr>
          <p:nvPr/>
        </p:nvPicPr>
        <p:blipFill rotWithShape="1">
          <a:blip r:embed="rId3"/>
          <a:srcRect l="46257" t="40387" r="46187" b="58728"/>
          <a:stretch/>
        </p:blipFill>
        <p:spPr>
          <a:xfrm>
            <a:off x="5931568" y="2815389"/>
            <a:ext cx="372979" cy="457200"/>
          </a:xfrm>
          <a:prstGeom prst="rect">
            <a:avLst/>
          </a:prstGeom>
        </p:spPr>
      </p:pic>
    </p:spTree>
    <p:extLst>
      <p:ext uri="{BB962C8B-B14F-4D97-AF65-F5344CB8AC3E}">
        <p14:creationId xmlns:p14="http://schemas.microsoft.com/office/powerpoint/2010/main" val="68337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FC8F51B-2374-4276-85BC-C414F13A973B}"/>
              </a:ext>
            </a:extLst>
          </p:cNvPr>
          <p:cNvSpPr txBox="1"/>
          <p:nvPr/>
        </p:nvSpPr>
        <p:spPr>
          <a:xfrm>
            <a:off x="4941757" y="864425"/>
            <a:ext cx="2308486" cy="2031325"/>
          </a:xfrm>
          <a:prstGeom prst="rect">
            <a:avLst/>
          </a:prstGeom>
          <a:noFill/>
        </p:spPr>
        <p:txBody>
          <a:bodyPr wrap="square" rtlCol="0">
            <a:spAutoFit/>
          </a:bodyPr>
          <a:lstStyle/>
          <a:p>
            <a:pPr algn="ctr"/>
            <a:r>
              <a:rPr lang="tr-TR" dirty="0"/>
              <a:t>Pasif Diz </a:t>
            </a:r>
            <a:r>
              <a:rPr lang="tr-TR" dirty="0" err="1"/>
              <a:t>ortezleri</a:t>
            </a:r>
            <a:r>
              <a:rPr lang="tr-TR" dirty="0"/>
              <a:t> </a:t>
            </a:r>
            <a:r>
              <a:rPr lang="tr-TR" dirty="0" err="1"/>
              <a:t>instabilite</a:t>
            </a:r>
            <a:r>
              <a:rPr lang="tr-TR" dirty="0"/>
              <a:t> </a:t>
            </a:r>
            <a:r>
              <a:rPr lang="tr-TR" dirty="0" err="1"/>
              <a:t>ortezleri</a:t>
            </a:r>
            <a:r>
              <a:rPr lang="tr-TR" dirty="0"/>
              <a:t> olup genellikle </a:t>
            </a:r>
            <a:r>
              <a:rPr lang="tr-TR" dirty="0" err="1"/>
              <a:t>termoplastikten</a:t>
            </a:r>
            <a:r>
              <a:rPr lang="tr-TR" dirty="0"/>
              <a:t> veya karbondan üretilen, metal, veya plastik yan barı olan </a:t>
            </a:r>
            <a:r>
              <a:rPr lang="tr-TR" dirty="0" err="1"/>
              <a:t>ortezlerdir</a:t>
            </a:r>
            <a:r>
              <a:rPr lang="tr-TR" dirty="0"/>
              <a:t>.</a:t>
            </a:r>
          </a:p>
        </p:txBody>
      </p:sp>
      <p:sp>
        <p:nvSpPr>
          <p:cNvPr id="3" name="Metin kutusu 2">
            <a:extLst>
              <a:ext uri="{FF2B5EF4-FFF2-40B4-BE49-F238E27FC236}">
                <a16:creationId xmlns:a16="http://schemas.microsoft.com/office/drawing/2014/main" id="{DB04AD50-4C4B-4EFC-BBBD-BAFAB80F5AEC}"/>
              </a:ext>
            </a:extLst>
          </p:cNvPr>
          <p:cNvSpPr txBox="1"/>
          <p:nvPr/>
        </p:nvSpPr>
        <p:spPr>
          <a:xfrm>
            <a:off x="5184408" y="3209838"/>
            <a:ext cx="1798819" cy="2114425"/>
          </a:xfrm>
          <a:prstGeom prst="rect">
            <a:avLst/>
          </a:prstGeom>
          <a:noFill/>
        </p:spPr>
        <p:txBody>
          <a:bodyPr wrap="square" rtlCol="0">
            <a:spAutoFit/>
          </a:bodyPr>
          <a:lstStyle/>
          <a:p>
            <a:pPr algn="ctr">
              <a:lnSpc>
                <a:spcPct val="90000"/>
              </a:lnSpc>
              <a:buClr>
                <a:srgbClr val="002060"/>
              </a:buClr>
              <a:buSzPts val="3000"/>
            </a:pPr>
            <a:r>
              <a:rPr lang="tr-TR" dirty="0"/>
              <a:t>Aktif diz </a:t>
            </a:r>
            <a:r>
              <a:rPr lang="tr-TR" dirty="0" err="1"/>
              <a:t>ortezleride</a:t>
            </a:r>
            <a:r>
              <a:rPr lang="tr-TR" dirty="0"/>
              <a:t> </a:t>
            </a:r>
            <a:r>
              <a:rPr lang="en-US" altLang="tr-TR" dirty="0" err="1">
                <a:sym typeface="Arial" panose="020B0604020202020204" pitchFamily="34" charset="0"/>
              </a:rPr>
              <a:t>hareket</a:t>
            </a:r>
            <a:r>
              <a:rPr lang="en-US" altLang="tr-TR" dirty="0">
                <a:sym typeface="Arial" panose="020B0604020202020204" pitchFamily="34" charset="0"/>
              </a:rPr>
              <a:t> </a:t>
            </a:r>
            <a:r>
              <a:rPr lang="en-US" altLang="tr-TR" dirty="0" err="1">
                <a:sym typeface="Arial" panose="020B0604020202020204" pitchFamily="34" charset="0"/>
              </a:rPr>
              <a:t>aralıkları</a:t>
            </a:r>
            <a:r>
              <a:rPr lang="en-US" altLang="tr-TR" dirty="0">
                <a:sym typeface="Arial" panose="020B0604020202020204" pitchFamily="34" charset="0"/>
              </a:rPr>
              <a:t> </a:t>
            </a:r>
            <a:r>
              <a:rPr lang="en-US" altLang="tr-TR" dirty="0" err="1">
                <a:sym typeface="Arial" panose="020B0604020202020204" pitchFamily="34" charset="0"/>
              </a:rPr>
              <a:t>ayarlanabilir</a:t>
            </a:r>
            <a:r>
              <a:rPr lang="en-US" altLang="tr-TR" dirty="0">
                <a:sym typeface="Arial" panose="020B0604020202020204" pitchFamily="34" charset="0"/>
              </a:rPr>
              <a:t> </a:t>
            </a:r>
            <a:r>
              <a:rPr lang="en-US" altLang="tr-TR" dirty="0" err="1">
                <a:sym typeface="Arial" panose="020B0604020202020204" pitchFamily="34" charset="0"/>
              </a:rPr>
              <a:t>ve</a:t>
            </a:r>
            <a:r>
              <a:rPr lang="en-US" altLang="tr-TR" dirty="0">
                <a:sym typeface="Arial" panose="020B0604020202020204" pitchFamily="34" charset="0"/>
              </a:rPr>
              <a:t> </a:t>
            </a:r>
            <a:r>
              <a:rPr lang="en-US" altLang="tr-TR" dirty="0" err="1">
                <a:sym typeface="Arial" panose="020B0604020202020204" pitchFamily="34" charset="0"/>
              </a:rPr>
              <a:t>dizin</a:t>
            </a:r>
            <a:r>
              <a:rPr lang="en-US" altLang="tr-TR" dirty="0">
                <a:sym typeface="Arial" panose="020B0604020202020204" pitchFamily="34" charset="0"/>
              </a:rPr>
              <a:t> </a:t>
            </a:r>
            <a:r>
              <a:rPr lang="en-US" altLang="tr-TR" dirty="0" err="1">
                <a:sym typeface="Arial" panose="020B0604020202020204" pitchFamily="34" charset="0"/>
              </a:rPr>
              <a:t>stabilizasyonu</a:t>
            </a:r>
            <a:r>
              <a:rPr lang="en-US" altLang="tr-TR" dirty="0">
                <a:sym typeface="Arial" panose="020B0604020202020204" pitchFamily="34" charset="0"/>
              </a:rPr>
              <a:t> </a:t>
            </a:r>
            <a:r>
              <a:rPr lang="en-US" altLang="tr-TR" dirty="0" err="1">
                <a:sym typeface="Arial" panose="020B0604020202020204" pitchFamily="34" charset="0"/>
              </a:rPr>
              <a:t>sağlanır</a:t>
            </a:r>
            <a:endParaRPr lang="tr-TR" altLang="tr-TR" sz="1000" dirty="0">
              <a:sym typeface="Arial" panose="020B0604020202020204" pitchFamily="34" charset="0"/>
            </a:endParaRPr>
          </a:p>
          <a:p>
            <a:pPr algn="ctr"/>
            <a:endParaRPr lang="tr-TR" dirty="0"/>
          </a:p>
        </p:txBody>
      </p:sp>
      <p:pic>
        <p:nvPicPr>
          <p:cNvPr id="5" name="Resim 4" descr="kıyafet, kişi, koruyucu elbise, giyme içeren bir resim&#10;&#10;Açıklama otomatik olarak oluşturuldu">
            <a:extLst>
              <a:ext uri="{FF2B5EF4-FFF2-40B4-BE49-F238E27FC236}">
                <a16:creationId xmlns:a16="http://schemas.microsoft.com/office/drawing/2014/main" id="{796357FB-C563-4EA1-A239-8D69E0CFF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462" y="0"/>
            <a:ext cx="3118572" cy="6858000"/>
          </a:xfrm>
          <a:prstGeom prst="rect">
            <a:avLst/>
          </a:prstGeom>
        </p:spPr>
      </p:pic>
      <p:pic>
        <p:nvPicPr>
          <p:cNvPr id="7" name="Resim 6" descr="kişi içeren bir resim&#10;&#10;Açıklama otomatik olarak oluşturuldu">
            <a:extLst>
              <a:ext uri="{FF2B5EF4-FFF2-40B4-BE49-F238E27FC236}">
                <a16:creationId xmlns:a16="http://schemas.microsoft.com/office/drawing/2014/main" id="{A0631AE5-25D0-4C3E-BF26-938B63E8AD56}"/>
              </a:ext>
            </a:extLst>
          </p:cNvPr>
          <p:cNvPicPr>
            <a:picLocks noChangeAspect="1"/>
          </p:cNvPicPr>
          <p:nvPr/>
        </p:nvPicPr>
        <p:blipFill rotWithShape="1">
          <a:blip r:embed="rId3">
            <a:extLst>
              <a:ext uri="{28A0092B-C50C-407E-A947-70E740481C1C}">
                <a14:useLocalDpi xmlns:a14="http://schemas.microsoft.com/office/drawing/2010/main" val="0"/>
              </a:ext>
            </a:extLst>
          </a:blip>
          <a:srcRect l="19529" t="14070" r="17178" b="8645"/>
          <a:stretch/>
        </p:blipFill>
        <p:spPr>
          <a:xfrm>
            <a:off x="7411452" y="0"/>
            <a:ext cx="4018547" cy="6857999"/>
          </a:xfrm>
          <a:prstGeom prst="rect">
            <a:avLst/>
          </a:prstGeom>
        </p:spPr>
      </p:pic>
      <p:pic>
        <p:nvPicPr>
          <p:cNvPr id="8" name="Resim 7" descr="kıyafet, kişi, koruyucu elbise, giyme içeren bir resim&#10;&#10;Açıklama otomatik olarak oluşturuldu">
            <a:extLst>
              <a:ext uri="{FF2B5EF4-FFF2-40B4-BE49-F238E27FC236}">
                <a16:creationId xmlns:a16="http://schemas.microsoft.com/office/drawing/2014/main" id="{F8A0C8B1-4D44-4F7F-B586-35633A932C5C}"/>
              </a:ext>
            </a:extLst>
          </p:cNvPr>
          <p:cNvPicPr>
            <a:picLocks noChangeAspect="1"/>
          </p:cNvPicPr>
          <p:nvPr/>
        </p:nvPicPr>
        <p:blipFill rotWithShape="1">
          <a:blip r:embed="rId2">
            <a:extLst>
              <a:ext uri="{28A0092B-C50C-407E-A947-70E740481C1C}">
                <a14:useLocalDpi xmlns:a14="http://schemas.microsoft.com/office/drawing/2010/main" val="0"/>
              </a:ext>
            </a:extLst>
          </a:blip>
          <a:srcRect l="42016" t="38599" r="46153" b="53625"/>
          <a:stretch/>
        </p:blipFill>
        <p:spPr>
          <a:xfrm>
            <a:off x="2427483" y="3733800"/>
            <a:ext cx="187379" cy="533250"/>
          </a:xfrm>
          <a:prstGeom prst="rect">
            <a:avLst/>
          </a:prstGeom>
        </p:spPr>
      </p:pic>
    </p:spTree>
    <p:extLst>
      <p:ext uri="{BB962C8B-B14F-4D97-AF65-F5344CB8AC3E}">
        <p14:creationId xmlns:p14="http://schemas.microsoft.com/office/powerpoint/2010/main" val="29262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500"/>
                            </p:stCondLst>
                            <p:childTnLst>
                              <p:par>
                                <p:cTn id="15" presetID="10" presetClass="entr" presetSubtype="0" fill="hold" nodeType="afterEffect">
                                  <p:stCondLst>
                                    <p:cond delay="3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D3D455C-8B75-4BE9-8AF3-77E322BCB4CD}"/>
              </a:ext>
            </a:extLst>
          </p:cNvPr>
          <p:cNvSpPr txBox="1"/>
          <p:nvPr/>
        </p:nvSpPr>
        <p:spPr>
          <a:xfrm>
            <a:off x="701119" y="1241291"/>
            <a:ext cx="4482059" cy="923330"/>
          </a:xfrm>
          <a:prstGeom prst="rect">
            <a:avLst/>
          </a:prstGeom>
          <a:noFill/>
        </p:spPr>
        <p:txBody>
          <a:bodyPr wrap="square" rtlCol="0">
            <a:spAutoFit/>
          </a:bodyPr>
          <a:lstStyle/>
          <a:p>
            <a:pPr marL="342900" indent="-342900">
              <a:buAutoNum type="alphaUcParenR"/>
            </a:pPr>
            <a:r>
              <a:rPr lang="tr-TR" b="1" dirty="0" err="1">
                <a:latin typeface="Times New Roman" panose="02020603050405020304" pitchFamily="18" charset="0"/>
                <a:cs typeface="Times New Roman" panose="02020603050405020304" pitchFamily="18" charset="0"/>
              </a:rPr>
              <a:t>Soft</a:t>
            </a:r>
            <a:r>
              <a:rPr lang="tr-TR" b="1" dirty="0">
                <a:latin typeface="Times New Roman" panose="02020603050405020304" pitchFamily="18" charset="0"/>
                <a:cs typeface="Times New Roman" panose="02020603050405020304" pitchFamily="18" charset="0"/>
              </a:rPr>
              <a:t> Diz </a:t>
            </a:r>
            <a:r>
              <a:rPr lang="tr-TR" b="1" dirty="0" err="1">
                <a:latin typeface="Times New Roman" panose="02020603050405020304" pitchFamily="18" charset="0"/>
                <a:cs typeface="Times New Roman" panose="02020603050405020304" pitchFamily="18" charset="0"/>
              </a:rPr>
              <a:t>Ortezleri</a:t>
            </a:r>
            <a:endParaRPr lang="tr-TR"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Elastik dizlik</a:t>
            </a:r>
          </a:p>
          <a:p>
            <a:pPr marL="342900" indent="-342900">
              <a:buFont typeface="+mj-lt"/>
              <a:buAutoNum type="arabicPeriod"/>
            </a:pPr>
            <a:endParaRPr lang="tr-TR" dirty="0">
              <a:latin typeface="Times New Roman" panose="02020603050405020304" pitchFamily="18" charset="0"/>
              <a:cs typeface="Times New Roman" panose="02020603050405020304" pitchFamily="18" charset="0"/>
            </a:endParaRPr>
          </a:p>
        </p:txBody>
      </p:sp>
      <p:pic>
        <p:nvPicPr>
          <p:cNvPr id="3" name="Resim 2" descr="kıyafet içeren bir resim&#10;&#10;Açıklama otomatik olarak oluşturuldu">
            <a:extLst>
              <a:ext uri="{FF2B5EF4-FFF2-40B4-BE49-F238E27FC236}">
                <a16:creationId xmlns:a16="http://schemas.microsoft.com/office/drawing/2014/main" id="{6F1521E7-295B-400D-AA34-B87846897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022" y="0"/>
            <a:ext cx="4615956" cy="6858000"/>
          </a:xfrm>
          <a:prstGeom prst="rect">
            <a:avLst/>
          </a:prstGeom>
        </p:spPr>
      </p:pic>
      <p:pic>
        <p:nvPicPr>
          <p:cNvPr id="4" name="Resim 3">
            <a:extLst>
              <a:ext uri="{FF2B5EF4-FFF2-40B4-BE49-F238E27FC236}">
                <a16:creationId xmlns:a16="http://schemas.microsoft.com/office/drawing/2014/main" id="{7082CF24-963F-490B-B677-052495FF7506}"/>
              </a:ext>
            </a:extLst>
          </p:cNvPr>
          <p:cNvPicPr>
            <a:picLocks noChangeAspect="1"/>
          </p:cNvPicPr>
          <p:nvPr/>
        </p:nvPicPr>
        <p:blipFill rotWithShape="1">
          <a:blip r:embed="rId3"/>
          <a:srcRect l="51647" t="29596" r="40759" b="64604"/>
          <a:stretch/>
        </p:blipFill>
        <p:spPr>
          <a:xfrm>
            <a:off x="6156496" y="921009"/>
            <a:ext cx="424721" cy="319719"/>
          </a:xfrm>
          <a:prstGeom prst="rect">
            <a:avLst/>
          </a:prstGeom>
        </p:spPr>
      </p:pic>
      <p:sp>
        <p:nvSpPr>
          <p:cNvPr id="5" name="Metin kutusu 4">
            <a:extLst>
              <a:ext uri="{FF2B5EF4-FFF2-40B4-BE49-F238E27FC236}">
                <a16:creationId xmlns:a16="http://schemas.microsoft.com/office/drawing/2014/main" id="{7A22DACD-D88D-4DCC-880B-81BC473EF743}"/>
              </a:ext>
            </a:extLst>
          </p:cNvPr>
          <p:cNvSpPr txBox="1"/>
          <p:nvPr/>
        </p:nvSpPr>
        <p:spPr>
          <a:xfrm>
            <a:off x="8710863" y="1702956"/>
            <a:ext cx="1860884" cy="2862322"/>
          </a:xfrm>
          <a:prstGeom prst="rect">
            <a:avLst/>
          </a:prstGeom>
          <a:noFill/>
        </p:spPr>
        <p:txBody>
          <a:bodyPr wrap="square" rtlCol="0">
            <a:spAutoFit/>
          </a:bodyPr>
          <a:lstStyle/>
          <a:p>
            <a:pPr algn="ctr" fontAlgn="base"/>
            <a:r>
              <a:rPr lang="tr-TR" dirty="0"/>
              <a:t>Dizi desteklemek, eklemi rahatlatmak ve sabit kompresyon yapmak amacıyla kullanılır. Hastanın hareketlerine izin verir.</a:t>
            </a:r>
          </a:p>
          <a:p>
            <a:pPr algn="ctr"/>
            <a:br>
              <a:rPr lang="tr-TR" dirty="0"/>
            </a:br>
            <a:endParaRPr lang="tr-TR" dirty="0"/>
          </a:p>
        </p:txBody>
      </p:sp>
      <p:sp>
        <p:nvSpPr>
          <p:cNvPr id="6" name="Metin kutusu 5">
            <a:extLst>
              <a:ext uri="{FF2B5EF4-FFF2-40B4-BE49-F238E27FC236}">
                <a16:creationId xmlns:a16="http://schemas.microsoft.com/office/drawing/2014/main" id="{42B40A18-6B3F-40E2-9643-587AE94BC980}"/>
              </a:ext>
            </a:extLst>
          </p:cNvPr>
          <p:cNvSpPr txBox="1"/>
          <p:nvPr/>
        </p:nvSpPr>
        <p:spPr>
          <a:xfrm>
            <a:off x="351602" y="5000465"/>
            <a:ext cx="3785937" cy="1754326"/>
          </a:xfrm>
          <a:prstGeom prst="rect">
            <a:avLst/>
          </a:prstGeom>
          <a:noFill/>
        </p:spPr>
        <p:txBody>
          <a:bodyPr wrap="square" rtlCol="0">
            <a:spAutoFit/>
          </a:bodyPr>
          <a:lstStyle/>
          <a:p>
            <a:pPr fontAlgn="base"/>
            <a:r>
              <a:rPr lang="tr-TR" b="1" dirty="0"/>
              <a:t>Kullanıldığı yerler</a:t>
            </a:r>
            <a:endParaRPr lang="tr-TR" dirty="0"/>
          </a:p>
          <a:p>
            <a:pPr marL="285750" indent="-285750" fontAlgn="base">
              <a:buFont typeface="Arial" panose="020B0604020202020204" pitchFamily="34" charset="0"/>
              <a:buChar char="•"/>
            </a:pPr>
            <a:r>
              <a:rPr lang="tr-TR" dirty="0"/>
              <a:t>Dizde ağrı ve zorlanma</a:t>
            </a:r>
          </a:p>
          <a:p>
            <a:pPr marL="285750" indent="-285750" fontAlgn="base">
              <a:buFont typeface="Arial" panose="020B0604020202020204" pitchFamily="34" charset="0"/>
              <a:buChar char="•"/>
            </a:pPr>
            <a:r>
              <a:rPr lang="tr-TR" dirty="0" err="1"/>
              <a:t>Bursitler</a:t>
            </a:r>
            <a:r>
              <a:rPr lang="tr-TR" dirty="0"/>
              <a:t>, yumuşak doku sorunları</a:t>
            </a:r>
          </a:p>
          <a:p>
            <a:pPr marL="285750" indent="-285750" fontAlgn="base">
              <a:buFont typeface="Arial" panose="020B0604020202020204" pitchFamily="34" charset="0"/>
              <a:buChar char="•"/>
            </a:pPr>
            <a:r>
              <a:rPr lang="tr-TR" dirty="0" err="1"/>
              <a:t>Osteoartrit</a:t>
            </a:r>
            <a:r>
              <a:rPr lang="tr-TR" dirty="0"/>
              <a:t> ve </a:t>
            </a:r>
            <a:r>
              <a:rPr lang="tr-TR" dirty="0" err="1"/>
              <a:t>artrit</a:t>
            </a:r>
            <a:r>
              <a:rPr lang="tr-TR" dirty="0"/>
              <a:t> gibi kronik eklem problemleri</a:t>
            </a:r>
          </a:p>
          <a:p>
            <a:endParaRPr lang="tr-TR" dirty="0"/>
          </a:p>
        </p:txBody>
      </p:sp>
    </p:spTree>
    <p:extLst>
      <p:ext uri="{BB962C8B-B14F-4D97-AF65-F5344CB8AC3E}">
        <p14:creationId xmlns:p14="http://schemas.microsoft.com/office/powerpoint/2010/main" val="232994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D3D455C-8B75-4BE9-8AF3-77E322BCB4CD}"/>
              </a:ext>
            </a:extLst>
          </p:cNvPr>
          <p:cNvSpPr txBox="1"/>
          <p:nvPr/>
        </p:nvSpPr>
        <p:spPr>
          <a:xfrm>
            <a:off x="701119" y="1241291"/>
            <a:ext cx="4482059" cy="923330"/>
          </a:xfrm>
          <a:prstGeom prst="rect">
            <a:avLst/>
          </a:prstGeom>
          <a:noFill/>
        </p:spPr>
        <p:txBody>
          <a:bodyPr wrap="square" rtlCol="0">
            <a:spAutoFit/>
          </a:bodyPr>
          <a:lstStyle/>
          <a:p>
            <a:pPr marL="342900" indent="-342900">
              <a:buAutoNum type="alphaUcParenR"/>
            </a:pPr>
            <a:r>
              <a:rPr lang="tr-TR" b="1" dirty="0" err="1">
                <a:latin typeface="Times New Roman" panose="02020603050405020304" pitchFamily="18" charset="0"/>
                <a:cs typeface="Times New Roman" panose="02020603050405020304" pitchFamily="18" charset="0"/>
              </a:rPr>
              <a:t>Solf</a:t>
            </a:r>
            <a:r>
              <a:rPr lang="tr-TR" b="1" dirty="0">
                <a:latin typeface="Times New Roman" panose="02020603050405020304" pitchFamily="18" charset="0"/>
                <a:cs typeface="Times New Roman" panose="02020603050405020304" pitchFamily="18" charset="0"/>
              </a:rPr>
              <a:t> Diz </a:t>
            </a:r>
            <a:r>
              <a:rPr lang="tr-TR" b="1" dirty="0" err="1">
                <a:latin typeface="Times New Roman" panose="02020603050405020304" pitchFamily="18" charset="0"/>
                <a:cs typeface="Times New Roman" panose="02020603050405020304" pitchFamily="18" charset="0"/>
              </a:rPr>
              <a:t>Ortezleri</a:t>
            </a:r>
            <a:endParaRPr lang="tr-TR"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Elastik dizlik</a:t>
            </a: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Angora dizlik</a:t>
            </a:r>
          </a:p>
        </p:txBody>
      </p:sp>
      <p:pic>
        <p:nvPicPr>
          <p:cNvPr id="6" name="Resim 5" descr="kişi, kıyafet, kadın içeren bir resim&#10;&#10;Açıklama otomatik olarak oluşturuldu">
            <a:extLst>
              <a:ext uri="{FF2B5EF4-FFF2-40B4-BE49-F238E27FC236}">
                <a16:creationId xmlns:a16="http://schemas.microsoft.com/office/drawing/2014/main" id="{B1A1369C-B0D8-4288-8D4E-EE1EA7D19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606" y="0"/>
            <a:ext cx="5260788" cy="6858000"/>
          </a:xfrm>
          <a:prstGeom prst="rect">
            <a:avLst/>
          </a:prstGeom>
        </p:spPr>
      </p:pic>
      <p:sp>
        <p:nvSpPr>
          <p:cNvPr id="7" name="Metin kutusu 6">
            <a:extLst>
              <a:ext uri="{FF2B5EF4-FFF2-40B4-BE49-F238E27FC236}">
                <a16:creationId xmlns:a16="http://schemas.microsoft.com/office/drawing/2014/main" id="{B06480E5-6842-4613-8AD2-B160C8315CC9}"/>
              </a:ext>
            </a:extLst>
          </p:cNvPr>
          <p:cNvSpPr txBox="1"/>
          <p:nvPr/>
        </p:nvSpPr>
        <p:spPr>
          <a:xfrm>
            <a:off x="9287357" y="1241291"/>
            <a:ext cx="2203524" cy="3693319"/>
          </a:xfrm>
          <a:prstGeom prst="rect">
            <a:avLst/>
          </a:prstGeom>
          <a:noFill/>
        </p:spPr>
        <p:txBody>
          <a:bodyPr wrap="square" rtlCol="0">
            <a:spAutoFit/>
          </a:bodyPr>
          <a:lstStyle/>
          <a:p>
            <a:pPr algn="ctr"/>
            <a:r>
              <a:rPr lang="tr-TR" dirty="0">
                <a:latin typeface="Times New Roman" panose="02020603050405020304" pitchFamily="18" charset="0"/>
                <a:cs typeface="Times New Roman" panose="02020603050405020304" pitchFamily="18" charset="0"/>
              </a:rPr>
              <a:t>46% Angora 37% </a:t>
            </a:r>
            <a:r>
              <a:rPr lang="tr-TR" dirty="0" err="1">
                <a:latin typeface="Times New Roman" panose="02020603050405020304" pitchFamily="18" charset="0"/>
                <a:cs typeface="Times New Roman" panose="02020603050405020304" pitchFamily="18" charset="0"/>
              </a:rPr>
              <a:t>wool</a:t>
            </a:r>
            <a:r>
              <a:rPr lang="tr-TR" dirty="0">
                <a:latin typeface="Times New Roman" panose="02020603050405020304" pitchFamily="18" charset="0"/>
                <a:cs typeface="Times New Roman" panose="02020603050405020304" pitchFamily="18" charset="0"/>
              </a:rPr>
              <a:t> 9% </a:t>
            </a:r>
            <a:r>
              <a:rPr lang="tr-TR" dirty="0" err="1">
                <a:latin typeface="Times New Roman" panose="02020603050405020304" pitchFamily="18" charset="0"/>
                <a:cs typeface="Times New Roman" panose="02020603050405020304" pitchFamily="18" charset="0"/>
              </a:rPr>
              <a:t>polyamide</a:t>
            </a:r>
            <a:r>
              <a:rPr lang="tr-TR" dirty="0">
                <a:latin typeface="Times New Roman" panose="02020603050405020304" pitchFamily="18" charset="0"/>
                <a:cs typeface="Times New Roman" panose="02020603050405020304" pitchFamily="18" charset="0"/>
              </a:rPr>
              <a:t> 8% </a:t>
            </a:r>
            <a:r>
              <a:rPr lang="tr-TR" dirty="0" err="1">
                <a:latin typeface="Times New Roman" panose="02020603050405020304" pitchFamily="18" charset="0"/>
                <a:cs typeface="Times New Roman" panose="02020603050405020304" pitchFamily="18" charset="0"/>
              </a:rPr>
              <a:t>lycra</a:t>
            </a:r>
            <a:r>
              <a:rPr lang="tr-TR" dirty="0">
                <a:latin typeface="Times New Roman" panose="02020603050405020304" pitchFamily="18" charset="0"/>
                <a:cs typeface="Times New Roman" panose="02020603050405020304" pitchFamily="18" charset="0"/>
              </a:rPr>
              <a:t> malzemeden üretilmiştir. </a:t>
            </a:r>
            <a:r>
              <a:rPr lang="tr-TR" dirty="0" err="1">
                <a:latin typeface="Times New Roman" panose="02020603050405020304" pitchFamily="18" charset="0"/>
                <a:cs typeface="Times New Roman" panose="02020603050405020304" pitchFamily="18" charset="0"/>
              </a:rPr>
              <a:t>Yumuşak,sıcak</a:t>
            </a:r>
            <a:r>
              <a:rPr lang="tr-TR" dirty="0">
                <a:latin typeface="Times New Roman" panose="02020603050405020304" pitchFamily="18" charset="0"/>
                <a:cs typeface="Times New Roman" panose="02020603050405020304" pitchFamily="18" charset="0"/>
              </a:rPr>
              <a:t> ve maksimum konfor sağlar. Eklemi ısıtır, dolaşımı arttırır ve ağrıyı azaltır. Diz çevresindeki silikon halka ile dizi stabilize eder.</a:t>
            </a:r>
          </a:p>
        </p:txBody>
      </p:sp>
      <p:sp>
        <p:nvSpPr>
          <p:cNvPr id="3" name="Metin kutusu 2">
            <a:extLst>
              <a:ext uri="{FF2B5EF4-FFF2-40B4-BE49-F238E27FC236}">
                <a16:creationId xmlns:a16="http://schemas.microsoft.com/office/drawing/2014/main" id="{933DFD2C-E6F9-47F9-BD18-D82E29160D11}"/>
              </a:ext>
            </a:extLst>
          </p:cNvPr>
          <p:cNvSpPr txBox="1"/>
          <p:nvPr/>
        </p:nvSpPr>
        <p:spPr>
          <a:xfrm>
            <a:off x="311754" y="5239410"/>
            <a:ext cx="5260788" cy="1477328"/>
          </a:xfrm>
          <a:prstGeom prst="rect">
            <a:avLst/>
          </a:prstGeom>
          <a:noFill/>
        </p:spPr>
        <p:txBody>
          <a:bodyPr wrap="square" rtlCol="0">
            <a:spAutoFit/>
          </a:bodyPr>
          <a:lstStyle/>
          <a:p>
            <a:pPr fontAlgn="base"/>
            <a:r>
              <a:rPr lang="tr-TR" b="1" dirty="0"/>
              <a:t>Kullanıldığı yerler</a:t>
            </a:r>
            <a:endParaRPr lang="tr-TR" dirty="0"/>
          </a:p>
          <a:p>
            <a:pPr marL="285750" indent="-285750" fontAlgn="base">
              <a:buFont typeface="Arial" panose="020B0604020202020204" pitchFamily="34" charset="0"/>
              <a:buChar char="•"/>
            </a:pPr>
            <a:r>
              <a:rPr lang="tr-TR" dirty="0"/>
              <a:t>Zayıf ve ağrılı diz</a:t>
            </a:r>
          </a:p>
          <a:p>
            <a:pPr marL="285750" indent="-285750" fontAlgn="base">
              <a:buFont typeface="Arial" panose="020B0604020202020204" pitchFamily="34" charset="0"/>
              <a:buChar char="•"/>
            </a:pPr>
            <a:r>
              <a:rPr lang="tr-TR" dirty="0" err="1"/>
              <a:t>Patella</a:t>
            </a:r>
            <a:r>
              <a:rPr lang="tr-TR" dirty="0"/>
              <a:t> çevresine destek ve eklemi desteklemek</a:t>
            </a:r>
          </a:p>
          <a:p>
            <a:pPr marL="285750" indent="-285750" fontAlgn="base">
              <a:buFont typeface="Arial" panose="020B0604020202020204" pitchFamily="34" charset="0"/>
              <a:buChar char="•"/>
            </a:pPr>
            <a:r>
              <a:rPr lang="tr-TR" dirty="0" err="1"/>
              <a:t>Meniskopatiler</a:t>
            </a:r>
            <a:endParaRPr lang="tr-TR" dirty="0"/>
          </a:p>
          <a:p>
            <a:endParaRPr lang="tr-TR" dirty="0"/>
          </a:p>
        </p:txBody>
      </p:sp>
    </p:spTree>
    <p:extLst>
      <p:ext uri="{BB962C8B-B14F-4D97-AF65-F5344CB8AC3E}">
        <p14:creationId xmlns:p14="http://schemas.microsoft.com/office/powerpoint/2010/main" val="89188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EBC52A0A-013E-438A-90F4-CF47CDF23D6A}"/>
              </a:ext>
            </a:extLst>
          </p:cNvPr>
          <p:cNvSpPr txBox="1"/>
          <p:nvPr/>
        </p:nvSpPr>
        <p:spPr>
          <a:xfrm>
            <a:off x="701119" y="1241291"/>
            <a:ext cx="4482059" cy="1200329"/>
          </a:xfrm>
          <a:prstGeom prst="rect">
            <a:avLst/>
          </a:prstGeom>
          <a:noFill/>
        </p:spPr>
        <p:txBody>
          <a:bodyPr wrap="square" rtlCol="0">
            <a:spAutoFit/>
          </a:bodyPr>
          <a:lstStyle/>
          <a:p>
            <a:pPr marL="342900" indent="-342900">
              <a:buAutoNum type="alphaUcParenR"/>
            </a:pPr>
            <a:r>
              <a:rPr lang="tr-TR" b="1" dirty="0" err="1">
                <a:latin typeface="Times New Roman" panose="02020603050405020304" pitchFamily="18" charset="0"/>
                <a:cs typeface="Times New Roman" panose="02020603050405020304" pitchFamily="18" charset="0"/>
              </a:rPr>
              <a:t>Solf</a:t>
            </a:r>
            <a:r>
              <a:rPr lang="tr-TR" b="1" dirty="0">
                <a:latin typeface="Times New Roman" panose="02020603050405020304" pitchFamily="18" charset="0"/>
                <a:cs typeface="Times New Roman" panose="02020603050405020304" pitchFamily="18" charset="0"/>
              </a:rPr>
              <a:t> Diz </a:t>
            </a:r>
            <a:r>
              <a:rPr lang="tr-TR" b="1" dirty="0" err="1">
                <a:latin typeface="Times New Roman" panose="02020603050405020304" pitchFamily="18" charset="0"/>
                <a:cs typeface="Times New Roman" panose="02020603050405020304" pitchFamily="18" charset="0"/>
              </a:rPr>
              <a:t>Ortezleri</a:t>
            </a:r>
            <a:endParaRPr lang="tr-TR"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Elastik dizlik</a:t>
            </a:r>
          </a:p>
          <a:p>
            <a:pPr marL="342900" indent="-342900">
              <a:buFont typeface="+mj-lt"/>
              <a:buAutoNum type="arabicPeriod"/>
            </a:pPr>
            <a:r>
              <a:rPr lang="tr-TR" dirty="0">
                <a:latin typeface="Times New Roman" panose="02020603050405020304" pitchFamily="18" charset="0"/>
                <a:cs typeface="Times New Roman" panose="02020603050405020304" pitchFamily="18" charset="0"/>
              </a:rPr>
              <a:t>Angora dizlik</a:t>
            </a:r>
          </a:p>
          <a:p>
            <a:pPr marL="342900" indent="-342900">
              <a:buFont typeface="+mj-lt"/>
              <a:buAutoNum type="arabicPeriod"/>
            </a:pPr>
            <a:r>
              <a:rPr lang="tr-TR" dirty="0" err="1">
                <a:latin typeface="Times New Roman" panose="02020603050405020304" pitchFamily="18" charset="0"/>
                <a:cs typeface="Times New Roman" panose="02020603050405020304" pitchFamily="18" charset="0"/>
              </a:rPr>
              <a:t>Neopren</a:t>
            </a:r>
            <a:r>
              <a:rPr lang="tr-TR" dirty="0">
                <a:latin typeface="Times New Roman" panose="02020603050405020304" pitchFamily="18" charset="0"/>
                <a:cs typeface="Times New Roman" panose="02020603050405020304" pitchFamily="18" charset="0"/>
              </a:rPr>
              <a:t> dizlik</a:t>
            </a:r>
          </a:p>
        </p:txBody>
      </p:sp>
      <p:pic>
        <p:nvPicPr>
          <p:cNvPr id="6" name="Resim 5" descr="kıyafet, kadın içeren bir resim&#10;&#10;Açıklama otomatik olarak oluşturuldu">
            <a:extLst>
              <a:ext uri="{FF2B5EF4-FFF2-40B4-BE49-F238E27FC236}">
                <a16:creationId xmlns:a16="http://schemas.microsoft.com/office/drawing/2014/main" id="{CD889A2A-E9BC-42C5-BE03-AFF3F9CF9456}"/>
              </a:ext>
            </a:extLst>
          </p:cNvPr>
          <p:cNvPicPr>
            <a:picLocks noChangeAspect="1"/>
          </p:cNvPicPr>
          <p:nvPr/>
        </p:nvPicPr>
        <p:blipFill rotWithShape="1">
          <a:blip r:embed="rId2">
            <a:extLst>
              <a:ext uri="{28A0092B-C50C-407E-A947-70E740481C1C}">
                <a14:useLocalDpi xmlns:a14="http://schemas.microsoft.com/office/drawing/2010/main" val="0"/>
              </a:ext>
            </a:extLst>
          </a:blip>
          <a:srcRect l="22416" r="32535"/>
          <a:stretch/>
        </p:blipFill>
        <p:spPr>
          <a:xfrm>
            <a:off x="4694027" y="0"/>
            <a:ext cx="3753854" cy="7186863"/>
          </a:xfrm>
          <a:prstGeom prst="rect">
            <a:avLst/>
          </a:prstGeom>
        </p:spPr>
      </p:pic>
      <p:sp>
        <p:nvSpPr>
          <p:cNvPr id="7" name="Metin kutusu 6">
            <a:extLst>
              <a:ext uri="{FF2B5EF4-FFF2-40B4-BE49-F238E27FC236}">
                <a16:creationId xmlns:a16="http://schemas.microsoft.com/office/drawing/2014/main" id="{15370C4F-2BC4-4512-B7F9-E12A00344CB5}"/>
              </a:ext>
            </a:extLst>
          </p:cNvPr>
          <p:cNvSpPr txBox="1"/>
          <p:nvPr/>
        </p:nvSpPr>
        <p:spPr>
          <a:xfrm>
            <a:off x="8726905" y="1241291"/>
            <a:ext cx="2277979" cy="3970318"/>
          </a:xfrm>
          <a:prstGeom prst="rect">
            <a:avLst/>
          </a:prstGeom>
          <a:noFill/>
        </p:spPr>
        <p:txBody>
          <a:bodyPr wrap="square" rtlCol="0">
            <a:spAutoFit/>
          </a:bodyPr>
          <a:lstStyle/>
          <a:p>
            <a:pPr algn="ctr"/>
            <a:r>
              <a:rPr lang="tr-TR" dirty="0"/>
              <a:t>Yumuşak örgü </a:t>
            </a:r>
            <a:r>
              <a:rPr lang="tr-TR" dirty="0" err="1"/>
              <a:t>neopren</a:t>
            </a:r>
            <a:r>
              <a:rPr lang="tr-TR" dirty="0"/>
              <a:t> malzemeden üretilir ve burkulma, diz ekleminde şişlik ve ağrı durumunda kullanılır. Daha fazla destek istendiğinde </a:t>
            </a:r>
            <a:r>
              <a:rPr lang="tr-TR" dirty="0" err="1"/>
              <a:t>patella</a:t>
            </a:r>
            <a:r>
              <a:rPr lang="tr-TR" dirty="0"/>
              <a:t> çevresinde silikon destek yanında </a:t>
            </a:r>
            <a:r>
              <a:rPr lang="tr-TR" dirty="0" err="1"/>
              <a:t>balenlerle</a:t>
            </a:r>
            <a:r>
              <a:rPr lang="tr-TR" dirty="0"/>
              <a:t> daha fazla stabilizasyon sağlanır veya ek bantlarla dizdeki kompresyon ve destek arttırılır.</a:t>
            </a:r>
          </a:p>
        </p:txBody>
      </p:sp>
      <p:sp>
        <p:nvSpPr>
          <p:cNvPr id="8" name="Dikdörtgen 7">
            <a:extLst>
              <a:ext uri="{FF2B5EF4-FFF2-40B4-BE49-F238E27FC236}">
                <a16:creationId xmlns:a16="http://schemas.microsoft.com/office/drawing/2014/main" id="{97C571DD-5327-411E-94F4-90C47AC32DB9}"/>
              </a:ext>
            </a:extLst>
          </p:cNvPr>
          <p:cNvSpPr/>
          <p:nvPr/>
        </p:nvSpPr>
        <p:spPr>
          <a:xfrm>
            <a:off x="468644" y="4739546"/>
            <a:ext cx="6096000" cy="1754326"/>
          </a:xfrm>
          <a:prstGeom prst="rect">
            <a:avLst/>
          </a:prstGeom>
        </p:spPr>
        <p:txBody>
          <a:bodyPr>
            <a:spAutoFit/>
          </a:bodyPr>
          <a:lstStyle/>
          <a:p>
            <a:pPr fontAlgn="base"/>
            <a:r>
              <a:rPr lang="tr-TR" b="1" dirty="0">
                <a:latin typeface="inherit"/>
              </a:rPr>
              <a:t>Kullanıldığı yerler</a:t>
            </a:r>
            <a:endParaRPr lang="tr-TR" b="1" dirty="0">
              <a:latin typeface="Helvetica" panose="020B0604020202020204" pitchFamily="34" charset="0"/>
            </a:endParaRPr>
          </a:p>
          <a:p>
            <a:pPr marL="285750" indent="-285750" fontAlgn="base">
              <a:buFont typeface="Arial" panose="020B0604020202020204" pitchFamily="34" charset="0"/>
              <a:buChar char="•"/>
            </a:pPr>
            <a:r>
              <a:rPr lang="tr-TR" dirty="0">
                <a:latin typeface="Helvetica" panose="020B0604020202020204" pitchFamily="34" charset="0"/>
              </a:rPr>
              <a:t>Diz ağrısı</a:t>
            </a:r>
          </a:p>
          <a:p>
            <a:pPr marL="285750" indent="-285750" fontAlgn="base">
              <a:buFont typeface="Arial" panose="020B0604020202020204" pitchFamily="34" charset="0"/>
              <a:buChar char="•"/>
            </a:pPr>
            <a:r>
              <a:rPr lang="tr-TR" dirty="0">
                <a:latin typeface="Helvetica" panose="020B0604020202020204" pitchFamily="34" charset="0"/>
              </a:rPr>
              <a:t>Hafif </a:t>
            </a:r>
            <a:r>
              <a:rPr lang="tr-TR" dirty="0" err="1">
                <a:latin typeface="Helvetica" panose="020B0604020202020204" pitchFamily="34" charset="0"/>
              </a:rPr>
              <a:t>instabilite</a:t>
            </a:r>
            <a:endParaRPr lang="tr-TR" dirty="0">
              <a:latin typeface="Helvetica" panose="020B0604020202020204" pitchFamily="34" charset="0"/>
            </a:endParaRPr>
          </a:p>
          <a:p>
            <a:pPr marL="285750" indent="-285750" fontAlgn="base">
              <a:buFont typeface="Arial" panose="020B0604020202020204" pitchFamily="34" charset="0"/>
              <a:buChar char="•"/>
            </a:pPr>
            <a:r>
              <a:rPr lang="tr-TR" dirty="0">
                <a:latin typeface="Helvetica" panose="020B0604020202020204" pitchFamily="34" charset="0"/>
              </a:rPr>
              <a:t>Aşırı spor nedenli zorlanma</a:t>
            </a:r>
          </a:p>
          <a:p>
            <a:pPr marL="285750" indent="-285750" fontAlgn="base">
              <a:buFont typeface="Arial" panose="020B0604020202020204" pitchFamily="34" charset="0"/>
              <a:buChar char="•"/>
            </a:pPr>
            <a:r>
              <a:rPr lang="tr-TR" dirty="0" err="1">
                <a:latin typeface="Helvetica" panose="020B0604020202020204" pitchFamily="34" charset="0"/>
              </a:rPr>
              <a:t>Patellafemoral</a:t>
            </a:r>
            <a:r>
              <a:rPr lang="tr-TR" dirty="0">
                <a:latin typeface="Helvetica" panose="020B0604020202020204" pitchFamily="34" charset="0"/>
              </a:rPr>
              <a:t> ağrı sendromu</a:t>
            </a:r>
          </a:p>
          <a:p>
            <a:pPr marL="285750" indent="-285750" fontAlgn="base">
              <a:buFont typeface="Arial" panose="020B0604020202020204" pitchFamily="34" charset="0"/>
              <a:buChar char="•"/>
            </a:pPr>
            <a:r>
              <a:rPr lang="tr-TR" dirty="0">
                <a:latin typeface="Helvetica" panose="020B0604020202020204" pitchFamily="34" charset="0"/>
              </a:rPr>
              <a:t>Dizde şişlik ve yumuşak doku yaralanmaları</a:t>
            </a:r>
          </a:p>
        </p:txBody>
      </p:sp>
      <p:pic>
        <p:nvPicPr>
          <p:cNvPr id="2" name="Resim 1">
            <a:extLst>
              <a:ext uri="{FF2B5EF4-FFF2-40B4-BE49-F238E27FC236}">
                <a16:creationId xmlns:a16="http://schemas.microsoft.com/office/drawing/2014/main" id="{9283FA85-DE4F-4549-B992-9C1E70867055}"/>
              </a:ext>
            </a:extLst>
          </p:cNvPr>
          <p:cNvPicPr>
            <a:picLocks noChangeAspect="1"/>
          </p:cNvPicPr>
          <p:nvPr/>
        </p:nvPicPr>
        <p:blipFill>
          <a:blip r:embed="rId3"/>
          <a:stretch>
            <a:fillRect/>
          </a:stretch>
        </p:blipFill>
        <p:spPr>
          <a:xfrm>
            <a:off x="6831932" y="4143625"/>
            <a:ext cx="228600" cy="142875"/>
          </a:xfrm>
          <a:prstGeom prst="rect">
            <a:avLst/>
          </a:prstGeom>
        </p:spPr>
      </p:pic>
    </p:spTree>
    <p:extLst>
      <p:ext uri="{BB962C8B-B14F-4D97-AF65-F5344CB8AC3E}">
        <p14:creationId xmlns:p14="http://schemas.microsoft.com/office/powerpoint/2010/main" val="335049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TotalTime>
  <Words>930</Words>
  <Application>Microsoft Macintosh PowerPoint</Application>
  <PresentationFormat>Geniş ekran</PresentationFormat>
  <Paragraphs>157</Paragraphs>
  <Slides>17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17</vt:i4>
      </vt:variant>
    </vt:vector>
  </HeadingPairs>
  <TitlesOfParts>
    <vt:vector size="25" baseType="lpstr">
      <vt:lpstr>Arial</vt:lpstr>
      <vt:lpstr>Calibri</vt:lpstr>
      <vt:lpstr>Calibri Light</vt:lpstr>
      <vt:lpstr>Helvetica</vt:lpstr>
      <vt:lpstr>inherit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Yunis AKKAŞ</dc:creator>
  <cp:lastModifiedBy>serap alsancak</cp:lastModifiedBy>
  <cp:revision>36</cp:revision>
  <dcterms:created xsi:type="dcterms:W3CDTF">2019-07-11T12:34:15Z</dcterms:created>
  <dcterms:modified xsi:type="dcterms:W3CDTF">2019-11-26T19:03:18Z</dcterms:modified>
</cp:coreProperties>
</file>