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3" r:id="rId4"/>
    <p:sldId id="279" r:id="rId5"/>
    <p:sldId id="280" r:id="rId6"/>
    <p:sldId id="281" r:id="rId7"/>
    <p:sldId id="282" r:id="rId8"/>
    <p:sldId id="258" r:id="rId9"/>
    <p:sldId id="288" r:id="rId10"/>
    <p:sldId id="287" r:id="rId11"/>
    <p:sldId id="286" r:id="rId12"/>
    <p:sldId id="284" r:id="rId13"/>
    <p:sldId id="260" r:id="rId14"/>
    <p:sldId id="261" r:id="rId15"/>
    <p:sldId id="262" r:id="rId16"/>
    <p:sldId id="295" r:id="rId17"/>
    <p:sldId id="296" r:id="rId18"/>
    <p:sldId id="263" r:id="rId19"/>
    <p:sldId id="297" r:id="rId20"/>
    <p:sldId id="298" r:id="rId21"/>
    <p:sldId id="292" r:id="rId22"/>
    <p:sldId id="293" r:id="rId23"/>
    <p:sldId id="294" r:id="rId24"/>
    <p:sldId id="289" r:id="rId25"/>
    <p:sldId id="290" r:id="rId26"/>
    <p:sldId id="291" r:id="rId27"/>
    <p:sldId id="266"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884703-9EB9-4087-B4AD-3E862740834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F9E9A29-C661-4358-BD77-A9F64E603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AA6EB0F-6076-4273-ACDC-B5822C05FC20}"/>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5" name="Alt Bilgi Yer Tutucusu 4">
            <a:extLst>
              <a:ext uri="{FF2B5EF4-FFF2-40B4-BE49-F238E27FC236}">
                <a16:creationId xmlns:a16="http://schemas.microsoft.com/office/drawing/2014/main" id="{E6205D26-F2FC-4CC8-B23C-6551C436AA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E5F36A-D943-4A4F-95A0-83E23DB52D13}"/>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175778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BB633D-8A27-4542-A9A4-B27468E8A79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4E7026D-41DD-4463-834A-BDA0FE15896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BAEF26B-9FB0-4A17-909A-ED485324CA46}"/>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5" name="Alt Bilgi Yer Tutucusu 4">
            <a:extLst>
              <a:ext uri="{FF2B5EF4-FFF2-40B4-BE49-F238E27FC236}">
                <a16:creationId xmlns:a16="http://schemas.microsoft.com/office/drawing/2014/main" id="{033BA637-8158-4D90-A935-7EB02668EC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66F0F5-B12A-4C64-B828-7CDF7CC46614}"/>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50712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47C3675-4739-4EF7-86F9-2558E630A9E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083028F-E98C-4191-BB9E-A450C189460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1E241B-8304-4D28-9846-CC33ED146A89}"/>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5" name="Alt Bilgi Yer Tutucusu 4">
            <a:extLst>
              <a:ext uri="{FF2B5EF4-FFF2-40B4-BE49-F238E27FC236}">
                <a16:creationId xmlns:a16="http://schemas.microsoft.com/office/drawing/2014/main" id="{8F0633E8-6406-42C3-A1BB-9AB840EBBE9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BDE0A7-408D-463C-B02F-EA8680BD7F21}"/>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76587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95CD24-3C51-457B-A0B7-718235CFA9B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5EF6BBC-372E-421F-82E1-19BD29082C0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7BE2E84-5654-44C1-95F7-6D5910F29C5D}"/>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5" name="Alt Bilgi Yer Tutucusu 4">
            <a:extLst>
              <a:ext uri="{FF2B5EF4-FFF2-40B4-BE49-F238E27FC236}">
                <a16:creationId xmlns:a16="http://schemas.microsoft.com/office/drawing/2014/main" id="{46B1936B-A359-49F9-B662-454DAA60FD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E9DA16-8E7A-44C6-ADCA-19D9D9E29CD9}"/>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194667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79E193-59F3-4602-B071-8914A49DF6A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A9550A7-51AB-4822-A999-5CFA059657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CC42BFA-12F3-4909-8A8D-FAB2F259D516}"/>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5" name="Alt Bilgi Yer Tutucusu 4">
            <a:extLst>
              <a:ext uri="{FF2B5EF4-FFF2-40B4-BE49-F238E27FC236}">
                <a16:creationId xmlns:a16="http://schemas.microsoft.com/office/drawing/2014/main" id="{FB3A66DB-6A1E-4979-8B95-E5E0B236155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26ADDB-0285-4456-8411-A9345696FE77}"/>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107834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5699D1-D950-4B1C-A65D-67FB2E74B8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D38A34F-F142-44A0-BC6D-3AC9BEB56E7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076535F-ADA6-4A5B-8E96-D18B6730B66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73162FE-E597-4A3A-8CB7-E6C817D20C75}"/>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6" name="Alt Bilgi Yer Tutucusu 5">
            <a:extLst>
              <a:ext uri="{FF2B5EF4-FFF2-40B4-BE49-F238E27FC236}">
                <a16:creationId xmlns:a16="http://schemas.microsoft.com/office/drawing/2014/main" id="{257E097B-EB2F-44A3-86C3-C3A233C2259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3F7AAF2-82D5-4561-AB50-60F59DFA07A2}"/>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3250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F868A8-F4D7-4816-A78A-0573838E31A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8CB938-03C5-489C-A05A-F0881D5D5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79F5678-C420-4C20-9032-28248614E0C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8BB5042-26C7-47C4-B860-7D7AEED53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CFBB720-5016-4AA9-BAE0-5E83339607C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5AF37F2-826C-4C68-ACD9-E43E836A7F74}"/>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8" name="Alt Bilgi Yer Tutucusu 7">
            <a:extLst>
              <a:ext uri="{FF2B5EF4-FFF2-40B4-BE49-F238E27FC236}">
                <a16:creationId xmlns:a16="http://schemas.microsoft.com/office/drawing/2014/main" id="{AA97601D-8545-4CC3-9B0A-26E496DE7FE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A35B737-8A15-41A5-89E3-FFEDC1D1A3CD}"/>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408113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CDC7FE5-83C1-4670-A68E-96A24395222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C859B04-5891-45A4-A8F6-9255C8B2226C}"/>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4" name="Alt Bilgi Yer Tutucusu 3">
            <a:extLst>
              <a:ext uri="{FF2B5EF4-FFF2-40B4-BE49-F238E27FC236}">
                <a16:creationId xmlns:a16="http://schemas.microsoft.com/office/drawing/2014/main" id="{1C99CB84-7B15-432C-86EC-0019CC30659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2F0C7DB-C4B9-4ADA-A227-2E8C87AAC4E6}"/>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137843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9B2DE9C-F1FC-421E-9BD6-A1972ED7AC16}"/>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3" name="Alt Bilgi Yer Tutucusu 2">
            <a:extLst>
              <a:ext uri="{FF2B5EF4-FFF2-40B4-BE49-F238E27FC236}">
                <a16:creationId xmlns:a16="http://schemas.microsoft.com/office/drawing/2014/main" id="{5F6D9072-7AB6-4A4A-95C8-91C0A88C05F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B84D633-EC52-415E-AD67-B446D77589B9}"/>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8816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A4FE96-FC53-4E8D-A577-705B81986F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A125C28-9453-4D96-8CF9-FA9B27BEE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D824805-90DC-438A-89E8-57FC89F26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4374F62-9BFC-4B08-BF81-2EB9892C237E}"/>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6" name="Alt Bilgi Yer Tutucusu 5">
            <a:extLst>
              <a:ext uri="{FF2B5EF4-FFF2-40B4-BE49-F238E27FC236}">
                <a16:creationId xmlns:a16="http://schemas.microsoft.com/office/drawing/2014/main" id="{7D8348B1-7B4F-4F20-8791-F6F425E26AE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99E0284-AEF8-4C52-84E3-DCD7EFB70EE8}"/>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163922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D1D80F-A870-4EE6-B6CB-D3F89E8875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E0B4B15-2E75-451A-8F1D-DC9082093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5749D5C-4AEF-4AB8-9E9B-806A7936E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FD7A081-4FB6-4122-A94E-EE10BC553B37}"/>
              </a:ext>
            </a:extLst>
          </p:cNvPr>
          <p:cNvSpPr>
            <a:spLocks noGrp="1"/>
          </p:cNvSpPr>
          <p:nvPr>
            <p:ph type="dt" sz="half" idx="10"/>
          </p:nvPr>
        </p:nvSpPr>
        <p:spPr/>
        <p:txBody>
          <a:bodyPr/>
          <a:lstStyle/>
          <a:p>
            <a:fld id="{18781CE4-6D39-457D-8736-DAC939330C2D}" type="datetimeFigureOut">
              <a:rPr lang="tr-TR" smtClean="0"/>
              <a:t>27.11.2019</a:t>
            </a:fld>
            <a:endParaRPr lang="tr-TR"/>
          </a:p>
        </p:txBody>
      </p:sp>
      <p:sp>
        <p:nvSpPr>
          <p:cNvPr id="6" name="Alt Bilgi Yer Tutucusu 5">
            <a:extLst>
              <a:ext uri="{FF2B5EF4-FFF2-40B4-BE49-F238E27FC236}">
                <a16:creationId xmlns:a16="http://schemas.microsoft.com/office/drawing/2014/main" id="{ADC3A430-906F-41AE-8C56-3514538D17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4A80BF6-F9D8-477F-A3F2-C1E112FB4E7B}"/>
              </a:ext>
            </a:extLst>
          </p:cNvPr>
          <p:cNvSpPr>
            <a:spLocks noGrp="1"/>
          </p:cNvSpPr>
          <p:nvPr>
            <p:ph type="sldNum" sz="quarter" idx="12"/>
          </p:nvPr>
        </p:nvSpPr>
        <p:spPr/>
        <p:txBody>
          <a:bodyPr/>
          <a:lstStyle/>
          <a:p>
            <a:fld id="{99BBCDE8-A5A8-4830-86E0-4FEBED4A3224}" type="slidenum">
              <a:rPr lang="tr-TR" smtClean="0"/>
              <a:t>‹#›</a:t>
            </a:fld>
            <a:endParaRPr lang="tr-TR"/>
          </a:p>
        </p:txBody>
      </p:sp>
    </p:spTree>
    <p:extLst>
      <p:ext uri="{BB962C8B-B14F-4D97-AF65-F5344CB8AC3E}">
        <p14:creationId xmlns:p14="http://schemas.microsoft.com/office/powerpoint/2010/main" val="79918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55862A0-1DD5-4838-87C9-36207648F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831702F-98B0-440F-A945-52F67415A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F99CD4-4AFE-4926-9EB1-AB28B4D8E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81CE4-6D39-457D-8736-DAC939330C2D}" type="datetimeFigureOut">
              <a:rPr lang="tr-TR" smtClean="0"/>
              <a:t>27.11.2019</a:t>
            </a:fld>
            <a:endParaRPr lang="tr-TR"/>
          </a:p>
        </p:txBody>
      </p:sp>
      <p:sp>
        <p:nvSpPr>
          <p:cNvPr id="5" name="Alt Bilgi Yer Tutucusu 4">
            <a:extLst>
              <a:ext uri="{FF2B5EF4-FFF2-40B4-BE49-F238E27FC236}">
                <a16:creationId xmlns:a16="http://schemas.microsoft.com/office/drawing/2014/main" id="{8E437200-F19D-4C9A-98D2-22231FCE5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2915F3C-7EE0-4051-9026-162F40D10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BCDE8-A5A8-4830-86E0-4FEBED4A3224}" type="slidenum">
              <a:rPr lang="tr-TR" smtClean="0"/>
              <a:t>‹#›</a:t>
            </a:fld>
            <a:endParaRPr lang="tr-TR"/>
          </a:p>
        </p:txBody>
      </p:sp>
    </p:spTree>
    <p:extLst>
      <p:ext uri="{BB962C8B-B14F-4D97-AF65-F5344CB8AC3E}">
        <p14:creationId xmlns:p14="http://schemas.microsoft.com/office/powerpoint/2010/main" val="353551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5.emf"/><Relationship Id="rId7" Type="http://schemas.openxmlformats.org/officeDocument/2006/relationships/image" Target="../media/image6.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izikdersi.gen.tr/basinc-altinda-phet-simulasyonu-turkce/"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phet.colorado.edu/sims/html/gas-properties/latest/gas-properties_en.html" TargetMode="External"/><Relationship Id="rId3" Type="http://schemas.openxmlformats.org/officeDocument/2006/relationships/hyperlink" Target="http://www.istesob.org.tr/esnafa-1674-tl-terazi-cezasi/" TargetMode="External"/><Relationship Id="rId7" Type="http://schemas.openxmlformats.org/officeDocument/2006/relationships/hyperlink" Target="https://www.eokultv.com/sivi-basinci-konu-anlatimi/5891" TargetMode="External"/><Relationship Id="rId2" Type="http://schemas.openxmlformats.org/officeDocument/2006/relationships/hyperlink" Target="http://www.digitalterazi.com/urundetay.asp?k=139&amp;id=185&amp;urun=digital" TargetMode="External"/><Relationship Id="rId1" Type="http://schemas.openxmlformats.org/officeDocument/2006/relationships/slideLayout" Target="../slideLayouts/slideLayout2.xml"/><Relationship Id="rId6" Type="http://schemas.openxmlformats.org/officeDocument/2006/relationships/hyperlink" Target="https://fizikdersi.gen.tr/sivi-basinci-nedir-nelere-baglidir-ornekler/" TargetMode="External"/><Relationship Id="rId11" Type="http://schemas.openxmlformats.org/officeDocument/2006/relationships/hyperlink" Target="https://www.wika.com.tr/dg_10_tr_tr.WIKA" TargetMode="External"/><Relationship Id="rId5" Type="http://schemas.openxmlformats.org/officeDocument/2006/relationships/hyperlink" Target="https://fizikdersi.gen.tr/basinc-basinc-kuvveti-nedir-kati-basinci-nelere-baglidir/" TargetMode="External"/><Relationship Id="rId10" Type="http://schemas.openxmlformats.org/officeDocument/2006/relationships/hyperlink" Target="http://www.tuncell.com/tnc-kontakli-manometre-yeniurun_listele-47.htm" TargetMode="External"/><Relationship Id="rId4" Type="http://schemas.openxmlformats.org/officeDocument/2006/relationships/hyperlink" Target="http://falezmedikal.com/seca-olcme-ve-tarti-cihazlari.html" TargetMode="External"/><Relationship Id="rId9" Type="http://schemas.openxmlformats.org/officeDocument/2006/relationships/hyperlink" Target="http://teknikyaz.blogspot.com/2016/01/manometr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falezmedikal.com/seca-olcme-ve-tarti-cihazlari.htm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038D63-F6AF-4E05-A7FD-086133A7F02C}"/>
              </a:ext>
            </a:extLst>
          </p:cNvPr>
          <p:cNvSpPr>
            <a:spLocks noGrp="1"/>
          </p:cNvSpPr>
          <p:nvPr>
            <p:ph type="ctrTitle"/>
          </p:nvPr>
        </p:nvSpPr>
        <p:spPr/>
        <p:txBody>
          <a:bodyPr/>
          <a:lstStyle/>
          <a:p>
            <a:r>
              <a:rPr lang="tr-TR" dirty="0"/>
              <a:t>3. Hafta</a:t>
            </a:r>
          </a:p>
        </p:txBody>
      </p:sp>
      <p:sp>
        <p:nvSpPr>
          <p:cNvPr id="3" name="Alt Başlık 2">
            <a:extLst>
              <a:ext uri="{FF2B5EF4-FFF2-40B4-BE49-F238E27FC236}">
                <a16:creationId xmlns:a16="http://schemas.microsoft.com/office/drawing/2014/main" id="{444EBC9F-24E3-416F-BC81-CCFDB18038CB}"/>
              </a:ext>
            </a:extLst>
          </p:cNvPr>
          <p:cNvSpPr>
            <a:spLocks noGrp="1"/>
          </p:cNvSpPr>
          <p:nvPr>
            <p:ph type="subTitle" idx="1"/>
          </p:nvPr>
        </p:nvSpPr>
        <p:spPr/>
        <p:txBody>
          <a:bodyPr>
            <a:normAutofit lnSpcReduction="10000"/>
          </a:bodyPr>
          <a:lstStyle/>
          <a:p>
            <a:r>
              <a:rPr lang="tr-TR" dirty="0"/>
              <a:t>Ağırlık</a:t>
            </a:r>
          </a:p>
          <a:p>
            <a:r>
              <a:rPr lang="tr-TR" dirty="0"/>
              <a:t>Basınç</a:t>
            </a:r>
          </a:p>
          <a:p>
            <a:r>
              <a:rPr lang="tr-TR" dirty="0"/>
              <a:t>Yoğunluk</a:t>
            </a:r>
          </a:p>
          <a:p>
            <a:r>
              <a:rPr lang="tr-TR" dirty="0"/>
              <a:t>Özgül Ağırlık</a:t>
            </a:r>
          </a:p>
        </p:txBody>
      </p:sp>
    </p:spTree>
    <p:extLst>
      <p:ext uri="{BB962C8B-B14F-4D97-AF65-F5344CB8AC3E}">
        <p14:creationId xmlns:p14="http://schemas.microsoft.com/office/powerpoint/2010/main" val="427158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3F4FBD-F9C4-48E2-BBBD-472052264135}"/>
              </a:ext>
            </a:extLst>
          </p:cNvPr>
          <p:cNvSpPr>
            <a:spLocks noGrp="1"/>
          </p:cNvSpPr>
          <p:nvPr>
            <p:ph type="title"/>
          </p:nvPr>
        </p:nvSpPr>
        <p:spPr>
          <a:xfrm>
            <a:off x="838200" y="365126"/>
            <a:ext cx="10515600" cy="863174"/>
          </a:xfrm>
        </p:spPr>
        <p:txBody>
          <a:bodyPr>
            <a:normAutofit/>
          </a:bodyPr>
          <a:lstStyle/>
          <a:p>
            <a:r>
              <a:rPr lang="tr-TR" sz="2800" b="1" dirty="0"/>
              <a:t>3. Katılarda Basınç</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67C8DD92-D88E-4B0E-9F40-F52440C04E9F}"/>
                  </a:ext>
                </a:extLst>
              </p:cNvPr>
              <p:cNvSpPr>
                <a:spLocks noGrp="1"/>
              </p:cNvSpPr>
              <p:nvPr>
                <p:ph idx="1"/>
              </p:nvPr>
            </p:nvSpPr>
            <p:spPr>
              <a:xfrm>
                <a:off x="838200" y="1228300"/>
                <a:ext cx="10515600" cy="1561248"/>
              </a:xfrm>
            </p:spPr>
            <p:txBody>
              <a:bodyPr>
                <a:normAutofit/>
              </a:bodyPr>
              <a:lstStyle/>
              <a:p>
                <a:pPr algn="just"/>
                <a:r>
                  <a:rPr lang="tr-TR" sz="2000" dirty="0"/>
                  <a:t>Cisimler ağırlıklarından dolayı bulunduğu zemine basınç uygulamaktadırlar. Ağırlık bir kuvvettir ve basınç kuvvetin etkisiyle oluşmaktadır. Ağırlık G, yüzey alanı A, kuvvet F ve basınç P ile gösterilirse, basınç ifadelerinin hesapları aşağıdaki verilen şekillerde görülmektedir. </a:t>
                </a:r>
              </a:p>
              <a:p>
                <a:pPr algn="just"/>
                <a14:m>
                  <m:oMath xmlns:m="http://schemas.openxmlformats.org/officeDocument/2006/math">
                    <m:r>
                      <a:rPr lang="tr-TR" sz="2000" i="1">
                        <a:latin typeface="Cambria Math" panose="02040503050406030204" pitchFamily="18" charset="0"/>
                      </a:rPr>
                      <m:t>𝑃</m:t>
                    </m:r>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𝐴</m:t>
                        </m:r>
                        <m:r>
                          <a:rPr lang="tr-TR" sz="2000" i="1">
                            <a:latin typeface="Cambria Math" panose="02040503050406030204" pitchFamily="18" charset="0"/>
                          </a:rPr>
                          <m:t>ğ</m:t>
                        </m:r>
                        <m:r>
                          <a:rPr lang="tr-TR" sz="2000" i="1">
                            <a:latin typeface="Cambria Math" panose="02040503050406030204" pitchFamily="18" charset="0"/>
                          </a:rPr>
                          <m:t>𝚤𝑟𝑙𝚤𝑘</m:t>
                        </m:r>
                      </m:num>
                      <m:den>
                        <m:r>
                          <a:rPr lang="tr-TR" sz="2000" i="1">
                            <a:latin typeface="Cambria Math" panose="02040503050406030204" pitchFamily="18" charset="0"/>
                          </a:rPr>
                          <m:t>𝑌</m:t>
                        </m:r>
                        <m:r>
                          <a:rPr lang="tr-TR" sz="2000" i="1">
                            <a:latin typeface="Cambria Math" panose="02040503050406030204" pitchFamily="18" charset="0"/>
                          </a:rPr>
                          <m:t>ü</m:t>
                        </m:r>
                        <m:r>
                          <a:rPr lang="tr-TR" sz="2000" i="1">
                            <a:latin typeface="Cambria Math" panose="02040503050406030204" pitchFamily="18" charset="0"/>
                          </a:rPr>
                          <m:t>𝑧𝑒𝑦</m:t>
                        </m:r>
                        <m:r>
                          <a:rPr lang="tr-TR" sz="2000" i="1">
                            <a:latin typeface="Cambria Math" panose="02040503050406030204" pitchFamily="18" charset="0"/>
                          </a:rPr>
                          <m:t> </m:t>
                        </m:r>
                        <m:r>
                          <a:rPr lang="tr-TR" sz="2000" i="1">
                            <a:latin typeface="Cambria Math" panose="02040503050406030204" pitchFamily="18" charset="0"/>
                          </a:rPr>
                          <m:t>𝑎𝑙𝑎𝑛𝚤</m:t>
                        </m:r>
                      </m:den>
                    </m:f>
                  </m:oMath>
                </a14:m>
                <a:r>
                  <a:rPr lang="tr-TR" sz="2000" dirty="0"/>
                  <a:t> ifadesi ile hesaplanmaktadır.</a:t>
                </a:r>
              </a:p>
              <a:p>
                <a:pPr algn="just"/>
                <a:endParaRPr lang="tr-TR" sz="2000" dirty="0"/>
              </a:p>
              <a:p>
                <a:pPr algn="just"/>
                <a:endParaRPr lang="tr-TR" sz="2000" dirty="0"/>
              </a:p>
              <a:p>
                <a:pPr algn="just"/>
                <a:endParaRPr lang="tr-TR" sz="2000" dirty="0"/>
              </a:p>
            </p:txBody>
          </p:sp>
        </mc:Choice>
        <mc:Fallback xmlns="">
          <p:sp>
            <p:nvSpPr>
              <p:cNvPr id="3" name="İçerik Yer Tutucusu 2">
                <a:extLst>
                  <a:ext uri="{FF2B5EF4-FFF2-40B4-BE49-F238E27FC236}">
                    <a16:creationId xmlns:a16="http://schemas.microsoft.com/office/drawing/2014/main" id="{67C8DD92-D88E-4B0E-9F40-F52440C04E9F}"/>
                  </a:ext>
                </a:extLst>
              </p:cNvPr>
              <p:cNvSpPr>
                <a:spLocks noGrp="1" noRot="1" noChangeAspect="1" noMove="1" noResize="1" noEditPoints="1" noAdjustHandles="1" noChangeArrowheads="1" noChangeShapeType="1" noTextEdit="1"/>
              </p:cNvSpPr>
              <p:nvPr>
                <p:ph idx="1"/>
              </p:nvPr>
            </p:nvSpPr>
            <p:spPr>
              <a:xfrm>
                <a:off x="838200" y="1228300"/>
                <a:ext cx="10515600" cy="1561248"/>
              </a:xfrm>
              <a:blipFill>
                <a:blip r:embed="rId2"/>
                <a:stretch>
                  <a:fillRect l="-522" t="-3891" r="-580"/>
                </a:stretch>
              </a:blipFill>
            </p:spPr>
            <p:txBody>
              <a:bodyPr/>
              <a:lstStyle/>
              <a:p>
                <a:r>
                  <a:rPr lang="tr-TR">
                    <a:noFill/>
                  </a:rPr>
                  <a:t> </a:t>
                </a:r>
              </a:p>
            </p:txBody>
          </p:sp>
        </mc:Fallback>
      </mc:AlternateContent>
      <p:pic>
        <p:nvPicPr>
          <p:cNvPr id="4" name="Resim 3">
            <a:extLst>
              <a:ext uri="{FF2B5EF4-FFF2-40B4-BE49-F238E27FC236}">
                <a16:creationId xmlns:a16="http://schemas.microsoft.com/office/drawing/2014/main" id="{9979127C-5928-4378-AF1B-7D0F9A1276CA}"/>
              </a:ext>
            </a:extLst>
          </p:cNvPr>
          <p:cNvPicPr>
            <a:picLocks noChangeAspect="1"/>
          </p:cNvPicPr>
          <p:nvPr/>
        </p:nvPicPr>
        <p:blipFill>
          <a:blip r:embed="rId3"/>
          <a:stretch>
            <a:fillRect/>
          </a:stretch>
        </p:blipFill>
        <p:spPr>
          <a:xfrm>
            <a:off x="7172015" y="2648376"/>
            <a:ext cx="4594732" cy="1561248"/>
          </a:xfrm>
          <a:prstGeom prst="rect">
            <a:avLst/>
          </a:prstGeom>
        </p:spPr>
      </p:pic>
      <mc:AlternateContent xmlns:mc="http://schemas.openxmlformats.org/markup-compatibility/2006" xmlns:a14="http://schemas.microsoft.com/office/drawing/2010/main">
        <mc:Choice Requires="a14">
          <p:sp>
            <p:nvSpPr>
              <p:cNvPr id="5" name="İçerik Yer Tutucusu 2">
                <a:extLst>
                  <a:ext uri="{FF2B5EF4-FFF2-40B4-BE49-F238E27FC236}">
                    <a16:creationId xmlns:a16="http://schemas.microsoft.com/office/drawing/2014/main" id="{DA47F5AF-F487-48FD-978C-7D1E1C97228A}"/>
                  </a:ext>
                </a:extLst>
              </p:cNvPr>
              <p:cNvSpPr txBox="1">
                <a:spLocks/>
              </p:cNvSpPr>
              <p:nvPr/>
            </p:nvSpPr>
            <p:spPr>
              <a:xfrm>
                <a:off x="7175412" y="4496986"/>
                <a:ext cx="4591335" cy="1995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000" dirty="0"/>
                  <a:t>Yukarıdaki 4 cismin yüzey alanları (A) ve ağırlıkları (G) eşittir. </a:t>
                </a:r>
              </a:p>
              <a:p>
                <a:pPr algn="just"/>
                <a:r>
                  <a:rPr lang="tr-TR" sz="2000" b="1" dirty="0"/>
                  <a:t>P</a:t>
                </a:r>
                <a:r>
                  <a:rPr lang="tr-TR" sz="2000" b="1" baseline="-25000" dirty="0"/>
                  <a:t>1</a:t>
                </a:r>
                <a14:m>
                  <m:oMath xmlns:m="http://schemas.openxmlformats.org/officeDocument/2006/math">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r>
                          <a:rPr lang="tr-TR" sz="2000" b="1" i="1" smtClean="0">
                            <a:latin typeface="Cambria Math" panose="02040503050406030204" pitchFamily="18" charset="0"/>
                          </a:rPr>
                          <m:t>𝑮</m:t>
                        </m:r>
                      </m:num>
                      <m:den>
                        <m:r>
                          <a:rPr lang="tr-TR" sz="2000" b="1" i="1" smtClean="0">
                            <a:latin typeface="Cambria Math" panose="02040503050406030204" pitchFamily="18" charset="0"/>
                          </a:rPr>
                          <m:t>𝑨</m:t>
                        </m:r>
                      </m:den>
                    </m:f>
                  </m:oMath>
                </a14:m>
                <a:r>
                  <a:rPr lang="tr-TR" sz="2000" b="1" dirty="0"/>
                  <a:t>,  P</a:t>
                </a:r>
                <a:r>
                  <a:rPr lang="tr-TR" sz="2000" b="1" baseline="-25000" dirty="0"/>
                  <a:t>2</a:t>
                </a:r>
                <a14:m>
                  <m:oMath xmlns:m="http://schemas.openxmlformats.org/officeDocument/2006/math">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a:latin typeface="Cambria Math" panose="02040503050406030204" pitchFamily="18" charset="0"/>
                          </a:rPr>
                          <m:t>𝑮</m:t>
                        </m:r>
                        <m:r>
                          <a:rPr lang="tr-TR" sz="2000" b="1" i="1" smtClean="0">
                            <a:latin typeface="Cambria Math" panose="02040503050406030204" pitchFamily="18" charset="0"/>
                          </a:rPr>
                          <m:t>+</m:t>
                        </m:r>
                        <m:r>
                          <a:rPr lang="tr-TR" sz="2000" b="1" i="1" smtClean="0">
                            <a:latin typeface="Cambria Math" panose="02040503050406030204" pitchFamily="18" charset="0"/>
                          </a:rPr>
                          <m:t>𝑭</m:t>
                        </m:r>
                      </m:num>
                      <m:den>
                        <m:r>
                          <a:rPr lang="tr-TR" sz="2000" b="1" i="1">
                            <a:latin typeface="Cambria Math" panose="02040503050406030204" pitchFamily="18" charset="0"/>
                          </a:rPr>
                          <m:t>𝑨</m:t>
                        </m:r>
                      </m:den>
                    </m:f>
                  </m:oMath>
                </a14:m>
                <a:r>
                  <a:rPr lang="tr-TR" sz="2000" b="1" dirty="0"/>
                  <a:t>,  P</a:t>
                </a:r>
                <a:r>
                  <a:rPr lang="tr-TR" sz="2000" b="1" baseline="-25000" dirty="0"/>
                  <a:t>3</a:t>
                </a:r>
                <a14:m>
                  <m:oMath xmlns:m="http://schemas.openxmlformats.org/officeDocument/2006/math">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a:latin typeface="Cambria Math" panose="02040503050406030204" pitchFamily="18" charset="0"/>
                          </a:rPr>
                          <m:t>𝑮</m:t>
                        </m:r>
                        <m:r>
                          <a:rPr lang="tr-TR" sz="2000" b="1" i="1" smtClean="0">
                            <a:latin typeface="Cambria Math" panose="02040503050406030204" pitchFamily="18" charset="0"/>
                          </a:rPr>
                          <m:t>−</m:t>
                        </m:r>
                        <m:r>
                          <a:rPr lang="tr-TR" sz="2000" b="1" i="1" smtClean="0">
                            <a:latin typeface="Cambria Math" panose="02040503050406030204" pitchFamily="18" charset="0"/>
                          </a:rPr>
                          <m:t>𝑭</m:t>
                        </m:r>
                      </m:num>
                      <m:den>
                        <m:r>
                          <a:rPr lang="tr-TR" sz="2000" b="1" i="1">
                            <a:latin typeface="Cambria Math" panose="02040503050406030204" pitchFamily="18" charset="0"/>
                          </a:rPr>
                          <m:t>𝑨</m:t>
                        </m:r>
                      </m:den>
                    </m:f>
                    <m:r>
                      <a:rPr lang="tr-TR" sz="2000" b="1" i="1" smtClean="0">
                        <a:latin typeface="Cambria Math" panose="02040503050406030204" pitchFamily="18" charset="0"/>
                      </a:rPr>
                      <m:t>, </m:t>
                    </m:r>
                  </m:oMath>
                </a14:m>
                <a:r>
                  <a:rPr lang="tr-TR" sz="2000" b="1" dirty="0"/>
                  <a:t> P</a:t>
                </a:r>
                <a:r>
                  <a:rPr lang="tr-TR" sz="2000" b="1" baseline="-25000" dirty="0"/>
                  <a:t>4</a:t>
                </a:r>
                <a14:m>
                  <m:oMath xmlns:m="http://schemas.openxmlformats.org/officeDocument/2006/math">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a:latin typeface="Cambria Math" panose="02040503050406030204" pitchFamily="18" charset="0"/>
                          </a:rPr>
                          <m:t>𝑮</m:t>
                        </m:r>
                      </m:num>
                      <m:den>
                        <m:r>
                          <a:rPr lang="tr-TR" sz="2000" b="1" i="1">
                            <a:latin typeface="Cambria Math" panose="02040503050406030204" pitchFamily="18" charset="0"/>
                          </a:rPr>
                          <m:t>𝑨</m:t>
                        </m:r>
                      </m:den>
                    </m:f>
                  </m:oMath>
                </a14:m>
                <a:r>
                  <a:rPr lang="tr-TR" sz="2000" b="1" dirty="0"/>
                  <a:t> </a:t>
                </a:r>
              </a:p>
              <a:p>
                <a:pPr algn="just"/>
                <a:r>
                  <a:rPr lang="tr-TR" sz="2000" dirty="0"/>
                  <a:t>Buna göre; </a:t>
                </a:r>
              </a:p>
              <a:p>
                <a:pPr algn="just"/>
                <a:r>
                  <a:rPr lang="tr-TR" sz="2000" dirty="0"/>
                  <a:t>P</a:t>
                </a:r>
                <a:r>
                  <a:rPr lang="tr-TR" sz="2000" baseline="-25000" dirty="0"/>
                  <a:t>2</a:t>
                </a:r>
                <a:r>
                  <a:rPr lang="tr-TR" sz="2000" dirty="0"/>
                  <a:t>&gt;P</a:t>
                </a:r>
                <a:r>
                  <a:rPr lang="tr-TR" sz="2000" baseline="-25000" dirty="0"/>
                  <a:t>1</a:t>
                </a:r>
                <a:r>
                  <a:rPr lang="tr-TR" sz="2000" dirty="0"/>
                  <a:t>=P</a:t>
                </a:r>
                <a:r>
                  <a:rPr lang="tr-TR" sz="2000" baseline="-25000" dirty="0"/>
                  <a:t>4</a:t>
                </a:r>
                <a:r>
                  <a:rPr lang="tr-TR" sz="2000" dirty="0"/>
                  <a:t>&gt;P</a:t>
                </a:r>
                <a:r>
                  <a:rPr lang="tr-TR" sz="2000" baseline="-25000" dirty="0"/>
                  <a:t>3</a:t>
                </a:r>
                <a:r>
                  <a:rPr lang="tr-TR" sz="2000" dirty="0"/>
                  <a:t> olmaktadır.</a:t>
                </a:r>
                <a:endParaRPr lang="tr-TR" sz="2000" baseline="-25000" dirty="0"/>
              </a:p>
              <a:p>
                <a:pPr algn="just"/>
                <a:endParaRPr lang="tr-TR" sz="2000" dirty="0"/>
              </a:p>
            </p:txBody>
          </p:sp>
        </mc:Choice>
        <mc:Fallback xmlns="">
          <p:sp>
            <p:nvSpPr>
              <p:cNvPr id="5" name="İçerik Yer Tutucusu 2">
                <a:extLst>
                  <a:ext uri="{FF2B5EF4-FFF2-40B4-BE49-F238E27FC236}">
                    <a16:creationId xmlns:a16="http://schemas.microsoft.com/office/drawing/2014/main" id="{DA47F5AF-F487-48FD-978C-7D1E1C97228A}"/>
                  </a:ext>
                </a:extLst>
              </p:cNvPr>
              <p:cNvSpPr txBox="1">
                <a:spLocks noRot="1" noChangeAspect="1" noMove="1" noResize="1" noEditPoints="1" noAdjustHandles="1" noChangeArrowheads="1" noChangeShapeType="1" noTextEdit="1"/>
              </p:cNvSpPr>
              <p:nvPr/>
            </p:nvSpPr>
            <p:spPr>
              <a:xfrm>
                <a:off x="7175412" y="4496986"/>
                <a:ext cx="4591335" cy="1995888"/>
              </a:xfrm>
              <a:prstGeom prst="rect">
                <a:avLst/>
              </a:prstGeom>
              <a:blipFill>
                <a:blip r:embed="rId4"/>
                <a:stretch>
                  <a:fillRect l="-1195" t="-3364" r="-1461" b="-397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İçerik Yer Tutucusu 2">
                <a:extLst>
                  <a:ext uri="{FF2B5EF4-FFF2-40B4-BE49-F238E27FC236}">
                    <a16:creationId xmlns:a16="http://schemas.microsoft.com/office/drawing/2014/main" id="{9CF8A711-88AC-4231-9C15-65890932E77E}"/>
                  </a:ext>
                </a:extLst>
              </p:cNvPr>
              <p:cNvSpPr txBox="1">
                <a:spLocks/>
              </p:cNvSpPr>
              <p:nvPr/>
            </p:nvSpPr>
            <p:spPr>
              <a:xfrm>
                <a:off x="385984" y="4565226"/>
                <a:ext cx="2952510" cy="1995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000" b="1" dirty="0"/>
                  <a:t>P</a:t>
                </a:r>
                <a:r>
                  <a:rPr lang="tr-TR" sz="2000" b="1" baseline="-25000" dirty="0"/>
                  <a:t>1</a:t>
                </a:r>
                <a14:m>
                  <m:oMath xmlns:m="http://schemas.openxmlformats.org/officeDocument/2006/math">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a:latin typeface="Cambria Math" panose="02040503050406030204" pitchFamily="18" charset="0"/>
                          </a:rPr>
                          <m:t>𝑮</m:t>
                        </m:r>
                      </m:num>
                      <m:den>
                        <m:r>
                          <a:rPr lang="tr-TR" sz="2000" b="1" i="1">
                            <a:latin typeface="Cambria Math" panose="02040503050406030204" pitchFamily="18" charset="0"/>
                          </a:rPr>
                          <m:t>𝑨</m:t>
                        </m:r>
                      </m:den>
                    </m:f>
                  </m:oMath>
                </a14:m>
                <a:r>
                  <a:rPr lang="tr-TR" sz="2000" dirty="0"/>
                  <a:t> ve </a:t>
                </a:r>
                <a:r>
                  <a:rPr lang="tr-TR" sz="2000" b="1" dirty="0"/>
                  <a:t>P</a:t>
                </a:r>
                <a:r>
                  <a:rPr lang="tr-TR" sz="2000" b="1" baseline="-25000" dirty="0"/>
                  <a:t>2</a:t>
                </a:r>
                <a14:m>
                  <m:oMath xmlns:m="http://schemas.openxmlformats.org/officeDocument/2006/math">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a:latin typeface="Cambria Math" panose="02040503050406030204" pitchFamily="18" charset="0"/>
                          </a:rPr>
                          <m:t>𝑮</m:t>
                        </m:r>
                        <m:r>
                          <a:rPr lang="tr-TR" sz="2000" b="1" i="1" smtClean="0">
                            <a:latin typeface="Cambria Math" panose="02040503050406030204" pitchFamily="18" charset="0"/>
                          </a:rPr>
                          <m:t>+</m:t>
                        </m:r>
                        <m:r>
                          <a:rPr lang="tr-TR" sz="2000" b="1" i="1" smtClean="0">
                            <a:latin typeface="Cambria Math" panose="02040503050406030204" pitchFamily="18" charset="0"/>
                          </a:rPr>
                          <m:t>𝑮</m:t>
                        </m:r>
                      </m:num>
                      <m:den>
                        <m:r>
                          <a:rPr lang="tr-TR" sz="2000" b="1" i="1">
                            <a:latin typeface="Cambria Math" panose="02040503050406030204" pitchFamily="18" charset="0"/>
                          </a:rPr>
                          <m:t>𝑨</m:t>
                        </m:r>
                      </m:den>
                    </m:f>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smtClean="0">
                            <a:latin typeface="Cambria Math" panose="02040503050406030204" pitchFamily="18" charset="0"/>
                          </a:rPr>
                          <m:t>𝟐</m:t>
                        </m:r>
                        <m:r>
                          <a:rPr lang="tr-TR" sz="2000" b="1" i="1">
                            <a:latin typeface="Cambria Math" panose="02040503050406030204" pitchFamily="18" charset="0"/>
                          </a:rPr>
                          <m:t>𝑮</m:t>
                        </m:r>
                      </m:num>
                      <m:den>
                        <m:r>
                          <a:rPr lang="tr-TR" sz="2000" b="1" i="1">
                            <a:latin typeface="Cambria Math" panose="02040503050406030204" pitchFamily="18" charset="0"/>
                          </a:rPr>
                          <m:t>𝑨</m:t>
                        </m:r>
                      </m:den>
                    </m:f>
                  </m:oMath>
                </a14:m>
                <a:r>
                  <a:rPr lang="tr-TR" sz="2000" b="1" dirty="0"/>
                  <a:t> </a:t>
                </a:r>
              </a:p>
              <a:p>
                <a:pPr algn="just"/>
                <a:r>
                  <a:rPr lang="tr-TR" sz="2000" dirty="0"/>
                  <a:t>Buna göre;  </a:t>
                </a:r>
              </a:p>
              <a:p>
                <a:pPr algn="just"/>
                <a:r>
                  <a:rPr lang="tr-TR" sz="2000" dirty="0"/>
                  <a:t>P</a:t>
                </a:r>
                <a:r>
                  <a:rPr lang="tr-TR" sz="2000" baseline="-25000" dirty="0"/>
                  <a:t>2</a:t>
                </a:r>
                <a:r>
                  <a:rPr lang="tr-TR" sz="2000" dirty="0"/>
                  <a:t>&gt;P</a:t>
                </a:r>
                <a:r>
                  <a:rPr lang="tr-TR" sz="2000" baseline="-25000" dirty="0"/>
                  <a:t>1</a:t>
                </a:r>
                <a:r>
                  <a:rPr lang="tr-TR" sz="2000" dirty="0"/>
                  <a:t> olmaktadır.</a:t>
                </a:r>
              </a:p>
            </p:txBody>
          </p:sp>
        </mc:Choice>
        <mc:Fallback xmlns="">
          <p:sp>
            <p:nvSpPr>
              <p:cNvPr id="6" name="İçerik Yer Tutucusu 2">
                <a:extLst>
                  <a:ext uri="{FF2B5EF4-FFF2-40B4-BE49-F238E27FC236}">
                    <a16:creationId xmlns:a16="http://schemas.microsoft.com/office/drawing/2014/main" id="{9CF8A711-88AC-4231-9C15-65890932E77E}"/>
                  </a:ext>
                </a:extLst>
              </p:cNvPr>
              <p:cNvSpPr txBox="1">
                <a:spLocks noRot="1" noChangeAspect="1" noMove="1" noResize="1" noEditPoints="1" noAdjustHandles="1" noChangeArrowheads="1" noChangeShapeType="1" noTextEdit="1"/>
              </p:cNvSpPr>
              <p:nvPr/>
            </p:nvSpPr>
            <p:spPr>
              <a:xfrm>
                <a:off x="385984" y="4565226"/>
                <a:ext cx="2952510" cy="1995888"/>
              </a:xfrm>
              <a:prstGeom prst="rect">
                <a:avLst/>
              </a:prstGeom>
              <a:blipFill>
                <a:blip r:embed="rId5"/>
                <a:stretch>
                  <a:fillRect l="-185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İçerik Yer Tutucusu 2">
                <a:extLst>
                  <a:ext uri="{FF2B5EF4-FFF2-40B4-BE49-F238E27FC236}">
                    <a16:creationId xmlns:a16="http://schemas.microsoft.com/office/drawing/2014/main" id="{7E66B417-C7C3-48A0-A787-DB8F053E15A0}"/>
                  </a:ext>
                </a:extLst>
              </p:cNvPr>
              <p:cNvSpPr txBox="1">
                <a:spLocks/>
              </p:cNvSpPr>
              <p:nvPr/>
            </p:nvSpPr>
            <p:spPr>
              <a:xfrm>
                <a:off x="3467472" y="4763472"/>
                <a:ext cx="3497074" cy="1995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000" dirty="0"/>
                  <a:t>Basitçe A</a:t>
                </a:r>
                <a:r>
                  <a:rPr lang="tr-TR" sz="2000" baseline="-25000" dirty="0"/>
                  <a:t>1</a:t>
                </a:r>
                <a:r>
                  <a:rPr lang="tr-TR" sz="2000" dirty="0"/>
                  <a:t>= 1 m</a:t>
                </a:r>
                <a:r>
                  <a:rPr lang="tr-TR" sz="2000" baseline="30000" dirty="0"/>
                  <a:t>2</a:t>
                </a:r>
                <a:r>
                  <a:rPr lang="tr-TR" sz="2000" dirty="0"/>
                  <a:t> ve A</a:t>
                </a:r>
                <a:r>
                  <a:rPr lang="tr-TR" sz="2000" baseline="-25000" dirty="0"/>
                  <a:t>2</a:t>
                </a:r>
                <a:r>
                  <a:rPr lang="tr-TR" sz="2000" dirty="0"/>
                  <a:t>= 2 m</a:t>
                </a:r>
                <a:r>
                  <a:rPr lang="tr-TR" sz="2000" baseline="30000" dirty="0"/>
                  <a:t>2</a:t>
                </a:r>
                <a:r>
                  <a:rPr lang="tr-TR" sz="2000" dirty="0"/>
                  <a:t> olsun.</a:t>
                </a:r>
              </a:p>
              <a:p>
                <a:pPr algn="just"/>
                <a:r>
                  <a:rPr lang="tr-TR" sz="2000" b="1" dirty="0"/>
                  <a:t>P</a:t>
                </a:r>
                <a:r>
                  <a:rPr lang="tr-TR" sz="2000" b="1" baseline="-25000" dirty="0"/>
                  <a:t>1</a:t>
                </a:r>
                <a14:m>
                  <m:oMath xmlns:m="http://schemas.openxmlformats.org/officeDocument/2006/math">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a:latin typeface="Cambria Math" panose="02040503050406030204" pitchFamily="18" charset="0"/>
                          </a:rPr>
                          <m:t>𝑮</m:t>
                        </m:r>
                      </m:num>
                      <m:den>
                        <m:r>
                          <a:rPr lang="tr-TR" sz="2000" b="1" i="1">
                            <a:latin typeface="Cambria Math" panose="02040503050406030204" pitchFamily="18" charset="0"/>
                          </a:rPr>
                          <m:t>𝑨</m:t>
                        </m:r>
                        <m:r>
                          <a:rPr lang="tr-TR" sz="2000" b="1" i="1" baseline="-25000" smtClean="0">
                            <a:latin typeface="Cambria Math" panose="02040503050406030204" pitchFamily="18" charset="0"/>
                          </a:rPr>
                          <m:t>𝟏</m:t>
                        </m:r>
                      </m:den>
                    </m:f>
                  </m:oMath>
                </a14:m>
                <a:r>
                  <a:rPr lang="tr-TR" sz="2000" dirty="0"/>
                  <a:t> ve </a:t>
                </a:r>
                <a:r>
                  <a:rPr lang="tr-TR" sz="2000" b="1" dirty="0"/>
                  <a:t>P</a:t>
                </a:r>
                <a:r>
                  <a:rPr lang="tr-TR" sz="2000" b="1" baseline="-25000" dirty="0"/>
                  <a:t>2</a:t>
                </a:r>
                <a14:m>
                  <m:oMath xmlns:m="http://schemas.openxmlformats.org/officeDocument/2006/math">
                    <m:r>
                      <a:rPr lang="tr-TR" sz="2000" b="1" i="1">
                        <a:latin typeface="Cambria Math" panose="02040503050406030204" pitchFamily="18" charset="0"/>
                      </a:rPr>
                      <m:t>=</m:t>
                    </m:r>
                    <m:f>
                      <m:fPr>
                        <m:ctrlPr>
                          <a:rPr lang="tr-TR" sz="2000" b="1" i="1">
                            <a:latin typeface="Cambria Math" panose="02040503050406030204" pitchFamily="18" charset="0"/>
                          </a:rPr>
                        </m:ctrlPr>
                      </m:fPr>
                      <m:num>
                        <m:r>
                          <a:rPr lang="tr-TR" sz="2000" b="1" i="1">
                            <a:latin typeface="Cambria Math" panose="02040503050406030204" pitchFamily="18" charset="0"/>
                          </a:rPr>
                          <m:t>𝑮</m:t>
                        </m:r>
                      </m:num>
                      <m:den>
                        <m:r>
                          <a:rPr lang="tr-TR" sz="2000" b="1" i="1">
                            <a:latin typeface="Cambria Math" panose="02040503050406030204" pitchFamily="18" charset="0"/>
                          </a:rPr>
                          <m:t>𝑨</m:t>
                        </m:r>
                        <m:r>
                          <a:rPr lang="tr-TR" sz="2000" b="1" i="1" baseline="-25000" smtClean="0">
                            <a:latin typeface="Cambria Math" panose="02040503050406030204" pitchFamily="18" charset="0"/>
                          </a:rPr>
                          <m:t>𝟐</m:t>
                        </m:r>
                      </m:den>
                    </m:f>
                  </m:oMath>
                </a14:m>
                <a:r>
                  <a:rPr lang="tr-TR" sz="2000" dirty="0"/>
                  <a:t> ise P</a:t>
                </a:r>
                <a:r>
                  <a:rPr lang="tr-TR" sz="2000" baseline="-25000" dirty="0"/>
                  <a:t>1</a:t>
                </a:r>
                <a:r>
                  <a:rPr lang="tr-TR" sz="2000" dirty="0"/>
                  <a:t>=G ve </a:t>
                </a:r>
              </a:p>
              <a:p>
                <a:pPr algn="just"/>
                <a:r>
                  <a:rPr lang="tr-TR" sz="2000" dirty="0"/>
                  <a:t>P</a:t>
                </a:r>
                <a:r>
                  <a:rPr lang="tr-TR" sz="2000" baseline="-25000" dirty="0"/>
                  <a:t>2</a:t>
                </a:r>
                <a:r>
                  <a:rPr lang="tr-TR" sz="2000" dirty="0"/>
                  <a:t>=0,5.G olur. Buna göre;</a:t>
                </a:r>
              </a:p>
              <a:p>
                <a:pPr algn="just"/>
                <a:r>
                  <a:rPr lang="tr-TR" sz="2000" dirty="0"/>
                  <a:t>P</a:t>
                </a:r>
                <a:r>
                  <a:rPr lang="tr-TR" sz="2000" baseline="-25000" dirty="0"/>
                  <a:t>1</a:t>
                </a:r>
                <a:r>
                  <a:rPr lang="tr-TR" sz="2000" dirty="0"/>
                  <a:t>&gt;P</a:t>
                </a:r>
                <a:r>
                  <a:rPr lang="tr-TR" sz="2000" baseline="-25000" dirty="0"/>
                  <a:t>2</a:t>
                </a:r>
                <a:r>
                  <a:rPr lang="tr-TR" sz="2000" dirty="0"/>
                  <a:t> olmaktadır.</a:t>
                </a:r>
              </a:p>
              <a:p>
                <a:pPr algn="just"/>
                <a:endParaRPr lang="tr-TR" sz="2000" dirty="0"/>
              </a:p>
              <a:p>
                <a:pPr algn="just"/>
                <a:endParaRPr lang="tr-TR" sz="2000" dirty="0"/>
              </a:p>
              <a:p>
                <a:pPr algn="just"/>
                <a:endParaRPr lang="tr-TR" sz="2000" dirty="0"/>
              </a:p>
            </p:txBody>
          </p:sp>
        </mc:Choice>
        <mc:Fallback xmlns="">
          <p:sp>
            <p:nvSpPr>
              <p:cNvPr id="7" name="İçerik Yer Tutucusu 2">
                <a:extLst>
                  <a:ext uri="{FF2B5EF4-FFF2-40B4-BE49-F238E27FC236}">
                    <a16:creationId xmlns:a16="http://schemas.microsoft.com/office/drawing/2014/main" id="{7E66B417-C7C3-48A0-A787-DB8F053E15A0}"/>
                  </a:ext>
                </a:extLst>
              </p:cNvPr>
              <p:cNvSpPr txBox="1">
                <a:spLocks noRot="1" noChangeAspect="1" noMove="1" noResize="1" noEditPoints="1" noAdjustHandles="1" noChangeArrowheads="1" noChangeShapeType="1" noTextEdit="1"/>
              </p:cNvSpPr>
              <p:nvPr/>
            </p:nvSpPr>
            <p:spPr>
              <a:xfrm>
                <a:off x="3467472" y="4763472"/>
                <a:ext cx="3497074" cy="1995888"/>
              </a:xfrm>
              <a:prstGeom prst="rect">
                <a:avLst/>
              </a:prstGeom>
              <a:blipFill>
                <a:blip r:embed="rId6"/>
                <a:stretch>
                  <a:fillRect l="-1571" t="-3049" r="-349" b="-3659"/>
                </a:stretch>
              </a:blipFill>
            </p:spPr>
            <p:txBody>
              <a:bodyPr/>
              <a:lstStyle/>
              <a:p>
                <a:r>
                  <a:rPr lang="tr-TR">
                    <a:noFill/>
                  </a:rPr>
                  <a:t> </a:t>
                </a:r>
              </a:p>
            </p:txBody>
          </p:sp>
        </mc:Fallback>
      </mc:AlternateContent>
      <p:pic>
        <p:nvPicPr>
          <p:cNvPr id="8" name="Resim 7">
            <a:extLst>
              <a:ext uri="{FF2B5EF4-FFF2-40B4-BE49-F238E27FC236}">
                <a16:creationId xmlns:a16="http://schemas.microsoft.com/office/drawing/2014/main" id="{E19707AA-1DA6-4B5B-8217-5216D7AACAA9}"/>
              </a:ext>
            </a:extLst>
          </p:cNvPr>
          <p:cNvPicPr>
            <a:picLocks noChangeAspect="1"/>
          </p:cNvPicPr>
          <p:nvPr/>
        </p:nvPicPr>
        <p:blipFill>
          <a:blip r:embed="rId7"/>
          <a:stretch>
            <a:fillRect/>
          </a:stretch>
        </p:blipFill>
        <p:spPr>
          <a:xfrm>
            <a:off x="838200" y="2789548"/>
            <a:ext cx="2158211" cy="1746552"/>
          </a:xfrm>
          <a:prstGeom prst="rect">
            <a:avLst/>
          </a:prstGeom>
        </p:spPr>
      </p:pic>
      <p:pic>
        <p:nvPicPr>
          <p:cNvPr id="9" name="Resim 8">
            <a:extLst>
              <a:ext uri="{FF2B5EF4-FFF2-40B4-BE49-F238E27FC236}">
                <a16:creationId xmlns:a16="http://schemas.microsoft.com/office/drawing/2014/main" id="{71C2F0DE-023A-4145-B70E-5F1E44AE5601}"/>
              </a:ext>
            </a:extLst>
          </p:cNvPr>
          <p:cNvPicPr>
            <a:picLocks noChangeAspect="1"/>
          </p:cNvPicPr>
          <p:nvPr/>
        </p:nvPicPr>
        <p:blipFill>
          <a:blip r:embed="rId8"/>
          <a:stretch>
            <a:fillRect/>
          </a:stretch>
        </p:blipFill>
        <p:spPr>
          <a:xfrm>
            <a:off x="4277120" y="2517490"/>
            <a:ext cx="2088644" cy="2313816"/>
          </a:xfrm>
          <a:prstGeom prst="rect">
            <a:avLst/>
          </a:prstGeom>
        </p:spPr>
      </p:pic>
    </p:spTree>
    <p:extLst>
      <p:ext uri="{BB962C8B-B14F-4D97-AF65-F5344CB8AC3E}">
        <p14:creationId xmlns:p14="http://schemas.microsoft.com/office/powerpoint/2010/main" val="315997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ADCE11-B043-4344-8C1A-7561C31A2924}"/>
              </a:ext>
            </a:extLst>
          </p:cNvPr>
          <p:cNvSpPr>
            <a:spLocks noGrp="1"/>
          </p:cNvSpPr>
          <p:nvPr>
            <p:ph type="title"/>
          </p:nvPr>
        </p:nvSpPr>
        <p:spPr>
          <a:xfrm>
            <a:off x="838200" y="365126"/>
            <a:ext cx="10515600" cy="713048"/>
          </a:xfrm>
        </p:spPr>
        <p:txBody>
          <a:bodyPr/>
          <a:lstStyle/>
          <a:p>
            <a:r>
              <a:rPr lang="tr-TR" sz="2800" b="1" dirty="0">
                <a:solidFill>
                  <a:prstClr val="black"/>
                </a:solidFill>
              </a:rPr>
              <a:t>3. Katılarda Basınç</a:t>
            </a:r>
            <a:endParaRPr lang="tr-TR"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09B00DE8-6CA9-429B-A759-7ADDEE87925B}"/>
                  </a:ext>
                </a:extLst>
              </p:cNvPr>
              <p:cNvSpPr>
                <a:spLocks noGrp="1"/>
              </p:cNvSpPr>
              <p:nvPr>
                <p:ph idx="1"/>
              </p:nvPr>
            </p:nvSpPr>
            <p:spPr>
              <a:xfrm>
                <a:off x="838200" y="1228299"/>
                <a:ext cx="10515600" cy="4948664"/>
              </a:xfrm>
            </p:spPr>
            <p:txBody>
              <a:bodyPr>
                <a:normAutofit/>
              </a:bodyPr>
              <a:lstStyle/>
              <a:p>
                <a:pPr algn="just"/>
                <a:r>
                  <a:rPr lang="tr-TR" sz="2000" dirty="0"/>
                  <a:t>Kütlesi 4 ton olan fil ile kütlesi 50 kg olan topuklu ayakkabı giymiş kadının basınç hesaplarını yapalım;</a:t>
                </a:r>
              </a:p>
              <a:p>
                <a:pPr algn="just"/>
                <a:r>
                  <a:rPr lang="tr-TR" sz="2000" dirty="0"/>
                  <a:t>G=</a:t>
                </a:r>
                <a:r>
                  <a:rPr lang="tr-TR" sz="2000" dirty="0" err="1"/>
                  <a:t>m.g</a:t>
                </a:r>
                <a:r>
                  <a:rPr lang="tr-TR" sz="2000" dirty="0"/>
                  <a:t> ve g=10 m/s</a:t>
                </a:r>
                <a:r>
                  <a:rPr lang="tr-TR" sz="2000" baseline="30000" dirty="0"/>
                  <a:t>2</a:t>
                </a:r>
                <a:r>
                  <a:rPr lang="tr-TR" sz="2000" dirty="0"/>
                  <a:t> olsun. Buna göre fil için:</a:t>
                </a:r>
              </a:p>
              <a:p>
                <a:pPr algn="just"/>
                <a:r>
                  <a:rPr lang="tr-TR" sz="2000" dirty="0"/>
                  <a:t>Filin ağırlığı 4 ton= 4000 kg ise </a:t>
                </a:r>
                <a:r>
                  <a:rPr lang="tr-TR" sz="2000" dirty="0" err="1"/>
                  <a:t>G</a:t>
                </a:r>
                <a:r>
                  <a:rPr lang="tr-TR" sz="2000" baseline="-25000" dirty="0" err="1"/>
                  <a:t>fil</a:t>
                </a:r>
                <a:r>
                  <a:rPr lang="tr-TR" sz="2000" dirty="0"/>
                  <a:t>=4000 kg . 10 m/s</a:t>
                </a:r>
                <a:r>
                  <a:rPr lang="tr-TR" sz="2000" baseline="30000" dirty="0"/>
                  <a:t>2</a:t>
                </a:r>
                <a:r>
                  <a:rPr lang="tr-TR" sz="2000" dirty="0"/>
                  <a:t> =40000 N olur.</a:t>
                </a:r>
              </a:p>
              <a:p>
                <a:pPr algn="just"/>
                <a:r>
                  <a:rPr lang="tr-TR" sz="2000" dirty="0"/>
                  <a:t>Bir ayağının yüzey alanı yaklaşık 50 cm</a:t>
                </a:r>
                <a:r>
                  <a:rPr lang="tr-TR" sz="2000" baseline="30000" dirty="0"/>
                  <a:t>2</a:t>
                </a:r>
                <a:r>
                  <a:rPr lang="tr-TR" sz="2000" dirty="0"/>
                  <a:t> ise 50 cm</a:t>
                </a:r>
                <a:r>
                  <a:rPr lang="tr-TR" sz="2000" baseline="30000" dirty="0"/>
                  <a:t>2</a:t>
                </a:r>
                <a:r>
                  <a:rPr lang="tr-TR" sz="2000" dirty="0"/>
                  <a:t>= 50. 10</a:t>
                </a:r>
                <a:r>
                  <a:rPr lang="tr-TR" sz="2000" baseline="30000" dirty="0"/>
                  <a:t>-4</a:t>
                </a:r>
                <a:r>
                  <a:rPr lang="tr-TR" sz="2000" dirty="0"/>
                  <a:t>= 0,005 m</a:t>
                </a:r>
                <a:r>
                  <a:rPr lang="tr-TR" sz="2000" baseline="30000" dirty="0"/>
                  <a:t>2</a:t>
                </a:r>
                <a:r>
                  <a:rPr lang="tr-TR" sz="2000" dirty="0"/>
                  <a:t> olur. 4 ayağın toplam yüzey alanı = 4. 0,005 m</a:t>
                </a:r>
                <a:r>
                  <a:rPr lang="tr-TR" sz="2000" baseline="30000" dirty="0"/>
                  <a:t>2</a:t>
                </a:r>
                <a:r>
                  <a:rPr lang="tr-TR" sz="2000" dirty="0"/>
                  <a:t>=0,02 m</a:t>
                </a:r>
                <a:r>
                  <a:rPr lang="tr-TR" sz="2000" baseline="30000" dirty="0"/>
                  <a:t>2</a:t>
                </a:r>
                <a:r>
                  <a:rPr lang="tr-TR" sz="2000" dirty="0"/>
                  <a:t> olur.</a:t>
                </a:r>
                <a:endParaRPr lang="tr-TR" sz="2000" baseline="30000" dirty="0"/>
              </a:p>
              <a:p>
                <a:pPr algn="just"/>
                <a:r>
                  <a:rPr lang="tr-TR" sz="2000" dirty="0"/>
                  <a:t>Kadının ağırlığı </a:t>
                </a:r>
                <a:r>
                  <a:rPr lang="tr-TR" sz="2000" dirty="0" err="1"/>
                  <a:t>G</a:t>
                </a:r>
                <a:r>
                  <a:rPr lang="tr-TR" sz="2000" baseline="-25000" dirty="0" err="1"/>
                  <a:t>kadın</a:t>
                </a:r>
                <a:r>
                  <a:rPr lang="tr-TR" sz="2000" dirty="0"/>
                  <a:t>=</a:t>
                </a:r>
                <a:r>
                  <a:rPr lang="tr-TR" sz="2000" dirty="0" err="1"/>
                  <a:t>m.g</a:t>
                </a:r>
                <a:r>
                  <a:rPr lang="tr-TR" sz="2000" dirty="0"/>
                  <a:t> =50 kg. 10 m/s</a:t>
                </a:r>
                <a:r>
                  <a:rPr lang="tr-TR" sz="2000" baseline="30000" dirty="0"/>
                  <a:t>2</a:t>
                </a:r>
                <a:r>
                  <a:rPr lang="tr-TR" sz="2000" dirty="0"/>
                  <a:t>=500 N olur. Bir topuklu ayakkabının yüzey alanı 2 cm</a:t>
                </a:r>
                <a:r>
                  <a:rPr lang="tr-TR" sz="2000" baseline="30000" dirty="0"/>
                  <a:t>2</a:t>
                </a:r>
                <a:r>
                  <a:rPr lang="tr-TR" sz="2000" dirty="0"/>
                  <a:t> civarında olursa 2 cm</a:t>
                </a:r>
                <a:r>
                  <a:rPr lang="tr-TR" sz="2000" baseline="30000" dirty="0"/>
                  <a:t>2</a:t>
                </a:r>
                <a:r>
                  <a:rPr lang="tr-TR" sz="2000" dirty="0"/>
                  <a:t>=0,0002 m</a:t>
                </a:r>
                <a:r>
                  <a:rPr lang="tr-TR" sz="2000" baseline="30000" dirty="0"/>
                  <a:t>2</a:t>
                </a:r>
                <a:r>
                  <a:rPr lang="tr-TR" sz="2000" dirty="0"/>
                  <a:t> olur. İki ayağının yüzey alanı ise 2.0,0002 m</a:t>
                </a:r>
                <a:r>
                  <a:rPr lang="tr-TR" sz="2000" baseline="30000" dirty="0"/>
                  <a:t>2</a:t>
                </a:r>
                <a:r>
                  <a:rPr lang="tr-TR" sz="2000" dirty="0"/>
                  <a:t>=0,0004 m</a:t>
                </a:r>
                <a:r>
                  <a:rPr lang="tr-TR" sz="2000" baseline="30000" dirty="0"/>
                  <a:t>2</a:t>
                </a:r>
                <a:r>
                  <a:rPr lang="tr-TR" sz="2000" dirty="0"/>
                  <a:t> olur.</a:t>
                </a:r>
                <a:endParaRPr lang="tr-TR" sz="2000" baseline="30000" dirty="0"/>
              </a:p>
              <a:p>
                <a:pPr algn="just"/>
                <a14:m>
                  <m:oMath xmlns:m="http://schemas.openxmlformats.org/officeDocument/2006/math">
                    <m:sSub>
                      <m:sSubPr>
                        <m:ctrlPr>
                          <a:rPr lang="tr-TR" sz="2000" b="0" i="1" smtClean="0">
                            <a:latin typeface="Cambria Math" panose="02040503050406030204" pitchFamily="18" charset="0"/>
                          </a:rPr>
                        </m:ctrlPr>
                      </m:sSubPr>
                      <m:e>
                        <m:r>
                          <a:rPr lang="tr-TR" sz="2000" i="1">
                            <a:latin typeface="Cambria Math" panose="02040503050406030204" pitchFamily="18" charset="0"/>
                          </a:rPr>
                          <m:t>𝑃</m:t>
                        </m:r>
                      </m:e>
                      <m:sub>
                        <m:r>
                          <a:rPr lang="tr-TR" sz="2000" i="1">
                            <a:latin typeface="Cambria Math" panose="02040503050406030204" pitchFamily="18" charset="0"/>
                          </a:rPr>
                          <m:t>𝑓𝑖𝑙</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𝐺</m:t>
                            </m:r>
                          </m:e>
                          <m:sub>
                            <m:r>
                              <a:rPr lang="tr-TR" sz="2000" b="0" i="1" smtClean="0">
                                <a:latin typeface="Cambria Math" panose="02040503050406030204" pitchFamily="18" charset="0"/>
                              </a:rPr>
                              <m:t>𝑓𝑖𝑙</m:t>
                            </m:r>
                          </m:sub>
                        </m:sSub>
                      </m:num>
                      <m:den>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𝐴</m:t>
                            </m:r>
                          </m:e>
                          <m:sub>
                            <m:r>
                              <a:rPr lang="tr-TR" sz="2000" b="0" i="1" smtClean="0">
                                <a:latin typeface="Cambria Math" panose="02040503050406030204" pitchFamily="18" charset="0"/>
                              </a:rPr>
                              <m:t>𝑓𝑖𝑙</m:t>
                            </m:r>
                          </m:sub>
                        </m:sSub>
                      </m:den>
                    </m:f>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40000 </m:t>
                        </m:r>
                        <m:r>
                          <a:rPr lang="tr-TR" sz="2000" b="0" i="1" smtClean="0">
                            <a:latin typeface="Cambria Math" panose="02040503050406030204" pitchFamily="18" charset="0"/>
                          </a:rPr>
                          <m:t>𝑁</m:t>
                        </m:r>
                      </m:num>
                      <m:den>
                        <m:r>
                          <a:rPr lang="tr-TR" sz="2000" b="0" i="1" smtClean="0">
                            <a:latin typeface="Cambria Math" panose="02040503050406030204" pitchFamily="18" charset="0"/>
                          </a:rPr>
                          <m:t>0,02 </m:t>
                        </m:r>
                        <m:r>
                          <a:rPr lang="tr-TR" sz="2000" b="0" i="1" smtClean="0">
                            <a:latin typeface="Cambria Math" panose="02040503050406030204" pitchFamily="18" charset="0"/>
                          </a:rPr>
                          <m:t>𝑚</m:t>
                        </m:r>
                        <m:r>
                          <a:rPr lang="tr-TR" sz="2000" b="0" i="1" baseline="30000" smtClean="0">
                            <a:latin typeface="Cambria Math" panose="02040503050406030204" pitchFamily="18" charset="0"/>
                          </a:rPr>
                          <m:t>2</m:t>
                        </m:r>
                      </m:den>
                    </m:f>
                    <m:r>
                      <a:rPr lang="tr-TR" sz="2000" b="0" i="1" smtClean="0">
                        <a:latin typeface="Cambria Math" panose="02040503050406030204" pitchFamily="18" charset="0"/>
                      </a:rPr>
                      <m:t>=2000000 </m:t>
                    </m:r>
                    <m:r>
                      <a:rPr lang="tr-TR" sz="2000" b="0" i="1" smtClean="0">
                        <a:latin typeface="Cambria Math" panose="02040503050406030204" pitchFamily="18" charset="0"/>
                      </a:rPr>
                      <m:t>𝑃𝑎</m:t>
                    </m:r>
                    <m:r>
                      <a:rPr lang="tr-TR" sz="2000" b="0" i="1" smtClean="0">
                        <a:latin typeface="Cambria Math" panose="02040503050406030204" pitchFamily="18" charset="0"/>
                      </a:rPr>
                      <m:t>=2 </m:t>
                    </m:r>
                    <m:r>
                      <a:rPr lang="tr-TR" sz="2000" b="0" i="1" smtClean="0">
                        <a:latin typeface="Cambria Math" panose="02040503050406030204" pitchFamily="18" charset="0"/>
                      </a:rPr>
                      <m:t>𝑀𝑝𝑎</m:t>
                    </m:r>
                  </m:oMath>
                </a14:m>
                <a:endParaRPr lang="tr-TR" sz="2000" dirty="0"/>
              </a:p>
              <a:p>
                <a:pPr algn="just"/>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𝑃</m:t>
                        </m:r>
                      </m:e>
                      <m:sub>
                        <m:r>
                          <a:rPr lang="tr-TR" sz="2000" b="0" i="1" smtClean="0">
                            <a:latin typeface="Cambria Math" panose="02040503050406030204" pitchFamily="18" charset="0"/>
                          </a:rPr>
                          <m:t>𝑘𝑎𝑑𝚤𝑛</m:t>
                        </m:r>
                      </m:sub>
                    </m:sSub>
                    <m:r>
                      <a:rPr lang="tr-TR" sz="2000" i="1">
                        <a:latin typeface="Cambria Math" panose="02040503050406030204" pitchFamily="18" charset="0"/>
                      </a:rPr>
                      <m:t>=</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rPr>
                              <m:t>𝐺</m:t>
                            </m:r>
                          </m:e>
                          <m:sub>
                            <m:r>
                              <a:rPr lang="tr-TR" sz="2000" b="0" i="1" smtClean="0">
                                <a:latin typeface="Cambria Math" panose="02040503050406030204" pitchFamily="18" charset="0"/>
                              </a:rPr>
                              <m:t>𝑘𝑎𝑑𝚤𝑛</m:t>
                            </m:r>
                          </m:sub>
                        </m:sSub>
                      </m:num>
                      <m:den>
                        <m:sSub>
                          <m:sSubPr>
                            <m:ctrlPr>
                              <a:rPr lang="tr-TR" sz="2000" i="1">
                                <a:latin typeface="Cambria Math" panose="02040503050406030204" pitchFamily="18" charset="0"/>
                              </a:rPr>
                            </m:ctrlPr>
                          </m:sSubPr>
                          <m:e>
                            <m:r>
                              <a:rPr lang="tr-TR" sz="2000" i="1">
                                <a:latin typeface="Cambria Math" panose="02040503050406030204" pitchFamily="18" charset="0"/>
                              </a:rPr>
                              <m:t>𝐴</m:t>
                            </m:r>
                          </m:e>
                          <m:sub>
                            <m:r>
                              <a:rPr lang="tr-TR" sz="2000" b="0" i="1" smtClean="0">
                                <a:latin typeface="Cambria Math" panose="02040503050406030204" pitchFamily="18" charset="0"/>
                              </a:rPr>
                              <m:t>𝑘𝑎𝑑𝚤𝑛</m:t>
                            </m:r>
                          </m:sub>
                        </m:sSub>
                      </m:den>
                    </m:f>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b="0" i="1" smtClean="0">
                            <a:latin typeface="Cambria Math" panose="02040503050406030204" pitchFamily="18" charset="0"/>
                          </a:rPr>
                          <m:t>5</m:t>
                        </m:r>
                        <m:r>
                          <a:rPr lang="tr-TR" sz="2000" i="1">
                            <a:latin typeface="Cambria Math" panose="02040503050406030204" pitchFamily="18" charset="0"/>
                          </a:rPr>
                          <m:t>00 </m:t>
                        </m:r>
                        <m:r>
                          <a:rPr lang="tr-TR" sz="2000" i="1">
                            <a:latin typeface="Cambria Math" panose="02040503050406030204" pitchFamily="18" charset="0"/>
                          </a:rPr>
                          <m:t>𝑁</m:t>
                        </m:r>
                      </m:num>
                      <m:den>
                        <m:r>
                          <a:rPr lang="tr-TR" sz="2000" i="1">
                            <a:latin typeface="Cambria Math" panose="02040503050406030204" pitchFamily="18" charset="0"/>
                          </a:rPr>
                          <m:t>0,00</m:t>
                        </m:r>
                        <m:r>
                          <a:rPr lang="tr-TR" sz="2000" b="0" i="1" smtClean="0">
                            <a:latin typeface="Cambria Math" panose="02040503050406030204" pitchFamily="18" charset="0"/>
                          </a:rPr>
                          <m:t>04</m:t>
                        </m:r>
                        <m:r>
                          <a:rPr lang="tr-TR" sz="2000" i="1">
                            <a:latin typeface="Cambria Math" panose="02040503050406030204" pitchFamily="18" charset="0"/>
                          </a:rPr>
                          <m:t> </m:t>
                        </m:r>
                        <m:r>
                          <a:rPr lang="tr-TR" sz="2000" i="1">
                            <a:latin typeface="Cambria Math" panose="02040503050406030204" pitchFamily="18" charset="0"/>
                          </a:rPr>
                          <m:t>𝑚</m:t>
                        </m:r>
                        <m:r>
                          <a:rPr lang="tr-TR" sz="2000" i="1" baseline="30000">
                            <a:latin typeface="Cambria Math" panose="02040503050406030204" pitchFamily="18" charset="0"/>
                          </a:rPr>
                          <m:t>2</m:t>
                        </m:r>
                      </m:den>
                    </m:f>
                    <m:r>
                      <a:rPr lang="tr-TR" sz="2000" i="1">
                        <a:latin typeface="Cambria Math" panose="02040503050406030204" pitchFamily="18" charset="0"/>
                      </a:rPr>
                      <m:t>=</m:t>
                    </m:r>
                    <m:r>
                      <a:rPr lang="tr-TR" sz="2000" b="0" i="1" smtClean="0">
                        <a:latin typeface="Cambria Math" panose="02040503050406030204" pitchFamily="18" charset="0"/>
                      </a:rPr>
                      <m:t>125</m:t>
                    </m:r>
                    <m:r>
                      <a:rPr lang="tr-TR" sz="2000" i="1">
                        <a:latin typeface="Cambria Math" panose="02040503050406030204" pitchFamily="18" charset="0"/>
                      </a:rPr>
                      <m:t>0000 </m:t>
                    </m:r>
                    <m:r>
                      <a:rPr lang="tr-TR" sz="2000" i="1">
                        <a:latin typeface="Cambria Math" panose="02040503050406030204" pitchFamily="18" charset="0"/>
                      </a:rPr>
                      <m:t>𝑃𝑎</m:t>
                    </m:r>
                    <m:r>
                      <a:rPr lang="tr-TR" sz="2000" i="1">
                        <a:latin typeface="Cambria Math" panose="02040503050406030204" pitchFamily="18" charset="0"/>
                      </a:rPr>
                      <m:t>=1,25 </m:t>
                    </m:r>
                    <m:r>
                      <a:rPr lang="tr-TR" sz="2000" i="1">
                        <a:latin typeface="Cambria Math" panose="02040503050406030204" pitchFamily="18" charset="0"/>
                      </a:rPr>
                      <m:t>𝑀𝑝𝑎</m:t>
                    </m:r>
                  </m:oMath>
                </a14:m>
                <a:endParaRPr lang="tr-TR" sz="2000" dirty="0"/>
              </a:p>
              <a:p>
                <a:pPr algn="just"/>
                <a:r>
                  <a:rPr lang="tr-TR" sz="2000" dirty="0"/>
                  <a:t>Görüldüğü üzere fil bir insana göre ağır olmasına rağmen yüzey alanlarından dolayı değerler birbirine çok yakın olmaktadır. </a:t>
                </a:r>
              </a:p>
            </p:txBody>
          </p:sp>
        </mc:Choice>
        <mc:Fallback xmlns="">
          <p:sp>
            <p:nvSpPr>
              <p:cNvPr id="3" name="İçerik Yer Tutucusu 2">
                <a:extLst>
                  <a:ext uri="{FF2B5EF4-FFF2-40B4-BE49-F238E27FC236}">
                    <a16:creationId xmlns:a16="http://schemas.microsoft.com/office/drawing/2014/main" id="{09B00DE8-6CA9-429B-A759-7ADDEE87925B}"/>
                  </a:ext>
                </a:extLst>
              </p:cNvPr>
              <p:cNvSpPr>
                <a:spLocks noGrp="1" noRot="1" noChangeAspect="1" noMove="1" noResize="1" noEditPoints="1" noAdjustHandles="1" noChangeArrowheads="1" noChangeShapeType="1" noTextEdit="1"/>
              </p:cNvSpPr>
              <p:nvPr>
                <p:ph idx="1"/>
              </p:nvPr>
            </p:nvSpPr>
            <p:spPr>
              <a:xfrm>
                <a:off x="838200" y="1228299"/>
                <a:ext cx="10515600" cy="4948664"/>
              </a:xfrm>
              <a:blipFill>
                <a:blip r:embed="rId2"/>
                <a:stretch>
                  <a:fillRect l="-522" t="-1232" r="-580"/>
                </a:stretch>
              </a:blipFill>
            </p:spPr>
            <p:txBody>
              <a:bodyPr/>
              <a:lstStyle/>
              <a:p>
                <a:r>
                  <a:rPr lang="tr-TR">
                    <a:noFill/>
                  </a:rPr>
                  <a:t> </a:t>
                </a:r>
              </a:p>
            </p:txBody>
          </p:sp>
        </mc:Fallback>
      </mc:AlternateContent>
    </p:spTree>
    <p:extLst>
      <p:ext uri="{BB962C8B-B14F-4D97-AF65-F5344CB8AC3E}">
        <p14:creationId xmlns:p14="http://schemas.microsoft.com/office/powerpoint/2010/main" val="387008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992E26-18C0-484A-AA88-9C3ECACAB228}"/>
              </a:ext>
            </a:extLst>
          </p:cNvPr>
          <p:cNvSpPr>
            <a:spLocks noGrp="1"/>
          </p:cNvSpPr>
          <p:nvPr>
            <p:ph type="title"/>
          </p:nvPr>
        </p:nvSpPr>
        <p:spPr>
          <a:xfrm>
            <a:off x="838200" y="365126"/>
            <a:ext cx="10515600" cy="726696"/>
          </a:xfrm>
        </p:spPr>
        <p:txBody>
          <a:bodyPr/>
          <a:lstStyle/>
          <a:p>
            <a:r>
              <a:rPr lang="tr-TR" sz="2800" b="1" dirty="0">
                <a:solidFill>
                  <a:prstClr val="black"/>
                </a:solidFill>
              </a:rPr>
              <a:t>3. Katılarda Basınç</a:t>
            </a:r>
            <a:endParaRPr lang="tr-TR" dirty="0"/>
          </a:p>
        </p:txBody>
      </p:sp>
      <p:sp>
        <p:nvSpPr>
          <p:cNvPr id="3" name="İçerik Yer Tutucusu 2">
            <a:extLst>
              <a:ext uri="{FF2B5EF4-FFF2-40B4-BE49-F238E27FC236}">
                <a16:creationId xmlns:a16="http://schemas.microsoft.com/office/drawing/2014/main" id="{F855B87F-FD84-45BB-85B7-8B54634975B9}"/>
              </a:ext>
            </a:extLst>
          </p:cNvPr>
          <p:cNvSpPr>
            <a:spLocks noGrp="1"/>
          </p:cNvSpPr>
          <p:nvPr>
            <p:ph idx="1"/>
          </p:nvPr>
        </p:nvSpPr>
        <p:spPr>
          <a:xfrm>
            <a:off x="838200" y="1091822"/>
            <a:ext cx="10515600" cy="5766178"/>
          </a:xfrm>
        </p:spPr>
        <p:txBody>
          <a:bodyPr>
            <a:normAutofit/>
          </a:bodyPr>
          <a:lstStyle/>
          <a:p>
            <a:pPr algn="just"/>
            <a:r>
              <a:rPr lang="tr-TR" sz="2000" dirty="0"/>
              <a:t>Basınç, yüzey alanı ve uygulanan kuvvetlere göre gündelik yaşantımızda;</a:t>
            </a:r>
          </a:p>
          <a:p>
            <a:pPr algn="just"/>
            <a:r>
              <a:rPr lang="tr-TR" sz="2000" dirty="0"/>
              <a:t>Çivinin ucu sivri olmasından dolayı duvara yada tahtaya kolayca çakılması, </a:t>
            </a:r>
          </a:p>
          <a:p>
            <a:pPr algn="just"/>
            <a:r>
              <a:rPr lang="tr-TR" sz="2000" dirty="0"/>
              <a:t>Trenlerde tekerlek sayısının fazla olmasıyla yüzey artması bu sayede de rayların bükülmesini önlenmesi,</a:t>
            </a:r>
          </a:p>
          <a:p>
            <a:pPr algn="just"/>
            <a:r>
              <a:rPr lang="tr-TR" sz="2000" dirty="0"/>
              <a:t>Traktör ve ağır iş makinelerinin tekerleklerinin geniş yada paletli olması ile herhangi bir yumuşak zemine çakılmaması,</a:t>
            </a:r>
          </a:p>
          <a:p>
            <a:pPr algn="just"/>
            <a:r>
              <a:rPr lang="tr-TR" sz="2000" dirty="0"/>
              <a:t>Kayak için kar patenlerinin geniş olmasıyla basıncı azaltarak kayak yapılabilmesi,</a:t>
            </a:r>
          </a:p>
          <a:p>
            <a:pPr algn="just"/>
            <a:r>
              <a:rPr lang="tr-TR" sz="2000" dirty="0"/>
              <a:t>Yol yapım çalışmalarında kullanılan silindir olarak adlandırılan araçların yola temas eden yüzeyinin çok küçük olmasıyla yola uygulanan basıncın büyük olması gibi bir çok yerde karşılaşılmaktadır.</a:t>
            </a:r>
          </a:p>
          <a:p>
            <a:pPr algn="just"/>
            <a:endParaRPr lang="tr-TR" sz="2000" u="sng" dirty="0"/>
          </a:p>
          <a:p>
            <a:pPr algn="just"/>
            <a:r>
              <a:rPr lang="tr-TR" sz="2000" u="sng" dirty="0"/>
              <a:t>Kısaca katılarda basınç:</a:t>
            </a:r>
          </a:p>
          <a:p>
            <a:pPr lvl="1"/>
            <a:r>
              <a:rPr lang="tr-TR" sz="1800" dirty="0"/>
              <a:t>Katılarda cisimlerin üzerine harici bir kuvvet etki etmiyorsa basınç kuvveti daima katının ağırlığı kadardır. </a:t>
            </a:r>
          </a:p>
          <a:p>
            <a:pPr lvl="1"/>
            <a:r>
              <a:rPr lang="tr-TR" sz="1800" dirty="0"/>
              <a:t>Katılar uygulanan kuvveti kendi doğrultusunda iletirken, basıncı iletmez. Basınç, yüzey ile ters orantılıdır.</a:t>
            </a:r>
          </a:p>
          <a:p>
            <a:pPr algn="just"/>
            <a:endParaRPr lang="tr-TR" sz="2000" dirty="0"/>
          </a:p>
          <a:p>
            <a:pPr algn="just"/>
            <a:endParaRPr lang="tr-TR" sz="2000" dirty="0"/>
          </a:p>
        </p:txBody>
      </p:sp>
    </p:spTree>
    <p:extLst>
      <p:ext uri="{BB962C8B-B14F-4D97-AF65-F5344CB8AC3E}">
        <p14:creationId xmlns:p14="http://schemas.microsoft.com/office/powerpoint/2010/main" val="171653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4757B34-E95F-4006-AE62-CA285B0A139A}"/>
              </a:ext>
            </a:extLst>
          </p:cNvPr>
          <p:cNvSpPr>
            <a:spLocks noGrp="1"/>
          </p:cNvSpPr>
          <p:nvPr>
            <p:ph type="title"/>
          </p:nvPr>
        </p:nvSpPr>
        <p:spPr>
          <a:xfrm>
            <a:off x="838200" y="365126"/>
            <a:ext cx="10515600" cy="808582"/>
          </a:xfrm>
        </p:spPr>
        <p:txBody>
          <a:bodyPr/>
          <a:lstStyle/>
          <a:p>
            <a:r>
              <a:rPr lang="tr-TR" sz="2800" b="1" dirty="0">
                <a:solidFill>
                  <a:prstClr val="black"/>
                </a:solidFill>
              </a:rPr>
              <a:t>4. Sıvılarda Basınç</a:t>
            </a:r>
            <a:endParaRPr lang="tr-TR" dirty="0"/>
          </a:p>
        </p:txBody>
      </p:sp>
      <p:sp>
        <p:nvSpPr>
          <p:cNvPr id="3" name="İçerik Yer Tutucusu 2">
            <a:extLst>
              <a:ext uri="{FF2B5EF4-FFF2-40B4-BE49-F238E27FC236}">
                <a16:creationId xmlns:a16="http://schemas.microsoft.com/office/drawing/2014/main" id="{69F97832-27A9-4ACA-815F-154A316B787E}"/>
              </a:ext>
            </a:extLst>
          </p:cNvPr>
          <p:cNvSpPr>
            <a:spLocks noGrp="1"/>
          </p:cNvSpPr>
          <p:nvPr>
            <p:ph idx="1"/>
          </p:nvPr>
        </p:nvSpPr>
        <p:spPr>
          <a:xfrm>
            <a:off x="838200" y="1173708"/>
            <a:ext cx="10515600" cy="5003255"/>
          </a:xfrm>
        </p:spPr>
        <p:txBody>
          <a:bodyPr>
            <a:normAutofit/>
          </a:bodyPr>
          <a:lstStyle/>
          <a:p>
            <a:pPr algn="just"/>
            <a:r>
              <a:rPr lang="tr-TR" sz="2000" dirty="0"/>
              <a:t>Sıvıların belli bir şekli yoktur. Akışkan oldukları için bulundukları kabın şeklini alırlar ve ağırlıkları nedeniyle bulundukları kabın hem tabanına hem de yan yüzeylerine basınç uygularlar. </a:t>
            </a:r>
          </a:p>
          <a:p>
            <a:pPr algn="just"/>
            <a:r>
              <a:rPr lang="tr-TR" sz="2000" dirty="0"/>
              <a:t>Sıvı dolu bir kapta aynı derinlikteki tüm noktaların basınçları eşittir. Sıvıların basıncının nedeni ağırlıklarıdır. Sıvılarda basınç </a:t>
            </a:r>
            <a:r>
              <a:rPr lang="tr-TR" sz="2000" b="1" dirty="0"/>
              <a:t>P=</a:t>
            </a:r>
            <a:r>
              <a:rPr lang="tr-TR" sz="2000" b="1" dirty="0" err="1"/>
              <a:t>h.d.g</a:t>
            </a:r>
            <a:r>
              <a:rPr lang="tr-TR" sz="2000" b="1" dirty="0"/>
              <a:t> </a:t>
            </a:r>
            <a:r>
              <a:rPr lang="tr-TR" sz="2000" dirty="0"/>
              <a:t>formülü ile hesaplanır. Buna göre sıvıların basıncı;</a:t>
            </a:r>
          </a:p>
          <a:p>
            <a:pPr algn="just"/>
            <a:endParaRPr lang="tr-TR" sz="2000" dirty="0"/>
          </a:p>
        </p:txBody>
      </p:sp>
      <p:sp>
        <p:nvSpPr>
          <p:cNvPr id="4" name="Dikdörtgen 3">
            <a:extLst>
              <a:ext uri="{FF2B5EF4-FFF2-40B4-BE49-F238E27FC236}">
                <a16:creationId xmlns:a16="http://schemas.microsoft.com/office/drawing/2014/main" id="{6D817A44-4605-4FF7-AAC2-1DEA3ED63736}"/>
              </a:ext>
            </a:extLst>
          </p:cNvPr>
          <p:cNvSpPr/>
          <p:nvPr/>
        </p:nvSpPr>
        <p:spPr>
          <a:xfrm>
            <a:off x="1437565" y="3429001"/>
            <a:ext cx="4067033" cy="21392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tr-TR" sz="2000" dirty="0"/>
              <a:t>Sıvının yüksekliğine</a:t>
            </a:r>
          </a:p>
          <a:p>
            <a:pPr marL="342900" indent="-342900" algn="just">
              <a:buAutoNum type="arabicPeriod"/>
            </a:pPr>
            <a:r>
              <a:rPr lang="tr-TR" sz="2000" dirty="0"/>
              <a:t>Sıvının </a:t>
            </a:r>
            <a:r>
              <a:rPr lang="tr-TR" sz="2000" dirty="0" err="1"/>
              <a:t>özkütlesine</a:t>
            </a:r>
            <a:endParaRPr lang="tr-TR" sz="2000" dirty="0"/>
          </a:p>
          <a:p>
            <a:pPr marL="342900" indent="-342900" algn="just">
              <a:buAutoNum type="arabicPeriod"/>
            </a:pPr>
            <a:r>
              <a:rPr lang="tr-TR" sz="2000" dirty="0"/>
              <a:t>Yer çekim ivmesine</a:t>
            </a:r>
          </a:p>
          <a:p>
            <a:pPr algn="just"/>
            <a:endParaRPr lang="tr-TR" sz="2000" dirty="0"/>
          </a:p>
          <a:p>
            <a:pPr algn="just"/>
            <a:r>
              <a:rPr lang="tr-TR" sz="2000" dirty="0"/>
              <a:t>    </a:t>
            </a:r>
            <a:r>
              <a:rPr lang="tr-TR" sz="2000" u="sng" dirty="0"/>
              <a:t>BAĞLIDIR</a:t>
            </a:r>
          </a:p>
        </p:txBody>
      </p:sp>
      <p:sp>
        <p:nvSpPr>
          <p:cNvPr id="5" name="Dikdörtgen 4">
            <a:extLst>
              <a:ext uri="{FF2B5EF4-FFF2-40B4-BE49-F238E27FC236}">
                <a16:creationId xmlns:a16="http://schemas.microsoft.com/office/drawing/2014/main" id="{D5B00E14-FA11-47F7-BC0E-09FC8E282576}"/>
              </a:ext>
            </a:extLst>
          </p:cNvPr>
          <p:cNvSpPr/>
          <p:nvPr/>
        </p:nvSpPr>
        <p:spPr>
          <a:xfrm>
            <a:off x="6687403" y="3429000"/>
            <a:ext cx="3835021" cy="2139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tr-TR" sz="2000" dirty="0"/>
              <a:t>Sıvının kütlesine</a:t>
            </a:r>
          </a:p>
          <a:p>
            <a:pPr marL="285750" indent="-285750" algn="just">
              <a:buFont typeface="Arial" panose="020B0604020202020204" pitchFamily="34" charset="0"/>
              <a:buChar char="•"/>
            </a:pPr>
            <a:r>
              <a:rPr lang="tr-TR" sz="2000" dirty="0"/>
              <a:t>Sıvının hacmine</a:t>
            </a:r>
          </a:p>
          <a:p>
            <a:pPr marL="285750" indent="-285750" algn="just">
              <a:buFont typeface="Arial" panose="020B0604020202020204" pitchFamily="34" charset="0"/>
              <a:buChar char="•"/>
            </a:pPr>
            <a:r>
              <a:rPr lang="tr-TR" sz="2000" dirty="0"/>
              <a:t>Kabın şekline</a:t>
            </a:r>
          </a:p>
          <a:p>
            <a:pPr marL="285750" indent="-285750" algn="just">
              <a:buFont typeface="Arial" panose="020B0604020202020204" pitchFamily="34" charset="0"/>
              <a:buChar char="•"/>
            </a:pPr>
            <a:r>
              <a:rPr lang="tr-TR" sz="2000" dirty="0"/>
              <a:t>Sıvının yüzey alanına</a:t>
            </a:r>
          </a:p>
          <a:p>
            <a:pPr algn="just"/>
            <a:endParaRPr lang="tr-TR" sz="2000" dirty="0"/>
          </a:p>
          <a:p>
            <a:pPr algn="just"/>
            <a:r>
              <a:rPr lang="tr-TR" sz="2000" dirty="0"/>
              <a:t>    </a:t>
            </a:r>
            <a:r>
              <a:rPr lang="tr-TR" sz="2000" u="sng" dirty="0"/>
              <a:t>BAĞLI DEĞİLDİR</a:t>
            </a:r>
            <a:endParaRPr lang="tr-TR" sz="2000" dirty="0"/>
          </a:p>
        </p:txBody>
      </p:sp>
    </p:spTree>
    <p:extLst>
      <p:ext uri="{BB962C8B-B14F-4D97-AF65-F5344CB8AC3E}">
        <p14:creationId xmlns:p14="http://schemas.microsoft.com/office/powerpoint/2010/main" val="403346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F21E3E-2763-48AA-A8F8-431C90A66472}"/>
              </a:ext>
            </a:extLst>
          </p:cNvPr>
          <p:cNvSpPr>
            <a:spLocks noGrp="1"/>
          </p:cNvSpPr>
          <p:nvPr>
            <p:ph type="title"/>
          </p:nvPr>
        </p:nvSpPr>
        <p:spPr>
          <a:xfrm>
            <a:off x="838200" y="365126"/>
            <a:ext cx="10515600" cy="740344"/>
          </a:xfrm>
        </p:spPr>
        <p:txBody>
          <a:bodyPr/>
          <a:lstStyle/>
          <a:p>
            <a:r>
              <a:rPr lang="tr-TR" sz="2800" b="1" dirty="0">
                <a:solidFill>
                  <a:prstClr val="black"/>
                </a:solidFill>
              </a:rPr>
              <a:t>4. Sıvılarda Basınç</a:t>
            </a:r>
            <a:endParaRPr lang="tr-TR" dirty="0"/>
          </a:p>
        </p:txBody>
      </p:sp>
      <p:sp>
        <p:nvSpPr>
          <p:cNvPr id="3" name="İçerik Yer Tutucusu 2">
            <a:extLst>
              <a:ext uri="{FF2B5EF4-FFF2-40B4-BE49-F238E27FC236}">
                <a16:creationId xmlns:a16="http://schemas.microsoft.com/office/drawing/2014/main" id="{C4E276FB-A8B4-4A8E-ABA9-01A34BFF2EAC}"/>
              </a:ext>
            </a:extLst>
          </p:cNvPr>
          <p:cNvSpPr>
            <a:spLocks noGrp="1"/>
          </p:cNvSpPr>
          <p:nvPr>
            <p:ph idx="1"/>
          </p:nvPr>
        </p:nvSpPr>
        <p:spPr>
          <a:xfrm>
            <a:off x="838200" y="1105470"/>
            <a:ext cx="10515600" cy="5752530"/>
          </a:xfrm>
        </p:spPr>
        <p:txBody>
          <a:bodyPr>
            <a:normAutofit lnSpcReduction="10000"/>
          </a:bodyPr>
          <a:lstStyle/>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r>
              <a:rPr lang="tr-TR" sz="2000" u="sng" dirty="0"/>
              <a:t>Sıvı basınç kuvveti (F): </a:t>
            </a:r>
            <a:r>
              <a:rPr lang="tr-TR" sz="2000" dirty="0"/>
              <a:t>Sıvının ağırlığı nedeniyle içinde bulunduğu kabın herhangi bir yüzeyinin tamamına uyguladığı dik kuvvettir. Bu kuvvet aşağıdaki formülle bulunur;</a:t>
            </a:r>
          </a:p>
          <a:p>
            <a:pPr algn="just"/>
            <a:r>
              <a:rPr lang="tr-TR" sz="2000" dirty="0"/>
              <a:t>Sıvı basınç kuvveti </a:t>
            </a:r>
            <a:r>
              <a:rPr lang="tr-TR" sz="2400" b="1" dirty="0"/>
              <a:t>F=</a:t>
            </a:r>
            <a:r>
              <a:rPr lang="tr-TR" sz="2400" b="1" dirty="0" err="1"/>
              <a:t>h.d.S</a:t>
            </a:r>
            <a:r>
              <a:rPr lang="tr-TR" sz="2400" b="1" dirty="0"/>
              <a:t> </a:t>
            </a:r>
            <a:r>
              <a:rPr lang="tr-TR" sz="2000" dirty="0"/>
              <a:t>formülü ile bulunur. Burada;</a:t>
            </a:r>
          </a:p>
          <a:p>
            <a:pPr algn="just"/>
            <a:r>
              <a:rPr lang="tr-TR" sz="2000" dirty="0"/>
              <a:t>h= ilgili yüzeyin orta noktasının sıvının üst yüzeyine uzaklığı,</a:t>
            </a:r>
          </a:p>
          <a:p>
            <a:pPr algn="just"/>
            <a:r>
              <a:rPr lang="tr-TR" sz="2000" dirty="0"/>
              <a:t>d= Sıvının </a:t>
            </a:r>
            <a:r>
              <a:rPr lang="tr-TR" sz="2000" dirty="0" err="1"/>
              <a:t>özkütlesi</a:t>
            </a:r>
            <a:r>
              <a:rPr lang="tr-TR" sz="2000" dirty="0"/>
              <a:t>,</a:t>
            </a:r>
          </a:p>
          <a:p>
            <a:pPr algn="just"/>
            <a:r>
              <a:rPr lang="tr-TR" sz="2000" dirty="0"/>
              <a:t>S= Yüzey alanı</a:t>
            </a:r>
          </a:p>
          <a:p>
            <a:pPr algn="just"/>
            <a:endParaRPr lang="tr-TR" sz="2000" dirty="0"/>
          </a:p>
        </p:txBody>
      </p:sp>
      <p:pic>
        <p:nvPicPr>
          <p:cNvPr id="4" name="Resim 3" descr="C:\Users\Tipi\Desktop\sivi-basinci-nedir-nelere-baglidir-ornek-3.png">
            <a:extLst>
              <a:ext uri="{FF2B5EF4-FFF2-40B4-BE49-F238E27FC236}">
                <a16:creationId xmlns:a16="http://schemas.microsoft.com/office/drawing/2014/main" id="{BB458B0D-F1EB-4971-AC97-F9388520DF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7564" y="1105470"/>
            <a:ext cx="3277262" cy="1853459"/>
          </a:xfrm>
          <a:prstGeom prst="rect">
            <a:avLst/>
          </a:prstGeom>
          <a:noFill/>
          <a:ln>
            <a:noFill/>
          </a:ln>
        </p:spPr>
      </p:pic>
      <p:pic>
        <p:nvPicPr>
          <p:cNvPr id="5" name="Resim 4">
            <a:extLst>
              <a:ext uri="{FF2B5EF4-FFF2-40B4-BE49-F238E27FC236}">
                <a16:creationId xmlns:a16="http://schemas.microsoft.com/office/drawing/2014/main" id="{01E3F3E0-AB29-442E-8C4F-CC9A427E278B}"/>
              </a:ext>
            </a:extLst>
          </p:cNvPr>
          <p:cNvPicPr>
            <a:picLocks noChangeAspect="1"/>
          </p:cNvPicPr>
          <p:nvPr/>
        </p:nvPicPr>
        <p:blipFill>
          <a:blip r:embed="rId3"/>
          <a:stretch>
            <a:fillRect/>
          </a:stretch>
        </p:blipFill>
        <p:spPr>
          <a:xfrm>
            <a:off x="3745915" y="1096811"/>
            <a:ext cx="3668064" cy="1418318"/>
          </a:xfrm>
          <a:prstGeom prst="rect">
            <a:avLst/>
          </a:prstGeom>
        </p:spPr>
      </p:pic>
      <p:pic>
        <p:nvPicPr>
          <p:cNvPr id="6" name="Resim 5">
            <a:extLst>
              <a:ext uri="{FF2B5EF4-FFF2-40B4-BE49-F238E27FC236}">
                <a16:creationId xmlns:a16="http://schemas.microsoft.com/office/drawing/2014/main" id="{93F17885-EC79-4312-B113-A5573911527A}"/>
              </a:ext>
            </a:extLst>
          </p:cNvPr>
          <p:cNvPicPr>
            <a:picLocks noChangeAspect="1"/>
          </p:cNvPicPr>
          <p:nvPr/>
        </p:nvPicPr>
        <p:blipFill>
          <a:blip r:embed="rId4"/>
          <a:stretch>
            <a:fillRect/>
          </a:stretch>
        </p:blipFill>
        <p:spPr>
          <a:xfrm>
            <a:off x="7508780" y="1105470"/>
            <a:ext cx="4267200" cy="1905000"/>
          </a:xfrm>
          <a:prstGeom prst="rect">
            <a:avLst/>
          </a:prstGeom>
        </p:spPr>
      </p:pic>
      <p:pic>
        <p:nvPicPr>
          <p:cNvPr id="7" name="Resim 6">
            <a:extLst>
              <a:ext uri="{FF2B5EF4-FFF2-40B4-BE49-F238E27FC236}">
                <a16:creationId xmlns:a16="http://schemas.microsoft.com/office/drawing/2014/main" id="{04A8A7B0-013D-4C13-9EAF-9A897A792129}"/>
              </a:ext>
            </a:extLst>
          </p:cNvPr>
          <p:cNvPicPr>
            <a:picLocks noChangeAspect="1"/>
          </p:cNvPicPr>
          <p:nvPr/>
        </p:nvPicPr>
        <p:blipFill>
          <a:blip r:embed="rId5"/>
          <a:stretch>
            <a:fillRect/>
          </a:stretch>
        </p:blipFill>
        <p:spPr>
          <a:xfrm>
            <a:off x="638560" y="2775122"/>
            <a:ext cx="3605894" cy="1418318"/>
          </a:xfrm>
          <a:prstGeom prst="rect">
            <a:avLst/>
          </a:prstGeom>
        </p:spPr>
      </p:pic>
      <p:pic>
        <p:nvPicPr>
          <p:cNvPr id="8" name="Resim 7">
            <a:extLst>
              <a:ext uri="{FF2B5EF4-FFF2-40B4-BE49-F238E27FC236}">
                <a16:creationId xmlns:a16="http://schemas.microsoft.com/office/drawing/2014/main" id="{AD42B8C5-A1D5-4B6C-AF8E-05CE77691997}"/>
              </a:ext>
            </a:extLst>
          </p:cNvPr>
          <p:cNvPicPr>
            <a:picLocks noChangeAspect="1"/>
          </p:cNvPicPr>
          <p:nvPr/>
        </p:nvPicPr>
        <p:blipFill>
          <a:blip r:embed="rId6"/>
          <a:stretch>
            <a:fillRect/>
          </a:stretch>
        </p:blipFill>
        <p:spPr>
          <a:xfrm>
            <a:off x="4928458" y="2515128"/>
            <a:ext cx="2219325" cy="1857375"/>
          </a:xfrm>
          <a:prstGeom prst="rect">
            <a:avLst/>
          </a:prstGeom>
        </p:spPr>
      </p:pic>
    </p:spTree>
    <p:extLst>
      <p:ext uri="{BB962C8B-B14F-4D97-AF65-F5344CB8AC3E}">
        <p14:creationId xmlns:p14="http://schemas.microsoft.com/office/powerpoint/2010/main" val="266643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3C7C34-AB47-4A1B-A586-42C813B2938D}"/>
              </a:ext>
            </a:extLst>
          </p:cNvPr>
          <p:cNvSpPr>
            <a:spLocks noGrp="1"/>
          </p:cNvSpPr>
          <p:nvPr>
            <p:ph type="title"/>
          </p:nvPr>
        </p:nvSpPr>
        <p:spPr>
          <a:xfrm>
            <a:off x="838200" y="365126"/>
            <a:ext cx="10515600" cy="808582"/>
          </a:xfrm>
        </p:spPr>
        <p:txBody>
          <a:bodyPr/>
          <a:lstStyle/>
          <a:p>
            <a:r>
              <a:rPr lang="tr-TR" sz="2800" b="1" dirty="0">
                <a:solidFill>
                  <a:prstClr val="black"/>
                </a:solidFill>
              </a:rPr>
              <a:t>4. Sıvılarda Basınç</a:t>
            </a:r>
            <a:endParaRPr lang="tr-TR" dirty="0"/>
          </a:p>
        </p:txBody>
      </p:sp>
      <p:pic>
        <p:nvPicPr>
          <p:cNvPr id="4" name="İçerik Yer Tutucusu 3">
            <a:extLst>
              <a:ext uri="{FF2B5EF4-FFF2-40B4-BE49-F238E27FC236}">
                <a16:creationId xmlns:a16="http://schemas.microsoft.com/office/drawing/2014/main" id="{B2DC6830-2D58-42E5-AC24-3D17FD38E0FF}"/>
              </a:ext>
            </a:extLst>
          </p:cNvPr>
          <p:cNvPicPr>
            <a:picLocks noGrp="1" noChangeAspect="1"/>
          </p:cNvPicPr>
          <p:nvPr>
            <p:ph idx="1"/>
          </p:nvPr>
        </p:nvPicPr>
        <p:blipFill>
          <a:blip r:embed="rId2"/>
          <a:stretch>
            <a:fillRect/>
          </a:stretch>
        </p:blipFill>
        <p:spPr>
          <a:xfrm>
            <a:off x="838200" y="1303621"/>
            <a:ext cx="4638388" cy="1504949"/>
          </a:xfrm>
          <a:prstGeom prst="rect">
            <a:avLst/>
          </a:prstGeom>
        </p:spPr>
      </p:pic>
      <p:pic>
        <p:nvPicPr>
          <p:cNvPr id="5" name="Resim 4">
            <a:extLst>
              <a:ext uri="{FF2B5EF4-FFF2-40B4-BE49-F238E27FC236}">
                <a16:creationId xmlns:a16="http://schemas.microsoft.com/office/drawing/2014/main" id="{40E8723A-3C72-4FEF-8B79-6C0B4398C06B}"/>
              </a:ext>
            </a:extLst>
          </p:cNvPr>
          <p:cNvPicPr>
            <a:picLocks noChangeAspect="1"/>
          </p:cNvPicPr>
          <p:nvPr/>
        </p:nvPicPr>
        <p:blipFill>
          <a:blip r:embed="rId3"/>
          <a:stretch>
            <a:fillRect/>
          </a:stretch>
        </p:blipFill>
        <p:spPr>
          <a:xfrm>
            <a:off x="6096000" y="1307250"/>
            <a:ext cx="4615996" cy="1501319"/>
          </a:xfrm>
          <a:prstGeom prst="rect">
            <a:avLst/>
          </a:prstGeom>
        </p:spPr>
      </p:pic>
      <p:pic>
        <p:nvPicPr>
          <p:cNvPr id="6" name="Resim 5">
            <a:extLst>
              <a:ext uri="{FF2B5EF4-FFF2-40B4-BE49-F238E27FC236}">
                <a16:creationId xmlns:a16="http://schemas.microsoft.com/office/drawing/2014/main" id="{833275A7-7D4E-4363-8DFF-B27C280E3CFE}"/>
              </a:ext>
            </a:extLst>
          </p:cNvPr>
          <p:cNvPicPr>
            <a:picLocks noChangeAspect="1"/>
          </p:cNvPicPr>
          <p:nvPr/>
        </p:nvPicPr>
        <p:blipFill>
          <a:blip r:embed="rId4"/>
          <a:stretch>
            <a:fillRect/>
          </a:stretch>
        </p:blipFill>
        <p:spPr>
          <a:xfrm>
            <a:off x="838200" y="3049304"/>
            <a:ext cx="4638388" cy="1407887"/>
          </a:xfrm>
          <a:prstGeom prst="rect">
            <a:avLst/>
          </a:prstGeom>
        </p:spPr>
      </p:pic>
      <p:pic>
        <p:nvPicPr>
          <p:cNvPr id="8" name="Resim 7">
            <a:extLst>
              <a:ext uri="{FF2B5EF4-FFF2-40B4-BE49-F238E27FC236}">
                <a16:creationId xmlns:a16="http://schemas.microsoft.com/office/drawing/2014/main" id="{287238B8-B238-4FCE-94AD-155D426F30F8}"/>
              </a:ext>
            </a:extLst>
          </p:cNvPr>
          <p:cNvPicPr>
            <a:picLocks noChangeAspect="1"/>
          </p:cNvPicPr>
          <p:nvPr/>
        </p:nvPicPr>
        <p:blipFill>
          <a:blip r:embed="rId5"/>
          <a:stretch>
            <a:fillRect/>
          </a:stretch>
        </p:blipFill>
        <p:spPr>
          <a:xfrm>
            <a:off x="6095999" y="2977865"/>
            <a:ext cx="4615995" cy="1722029"/>
          </a:xfrm>
          <a:prstGeom prst="rect">
            <a:avLst/>
          </a:prstGeom>
        </p:spPr>
      </p:pic>
      <p:pic>
        <p:nvPicPr>
          <p:cNvPr id="9" name="Resim 8">
            <a:extLst>
              <a:ext uri="{FF2B5EF4-FFF2-40B4-BE49-F238E27FC236}">
                <a16:creationId xmlns:a16="http://schemas.microsoft.com/office/drawing/2014/main" id="{39ACE7EC-0E88-4BAA-A354-67078D561833}"/>
              </a:ext>
            </a:extLst>
          </p:cNvPr>
          <p:cNvPicPr>
            <a:picLocks noChangeAspect="1"/>
          </p:cNvPicPr>
          <p:nvPr/>
        </p:nvPicPr>
        <p:blipFill>
          <a:blip r:embed="rId6"/>
          <a:stretch>
            <a:fillRect/>
          </a:stretch>
        </p:blipFill>
        <p:spPr>
          <a:xfrm>
            <a:off x="3354891" y="4703682"/>
            <a:ext cx="5482216" cy="2160075"/>
          </a:xfrm>
          <a:prstGeom prst="rect">
            <a:avLst/>
          </a:prstGeom>
        </p:spPr>
      </p:pic>
      <p:cxnSp>
        <p:nvCxnSpPr>
          <p:cNvPr id="11" name="Düz Bağlayıcı 10">
            <a:extLst>
              <a:ext uri="{FF2B5EF4-FFF2-40B4-BE49-F238E27FC236}">
                <a16:creationId xmlns:a16="http://schemas.microsoft.com/office/drawing/2014/main" id="{D2B6B787-4774-4176-BCF6-52F659E6B309}"/>
              </a:ext>
            </a:extLst>
          </p:cNvPr>
          <p:cNvCxnSpPr/>
          <p:nvPr/>
        </p:nvCxnSpPr>
        <p:spPr>
          <a:xfrm>
            <a:off x="259307" y="2808569"/>
            <a:ext cx="115323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3540A1AA-4821-49E7-BF5C-4353FA1A47EE}"/>
              </a:ext>
            </a:extLst>
          </p:cNvPr>
          <p:cNvCxnSpPr>
            <a:cxnSpLocks/>
          </p:cNvCxnSpPr>
          <p:nvPr/>
        </p:nvCxnSpPr>
        <p:spPr>
          <a:xfrm flipV="1">
            <a:off x="5841242" y="1299833"/>
            <a:ext cx="0" cy="3400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17463553-1468-4E05-A394-E6E77AC2B212}"/>
              </a:ext>
            </a:extLst>
          </p:cNvPr>
          <p:cNvCxnSpPr/>
          <p:nvPr/>
        </p:nvCxnSpPr>
        <p:spPr>
          <a:xfrm>
            <a:off x="259307" y="4699894"/>
            <a:ext cx="115323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82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495037-EAF1-4F99-B9DC-FD4274E0BDB5}"/>
              </a:ext>
            </a:extLst>
          </p:cNvPr>
          <p:cNvSpPr>
            <a:spLocks noGrp="1"/>
          </p:cNvSpPr>
          <p:nvPr>
            <p:ph type="title"/>
          </p:nvPr>
        </p:nvSpPr>
        <p:spPr>
          <a:xfrm>
            <a:off x="838200" y="365126"/>
            <a:ext cx="10515600" cy="740344"/>
          </a:xfrm>
        </p:spPr>
        <p:txBody>
          <a:bodyPr/>
          <a:lstStyle/>
          <a:p>
            <a:r>
              <a:rPr lang="tr-TR" sz="2800" b="1" dirty="0">
                <a:solidFill>
                  <a:prstClr val="black"/>
                </a:solidFill>
              </a:rPr>
              <a:t>4. Sıvılarda Basınç</a:t>
            </a:r>
            <a:endParaRPr lang="tr-TR" dirty="0"/>
          </a:p>
        </p:txBody>
      </p:sp>
      <p:sp>
        <p:nvSpPr>
          <p:cNvPr id="3" name="İçerik Yer Tutucusu 2">
            <a:extLst>
              <a:ext uri="{FF2B5EF4-FFF2-40B4-BE49-F238E27FC236}">
                <a16:creationId xmlns:a16="http://schemas.microsoft.com/office/drawing/2014/main" id="{24E3D81B-4047-44E8-BC22-E5E04EDF4D4E}"/>
              </a:ext>
            </a:extLst>
          </p:cNvPr>
          <p:cNvSpPr>
            <a:spLocks noGrp="1"/>
          </p:cNvSpPr>
          <p:nvPr>
            <p:ph idx="1"/>
          </p:nvPr>
        </p:nvSpPr>
        <p:spPr>
          <a:xfrm>
            <a:off x="838200" y="1105470"/>
            <a:ext cx="10515600" cy="5752530"/>
          </a:xfrm>
        </p:spPr>
        <p:txBody>
          <a:bodyPr>
            <a:normAutofit/>
          </a:bodyPr>
          <a:lstStyle/>
          <a:p>
            <a:pPr algn="just"/>
            <a:r>
              <a:rPr lang="tr-TR" sz="2000" u="sng" dirty="0"/>
              <a:t>Pascal Prensibi, Su cendereleri ve U borusu</a:t>
            </a:r>
          </a:p>
          <a:p>
            <a:pPr algn="just"/>
            <a:r>
              <a:rPr lang="tr-TR" sz="2000" dirty="0"/>
              <a:t>İlk kez Fransız bilim adamı </a:t>
            </a:r>
            <a:r>
              <a:rPr lang="tr-TR" sz="2000" dirty="0" err="1"/>
              <a:t>Blaise</a:t>
            </a:r>
            <a:r>
              <a:rPr lang="tr-TR" sz="2000" dirty="0"/>
              <a:t> Pascal (1623-1662) tarafından öne sürülen ve ismi verilen Pascal prensibi, kapalı bir kaptaki sıvıya herhangi bir noktasından basınç uygulanırsa, bu basınç kabın şekline bağlı olmaksınız kabın iç yüzeylerinin her noktasına sıvı tarafından aynı büyüklükte iletildiğini belirtmektedir.</a:t>
            </a:r>
          </a:p>
          <a:p>
            <a:pPr algn="just"/>
            <a:r>
              <a:rPr lang="tr-TR" sz="2000" dirty="0"/>
              <a:t>Pascal prensibini incelemek için </a:t>
            </a:r>
            <a:r>
              <a:rPr lang="tr-TR" sz="2000" b="1" dirty="0">
                <a:hlinkClick r:id="rId2">
                  <a:extLst>
                    <a:ext uri="{A12FA001-AC4F-418D-AE19-62706E023703}">
                      <ahyp:hlinkClr xmlns:ahyp="http://schemas.microsoft.com/office/drawing/2018/hyperlinkcolor" val="tx"/>
                    </a:ext>
                  </a:extLst>
                </a:hlinkClick>
              </a:rPr>
              <a:t>PHET Simülasyonunu</a:t>
            </a:r>
            <a:r>
              <a:rPr lang="tr-TR" sz="2000" dirty="0"/>
              <a:t> kullandığımızda aşağıdaki şekiller ve sonuçlar elde edilmiştir.</a:t>
            </a:r>
          </a:p>
          <a:p>
            <a:pPr algn="just"/>
            <a:endParaRPr lang="tr-TR" sz="2000" dirty="0"/>
          </a:p>
        </p:txBody>
      </p:sp>
      <p:pic>
        <p:nvPicPr>
          <p:cNvPr id="7" name="Resim 6">
            <a:extLst>
              <a:ext uri="{FF2B5EF4-FFF2-40B4-BE49-F238E27FC236}">
                <a16:creationId xmlns:a16="http://schemas.microsoft.com/office/drawing/2014/main" id="{6BB98342-E8A5-47E1-8A2E-7A6FB7227C93}"/>
              </a:ext>
            </a:extLst>
          </p:cNvPr>
          <p:cNvPicPr>
            <a:picLocks noChangeAspect="1"/>
          </p:cNvPicPr>
          <p:nvPr/>
        </p:nvPicPr>
        <p:blipFill>
          <a:blip r:embed="rId3"/>
          <a:stretch>
            <a:fillRect/>
          </a:stretch>
        </p:blipFill>
        <p:spPr>
          <a:xfrm>
            <a:off x="838201" y="3497240"/>
            <a:ext cx="5290402" cy="2217057"/>
          </a:xfrm>
          <a:prstGeom prst="rect">
            <a:avLst/>
          </a:prstGeom>
        </p:spPr>
      </p:pic>
      <p:pic>
        <p:nvPicPr>
          <p:cNvPr id="8" name="Resim 7">
            <a:extLst>
              <a:ext uri="{FF2B5EF4-FFF2-40B4-BE49-F238E27FC236}">
                <a16:creationId xmlns:a16="http://schemas.microsoft.com/office/drawing/2014/main" id="{40165124-9FB8-4DFC-9040-D09573510762}"/>
              </a:ext>
            </a:extLst>
          </p:cNvPr>
          <p:cNvPicPr>
            <a:picLocks noChangeAspect="1"/>
          </p:cNvPicPr>
          <p:nvPr/>
        </p:nvPicPr>
        <p:blipFill>
          <a:blip r:embed="rId4"/>
          <a:stretch>
            <a:fillRect/>
          </a:stretch>
        </p:blipFill>
        <p:spPr>
          <a:xfrm>
            <a:off x="6359525" y="3483592"/>
            <a:ext cx="5397046" cy="2238624"/>
          </a:xfrm>
          <a:prstGeom prst="rect">
            <a:avLst/>
          </a:prstGeom>
        </p:spPr>
      </p:pic>
      <p:sp>
        <p:nvSpPr>
          <p:cNvPr id="9" name="Dikdörtgen 8">
            <a:extLst>
              <a:ext uri="{FF2B5EF4-FFF2-40B4-BE49-F238E27FC236}">
                <a16:creationId xmlns:a16="http://schemas.microsoft.com/office/drawing/2014/main" id="{533B88E8-8913-44EE-8293-194F00AB3B3C}"/>
              </a:ext>
            </a:extLst>
          </p:cNvPr>
          <p:cNvSpPr/>
          <p:nvPr/>
        </p:nvSpPr>
        <p:spPr>
          <a:xfrm>
            <a:off x="1746910" y="3289112"/>
            <a:ext cx="3389527" cy="221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500 kg’lık cisim atılmadan önce</a:t>
            </a:r>
          </a:p>
        </p:txBody>
      </p:sp>
      <p:sp>
        <p:nvSpPr>
          <p:cNvPr id="10" name="Dikdörtgen 9">
            <a:extLst>
              <a:ext uri="{FF2B5EF4-FFF2-40B4-BE49-F238E27FC236}">
                <a16:creationId xmlns:a16="http://schemas.microsoft.com/office/drawing/2014/main" id="{A1D8EC3C-D493-408D-80D7-5EE5D3C150D9}"/>
              </a:ext>
            </a:extLst>
          </p:cNvPr>
          <p:cNvSpPr/>
          <p:nvPr/>
        </p:nvSpPr>
        <p:spPr>
          <a:xfrm>
            <a:off x="7363284" y="3264091"/>
            <a:ext cx="3389527" cy="221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500 kg’lık cisim atıldıktan sonra</a:t>
            </a:r>
          </a:p>
        </p:txBody>
      </p:sp>
      <p:pic>
        <p:nvPicPr>
          <p:cNvPr id="11" name="Resim 10">
            <a:extLst>
              <a:ext uri="{FF2B5EF4-FFF2-40B4-BE49-F238E27FC236}">
                <a16:creationId xmlns:a16="http://schemas.microsoft.com/office/drawing/2014/main" id="{3CB6B011-30ED-431C-AE17-604A79756108}"/>
              </a:ext>
            </a:extLst>
          </p:cNvPr>
          <p:cNvPicPr>
            <a:picLocks noChangeAspect="1"/>
          </p:cNvPicPr>
          <p:nvPr/>
        </p:nvPicPr>
        <p:blipFill>
          <a:blip r:embed="rId5"/>
          <a:stretch>
            <a:fillRect/>
          </a:stretch>
        </p:blipFill>
        <p:spPr>
          <a:xfrm>
            <a:off x="2721597" y="5807122"/>
            <a:ext cx="968563" cy="1037230"/>
          </a:xfrm>
          <a:prstGeom prst="rect">
            <a:avLst/>
          </a:prstGeom>
        </p:spPr>
      </p:pic>
      <p:sp>
        <p:nvSpPr>
          <p:cNvPr id="12" name="Düşünce Balonu: Bulut 11">
            <a:extLst>
              <a:ext uri="{FF2B5EF4-FFF2-40B4-BE49-F238E27FC236}">
                <a16:creationId xmlns:a16="http://schemas.microsoft.com/office/drawing/2014/main" id="{CAB6E082-B985-4F35-91D7-09D65D5D509F}"/>
              </a:ext>
            </a:extLst>
          </p:cNvPr>
          <p:cNvSpPr/>
          <p:nvPr/>
        </p:nvSpPr>
        <p:spPr>
          <a:xfrm>
            <a:off x="3971623" y="5856196"/>
            <a:ext cx="1746914" cy="764275"/>
          </a:xfrm>
          <a:prstGeom prst="cloudCallout">
            <a:avLst>
              <a:gd name="adj1" fmla="val -63802"/>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Sonuç =</a:t>
            </a:r>
          </a:p>
        </p:txBody>
      </p:sp>
      <p:sp>
        <p:nvSpPr>
          <p:cNvPr id="15" name="Dikdörtgen 14">
            <a:extLst>
              <a:ext uri="{FF2B5EF4-FFF2-40B4-BE49-F238E27FC236}">
                <a16:creationId xmlns:a16="http://schemas.microsoft.com/office/drawing/2014/main" id="{267DF74E-EBB8-4BFC-8088-9DD8B0F12606}"/>
              </a:ext>
            </a:extLst>
          </p:cNvPr>
          <p:cNvSpPr/>
          <p:nvPr/>
        </p:nvSpPr>
        <p:spPr>
          <a:xfrm>
            <a:off x="6018668" y="5779826"/>
            <a:ext cx="3562066" cy="1013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t>A noktası için: 23,284-22,465=0,819 </a:t>
            </a:r>
            <a:r>
              <a:rPr lang="tr-TR" sz="1600" dirty="0" err="1"/>
              <a:t>kPa</a:t>
            </a:r>
            <a:endParaRPr lang="tr-TR" sz="1600" dirty="0"/>
          </a:p>
          <a:p>
            <a:pPr algn="just"/>
            <a:r>
              <a:rPr lang="tr-TR" sz="1600" dirty="0"/>
              <a:t>B noktası için: 20,629-19,810=0,819 </a:t>
            </a:r>
            <a:r>
              <a:rPr lang="tr-TR" sz="1600" dirty="0" err="1"/>
              <a:t>kPa</a:t>
            </a:r>
            <a:endParaRPr lang="tr-TR" sz="1600" dirty="0"/>
          </a:p>
          <a:p>
            <a:pPr algn="just"/>
            <a:r>
              <a:rPr lang="tr-TR" sz="1600" dirty="0"/>
              <a:t>C noktası için: 13,357-12,539=0,819 </a:t>
            </a:r>
            <a:r>
              <a:rPr lang="tr-TR" sz="1600" dirty="0" err="1"/>
              <a:t>kPa</a:t>
            </a:r>
            <a:endParaRPr lang="tr-TR" sz="1600" dirty="0"/>
          </a:p>
          <a:p>
            <a:pPr algn="just"/>
            <a:r>
              <a:rPr lang="tr-TR" sz="1600" dirty="0"/>
              <a:t>D noktası için: 3,777-2,958=0,819 </a:t>
            </a:r>
            <a:r>
              <a:rPr lang="tr-TR" sz="1600" dirty="0" err="1"/>
              <a:t>kPa</a:t>
            </a:r>
            <a:endParaRPr lang="tr-TR" sz="1600" dirty="0"/>
          </a:p>
        </p:txBody>
      </p:sp>
    </p:spTree>
    <p:extLst>
      <p:ext uri="{BB962C8B-B14F-4D97-AF65-F5344CB8AC3E}">
        <p14:creationId xmlns:p14="http://schemas.microsoft.com/office/powerpoint/2010/main" val="3483724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447BE6-2EAE-4AEB-AE9D-040DC02A8EB4}"/>
              </a:ext>
            </a:extLst>
          </p:cNvPr>
          <p:cNvSpPr>
            <a:spLocks noGrp="1"/>
          </p:cNvSpPr>
          <p:nvPr>
            <p:ph type="title"/>
          </p:nvPr>
        </p:nvSpPr>
        <p:spPr>
          <a:xfrm>
            <a:off x="838200" y="365126"/>
            <a:ext cx="10515600" cy="590218"/>
          </a:xfrm>
        </p:spPr>
        <p:txBody>
          <a:bodyPr>
            <a:normAutofit/>
          </a:bodyPr>
          <a:lstStyle/>
          <a:p>
            <a:r>
              <a:rPr lang="tr-TR" sz="2800" b="1" dirty="0">
                <a:solidFill>
                  <a:prstClr val="black"/>
                </a:solidFill>
              </a:rPr>
              <a:t>4. Sıvılarda Basınç</a:t>
            </a:r>
            <a:endParaRPr lang="tr-TR" dirty="0"/>
          </a:p>
        </p:txBody>
      </p:sp>
      <p:sp>
        <p:nvSpPr>
          <p:cNvPr id="3" name="İçerik Yer Tutucusu 2">
            <a:extLst>
              <a:ext uri="{FF2B5EF4-FFF2-40B4-BE49-F238E27FC236}">
                <a16:creationId xmlns:a16="http://schemas.microsoft.com/office/drawing/2014/main" id="{2CC032A4-9B34-4940-ACD1-EBB94E940225}"/>
              </a:ext>
            </a:extLst>
          </p:cNvPr>
          <p:cNvSpPr>
            <a:spLocks noGrp="1"/>
          </p:cNvSpPr>
          <p:nvPr>
            <p:ph idx="1"/>
          </p:nvPr>
        </p:nvSpPr>
        <p:spPr>
          <a:xfrm>
            <a:off x="838200" y="955344"/>
            <a:ext cx="10515600" cy="5221619"/>
          </a:xfrm>
        </p:spPr>
        <p:txBody>
          <a:bodyPr>
            <a:normAutofit/>
          </a:bodyPr>
          <a:lstStyle/>
          <a:p>
            <a:pPr lvl="0" algn="just"/>
            <a:r>
              <a:rPr lang="tr-TR" sz="2000" u="sng" dirty="0">
                <a:solidFill>
                  <a:prstClr val="black"/>
                </a:solidFill>
              </a:rPr>
              <a:t>Su cendereleri</a:t>
            </a:r>
          </a:p>
          <a:p>
            <a:pPr algn="just"/>
            <a:r>
              <a:rPr lang="tr-TR" sz="2000" dirty="0"/>
              <a:t>Su cendereleri basıncı iletmek için Pascal prensibi kullanan, içi su dolu ve farklı yarıçaplı kolları olan düzeneklerdir. Küçük kuvvetler ile büyük kuvvetleri oluşturabilir ve ağır cisimleri kaldırabilir.</a:t>
            </a:r>
          </a:p>
          <a:p>
            <a:pPr algn="just"/>
            <a:r>
              <a:rPr lang="tr-TR" sz="2000" dirty="0"/>
              <a:t>Araba, uçak gibi araçların fren sistemlerinde, kriko gibi el makinelerinde ve hidrolikle çalışan makinelerde kullanılır. A1 ve A2 yüzey alanları, G1 ve G2 piston ağırlıkları olmak üzere,</a:t>
            </a:r>
          </a:p>
          <a:p>
            <a:pPr algn="just"/>
            <a:endParaRPr lang="tr-TR" sz="2000" dirty="0"/>
          </a:p>
        </p:txBody>
      </p:sp>
      <p:pic>
        <p:nvPicPr>
          <p:cNvPr id="4" name="Resim 3">
            <a:extLst>
              <a:ext uri="{FF2B5EF4-FFF2-40B4-BE49-F238E27FC236}">
                <a16:creationId xmlns:a16="http://schemas.microsoft.com/office/drawing/2014/main" id="{74B7AFB4-6A44-4508-8A4D-F198E93BE67B}"/>
              </a:ext>
            </a:extLst>
          </p:cNvPr>
          <p:cNvPicPr>
            <a:picLocks noChangeAspect="1"/>
          </p:cNvPicPr>
          <p:nvPr/>
        </p:nvPicPr>
        <p:blipFill>
          <a:blip r:embed="rId2"/>
          <a:stretch>
            <a:fillRect/>
          </a:stretch>
        </p:blipFill>
        <p:spPr>
          <a:xfrm>
            <a:off x="1110639" y="2629497"/>
            <a:ext cx="2873886" cy="1873313"/>
          </a:xfrm>
          <a:prstGeom prst="rect">
            <a:avLst/>
          </a:prstGeom>
        </p:spPr>
      </p:pic>
      <p:pic>
        <p:nvPicPr>
          <p:cNvPr id="5" name="Resim 4">
            <a:extLst>
              <a:ext uri="{FF2B5EF4-FFF2-40B4-BE49-F238E27FC236}">
                <a16:creationId xmlns:a16="http://schemas.microsoft.com/office/drawing/2014/main" id="{5DCC4C5B-D77C-470C-9C56-6B9EC9572EEF}"/>
              </a:ext>
            </a:extLst>
          </p:cNvPr>
          <p:cNvPicPr>
            <a:picLocks noChangeAspect="1"/>
          </p:cNvPicPr>
          <p:nvPr/>
        </p:nvPicPr>
        <p:blipFill>
          <a:blip r:embed="rId3"/>
          <a:stretch>
            <a:fillRect/>
          </a:stretch>
        </p:blipFill>
        <p:spPr>
          <a:xfrm>
            <a:off x="1110639" y="4830212"/>
            <a:ext cx="2203010" cy="1936969"/>
          </a:xfrm>
          <a:prstGeom prst="rect">
            <a:avLst/>
          </a:prstGeom>
        </p:spPr>
      </p:pic>
      <mc:AlternateContent xmlns:mc="http://schemas.openxmlformats.org/markup-compatibility/2006" xmlns:a14="http://schemas.microsoft.com/office/drawing/2010/main">
        <mc:Choice Requires="a14">
          <p:sp>
            <p:nvSpPr>
              <p:cNvPr id="7" name="Dikdörtgen 6">
                <a:extLst>
                  <a:ext uri="{FF2B5EF4-FFF2-40B4-BE49-F238E27FC236}">
                    <a16:creationId xmlns:a16="http://schemas.microsoft.com/office/drawing/2014/main" id="{A6E4E830-2571-4B0E-AEAF-87034506E30D}"/>
                  </a:ext>
                </a:extLst>
              </p:cNvPr>
              <p:cNvSpPr/>
              <p:nvPr/>
            </p:nvSpPr>
            <p:spPr>
              <a:xfrm>
                <a:off x="4408227" y="2838734"/>
                <a:ext cx="2873886" cy="166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u="sng" dirty="0"/>
                  <a:t>Piston ağırlıkları ihmal edilirse</a:t>
                </a:r>
              </a:p>
              <a:p>
                <a:pPr algn="just"/>
                <a:r>
                  <a:rPr lang="tr-TR" sz="1600" dirty="0"/>
                  <a:t>P1=P2 ve P=F/A olduğu için,</a:t>
                </a:r>
              </a:p>
              <a:p>
                <a:pPr algn="just"/>
                <a:endParaRPr lang="tr-TR" sz="1600" dirty="0"/>
              </a:p>
              <a:p>
                <a:pPr algn="just"/>
                <a14:m>
                  <m:oMath xmlns:m="http://schemas.openxmlformats.org/officeDocument/2006/math">
                    <m:f>
                      <m:fPr>
                        <m:ctrlPr>
                          <a:rPr lang="tr-TR" sz="2800" i="1" smtClean="0">
                            <a:latin typeface="Cambria Math" panose="02040503050406030204" pitchFamily="18" charset="0"/>
                          </a:rPr>
                        </m:ctrlPr>
                      </m:fPr>
                      <m:num>
                        <m:r>
                          <a:rPr lang="tr-TR" sz="2800" b="0" i="1" smtClean="0">
                            <a:latin typeface="Cambria Math" panose="02040503050406030204" pitchFamily="18" charset="0"/>
                          </a:rPr>
                          <m:t>𝐹</m:t>
                        </m:r>
                        <m:r>
                          <a:rPr lang="tr-TR" sz="2800" b="0" i="1" smtClean="0">
                            <a:latin typeface="Cambria Math" panose="02040503050406030204" pitchFamily="18" charset="0"/>
                          </a:rPr>
                          <m:t>1</m:t>
                        </m:r>
                      </m:num>
                      <m:den>
                        <m:r>
                          <a:rPr lang="tr-TR" sz="2800" b="0" i="1" smtClean="0">
                            <a:latin typeface="Cambria Math" panose="02040503050406030204" pitchFamily="18" charset="0"/>
                          </a:rPr>
                          <m:t>𝐴</m:t>
                        </m:r>
                        <m:r>
                          <a:rPr lang="tr-TR" sz="2800" b="0" i="1" smtClean="0">
                            <a:latin typeface="Cambria Math" panose="02040503050406030204" pitchFamily="18" charset="0"/>
                          </a:rPr>
                          <m:t>1</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𝐹</m:t>
                        </m:r>
                        <m:r>
                          <a:rPr lang="tr-TR" sz="2800" b="0" i="1" smtClean="0">
                            <a:latin typeface="Cambria Math" panose="02040503050406030204" pitchFamily="18" charset="0"/>
                          </a:rPr>
                          <m:t>2</m:t>
                        </m:r>
                      </m:num>
                      <m:den>
                        <m:r>
                          <a:rPr lang="tr-TR" sz="2800" b="0" i="1" smtClean="0">
                            <a:latin typeface="Cambria Math" panose="02040503050406030204" pitchFamily="18" charset="0"/>
                          </a:rPr>
                          <m:t>𝐴</m:t>
                        </m:r>
                        <m:r>
                          <a:rPr lang="tr-TR" sz="2800" b="0" i="1" smtClean="0">
                            <a:latin typeface="Cambria Math" panose="02040503050406030204" pitchFamily="18" charset="0"/>
                          </a:rPr>
                          <m:t>2</m:t>
                        </m:r>
                      </m:den>
                    </m:f>
                  </m:oMath>
                </a14:m>
                <a:r>
                  <a:rPr lang="tr-TR" sz="2800" dirty="0"/>
                  <a:t>  </a:t>
                </a:r>
                <a:r>
                  <a:rPr lang="tr-TR" sz="1600" dirty="0"/>
                  <a:t>olur</a:t>
                </a:r>
                <a:endParaRPr lang="tr-TR" sz="2800" dirty="0"/>
              </a:p>
              <a:p>
                <a:pPr algn="just"/>
                <a:endParaRPr lang="tr-TR" sz="1600" dirty="0"/>
              </a:p>
            </p:txBody>
          </p:sp>
        </mc:Choice>
        <mc:Fallback xmlns="">
          <p:sp>
            <p:nvSpPr>
              <p:cNvPr id="7" name="Dikdörtgen 6">
                <a:extLst>
                  <a:ext uri="{FF2B5EF4-FFF2-40B4-BE49-F238E27FC236}">
                    <a16:creationId xmlns:a16="http://schemas.microsoft.com/office/drawing/2014/main" id="{A6E4E830-2571-4B0E-AEAF-87034506E30D}"/>
                  </a:ext>
                </a:extLst>
              </p:cNvPr>
              <p:cNvSpPr>
                <a:spLocks noRot="1" noChangeAspect="1" noMove="1" noResize="1" noEditPoints="1" noAdjustHandles="1" noChangeArrowheads="1" noChangeShapeType="1" noTextEdit="1"/>
              </p:cNvSpPr>
              <p:nvPr/>
            </p:nvSpPr>
            <p:spPr>
              <a:xfrm>
                <a:off x="4408227" y="2838734"/>
                <a:ext cx="2873886" cy="1664076"/>
              </a:xfrm>
              <a:prstGeom prst="rect">
                <a:avLst/>
              </a:prstGeom>
              <a:blipFill>
                <a:blip r:embed="rId4"/>
                <a:stretch>
                  <a:fillRect l="-844" t="-109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Dikdörtgen 7">
                <a:extLst>
                  <a:ext uri="{FF2B5EF4-FFF2-40B4-BE49-F238E27FC236}">
                    <a16:creationId xmlns:a16="http://schemas.microsoft.com/office/drawing/2014/main" id="{3907AFB7-542D-455B-9545-D3088D06DAA7}"/>
                  </a:ext>
                </a:extLst>
              </p:cNvPr>
              <p:cNvSpPr/>
              <p:nvPr/>
            </p:nvSpPr>
            <p:spPr>
              <a:xfrm>
                <a:off x="7804813" y="2838734"/>
                <a:ext cx="2873886" cy="166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u="sng" dirty="0"/>
                  <a:t>Piston ağırlıkları ihmal edilmezse</a:t>
                </a:r>
              </a:p>
              <a:p>
                <a:pPr algn="just"/>
                <a:r>
                  <a:rPr lang="tr-TR" sz="1600" dirty="0"/>
                  <a:t>P1=P2 olduğu için,</a:t>
                </a:r>
              </a:p>
              <a:p>
                <a:pPr algn="just"/>
                <a:endParaRPr lang="tr-TR" sz="1600" dirty="0"/>
              </a:p>
              <a:p>
                <a:pPr algn="just"/>
                <a14:m>
                  <m:oMath xmlns:m="http://schemas.openxmlformats.org/officeDocument/2006/math">
                    <m:f>
                      <m:fPr>
                        <m:ctrlPr>
                          <a:rPr lang="tr-TR" sz="2800" i="1" smtClean="0">
                            <a:latin typeface="Cambria Math" panose="02040503050406030204" pitchFamily="18" charset="0"/>
                          </a:rPr>
                        </m:ctrlPr>
                      </m:fPr>
                      <m:num>
                        <m:r>
                          <a:rPr lang="tr-TR" sz="2800" b="0" i="1" smtClean="0">
                            <a:latin typeface="Cambria Math" panose="02040503050406030204" pitchFamily="18" charset="0"/>
                          </a:rPr>
                          <m:t>𝐹</m:t>
                        </m:r>
                        <m:r>
                          <a:rPr lang="tr-TR" sz="2800" b="0" i="1" smtClean="0">
                            <a:latin typeface="Cambria Math" panose="02040503050406030204" pitchFamily="18" charset="0"/>
                          </a:rPr>
                          <m:t>1+</m:t>
                        </m:r>
                        <m:r>
                          <a:rPr lang="tr-TR" sz="2800" b="0" i="1" smtClean="0">
                            <a:latin typeface="Cambria Math" panose="02040503050406030204" pitchFamily="18" charset="0"/>
                            <a:ea typeface="Cambria Math" panose="02040503050406030204" pitchFamily="18" charset="0"/>
                          </a:rPr>
                          <m:t>𝐺</m:t>
                        </m:r>
                        <m:r>
                          <a:rPr lang="tr-TR" sz="2800" b="0" i="1" smtClean="0">
                            <a:latin typeface="Cambria Math" panose="02040503050406030204" pitchFamily="18" charset="0"/>
                            <a:ea typeface="Cambria Math" panose="02040503050406030204" pitchFamily="18" charset="0"/>
                          </a:rPr>
                          <m:t>1</m:t>
                        </m:r>
                      </m:num>
                      <m:den>
                        <m:r>
                          <a:rPr lang="tr-TR" sz="2800" b="0" i="1" smtClean="0">
                            <a:latin typeface="Cambria Math" panose="02040503050406030204" pitchFamily="18" charset="0"/>
                          </a:rPr>
                          <m:t>𝐴</m:t>
                        </m:r>
                        <m:r>
                          <a:rPr lang="tr-TR" sz="2800" b="0" i="1" smtClean="0">
                            <a:latin typeface="Cambria Math" panose="02040503050406030204" pitchFamily="18" charset="0"/>
                          </a:rPr>
                          <m:t>1</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𝐹</m:t>
                        </m:r>
                        <m:r>
                          <a:rPr lang="tr-TR" sz="2800" b="0" i="1" smtClean="0">
                            <a:latin typeface="Cambria Math" panose="02040503050406030204" pitchFamily="18" charset="0"/>
                          </a:rPr>
                          <m:t>2+</m:t>
                        </m:r>
                        <m:r>
                          <a:rPr lang="tr-TR" sz="2800" b="0" i="1" smtClean="0">
                            <a:latin typeface="Cambria Math" panose="02040503050406030204" pitchFamily="18" charset="0"/>
                            <a:ea typeface="Cambria Math" panose="02040503050406030204" pitchFamily="18" charset="0"/>
                          </a:rPr>
                          <m:t>𝐺</m:t>
                        </m:r>
                        <m:r>
                          <a:rPr lang="tr-TR" sz="2800" b="0" i="1" smtClean="0">
                            <a:latin typeface="Cambria Math" panose="02040503050406030204" pitchFamily="18" charset="0"/>
                            <a:ea typeface="Cambria Math" panose="02040503050406030204" pitchFamily="18" charset="0"/>
                          </a:rPr>
                          <m:t>2</m:t>
                        </m:r>
                      </m:num>
                      <m:den>
                        <m:r>
                          <a:rPr lang="tr-TR" sz="2800" b="0" i="1" smtClean="0">
                            <a:latin typeface="Cambria Math" panose="02040503050406030204" pitchFamily="18" charset="0"/>
                          </a:rPr>
                          <m:t>𝐴</m:t>
                        </m:r>
                        <m:r>
                          <a:rPr lang="tr-TR" sz="2800" b="0" i="1" smtClean="0">
                            <a:latin typeface="Cambria Math" panose="02040503050406030204" pitchFamily="18" charset="0"/>
                          </a:rPr>
                          <m:t>2</m:t>
                        </m:r>
                      </m:den>
                    </m:f>
                  </m:oMath>
                </a14:m>
                <a:r>
                  <a:rPr lang="tr-TR" sz="2800" dirty="0"/>
                  <a:t> </a:t>
                </a:r>
                <a:r>
                  <a:rPr lang="tr-TR" sz="1600" dirty="0"/>
                  <a:t>olur</a:t>
                </a:r>
              </a:p>
            </p:txBody>
          </p:sp>
        </mc:Choice>
        <mc:Fallback xmlns="">
          <p:sp>
            <p:nvSpPr>
              <p:cNvPr id="8" name="Dikdörtgen 7">
                <a:extLst>
                  <a:ext uri="{FF2B5EF4-FFF2-40B4-BE49-F238E27FC236}">
                    <a16:creationId xmlns:a16="http://schemas.microsoft.com/office/drawing/2014/main" id="{3907AFB7-542D-455B-9545-D3088D06DAA7}"/>
                  </a:ext>
                </a:extLst>
              </p:cNvPr>
              <p:cNvSpPr>
                <a:spLocks noRot="1" noChangeAspect="1" noMove="1" noResize="1" noEditPoints="1" noAdjustHandles="1" noChangeArrowheads="1" noChangeShapeType="1" noTextEdit="1"/>
              </p:cNvSpPr>
              <p:nvPr/>
            </p:nvSpPr>
            <p:spPr>
              <a:xfrm>
                <a:off x="7804813" y="2838734"/>
                <a:ext cx="2873886" cy="1664076"/>
              </a:xfrm>
              <a:prstGeom prst="rect">
                <a:avLst/>
              </a:prstGeom>
              <a:blipFill>
                <a:blip r:embed="rId5"/>
                <a:stretch>
                  <a:fillRect l="-844" r="-21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Dikdörtgen 8">
                <a:extLst>
                  <a:ext uri="{FF2B5EF4-FFF2-40B4-BE49-F238E27FC236}">
                    <a16:creationId xmlns:a16="http://schemas.microsoft.com/office/drawing/2014/main" id="{31ACF463-00F9-46F1-A844-195361E90DEC}"/>
                  </a:ext>
                </a:extLst>
              </p:cNvPr>
              <p:cNvSpPr/>
              <p:nvPr/>
            </p:nvSpPr>
            <p:spPr>
              <a:xfrm>
                <a:off x="3557553" y="4929620"/>
                <a:ext cx="2873886" cy="1873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u="sng" dirty="0"/>
                  <a:t>Piston ağırlıkları ihmal edilmez ve sıvılar arasında yükseklik varsa</a:t>
                </a:r>
              </a:p>
              <a:p>
                <a:pPr algn="just"/>
                <a:r>
                  <a:rPr lang="tr-TR" sz="1600" dirty="0"/>
                  <a:t>P1=P2 olduğu için,</a:t>
                </a:r>
              </a:p>
              <a:p>
                <a:pPr algn="just"/>
                <a:endParaRPr lang="tr-TR" sz="1600" dirty="0"/>
              </a:p>
              <a:p>
                <a:pPr algn="just"/>
                <a14:m>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𝐹</m:t>
                        </m:r>
                        <m:r>
                          <a:rPr lang="tr-TR" b="0" i="1" smtClean="0">
                            <a:latin typeface="Cambria Math" panose="02040503050406030204" pitchFamily="18" charset="0"/>
                          </a:rPr>
                          <m:t>1+</m:t>
                        </m:r>
                        <m:r>
                          <a:rPr lang="tr-TR" b="0" i="1" smtClean="0">
                            <a:latin typeface="Cambria Math" panose="02040503050406030204" pitchFamily="18" charset="0"/>
                            <a:ea typeface="Cambria Math" panose="02040503050406030204" pitchFamily="18" charset="0"/>
                          </a:rPr>
                          <m:t>𝐺</m:t>
                        </m:r>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rPr>
                          <m:t>𝐴</m:t>
                        </m:r>
                        <m:r>
                          <a:rPr lang="tr-TR" b="0" i="1" smtClean="0">
                            <a:latin typeface="Cambria Math" panose="02040503050406030204" pitchFamily="18" charset="0"/>
                          </a:rPr>
                          <m:t>1</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𝐹</m:t>
                        </m:r>
                        <m:r>
                          <a:rPr lang="tr-TR" b="0" i="1" smtClean="0">
                            <a:latin typeface="Cambria Math" panose="02040503050406030204" pitchFamily="18" charset="0"/>
                          </a:rPr>
                          <m:t>2+</m:t>
                        </m:r>
                        <m:r>
                          <a:rPr lang="tr-TR" b="0" i="1" smtClean="0">
                            <a:latin typeface="Cambria Math" panose="02040503050406030204" pitchFamily="18" charset="0"/>
                            <a:ea typeface="Cambria Math" panose="02040503050406030204" pitchFamily="18" charset="0"/>
                          </a:rPr>
                          <m:t>𝐺</m:t>
                        </m:r>
                        <m:r>
                          <a:rPr lang="tr-TR" b="0" i="1" smtClean="0">
                            <a:latin typeface="Cambria Math" panose="02040503050406030204" pitchFamily="18" charset="0"/>
                            <a:ea typeface="Cambria Math" panose="02040503050406030204" pitchFamily="18" charset="0"/>
                          </a:rPr>
                          <m:t>2</m:t>
                        </m:r>
                      </m:num>
                      <m:den>
                        <m:r>
                          <a:rPr lang="tr-TR" b="0" i="1" smtClean="0">
                            <a:latin typeface="Cambria Math" panose="02040503050406030204" pitchFamily="18" charset="0"/>
                          </a:rPr>
                          <m:t>𝐴</m:t>
                        </m:r>
                        <m:r>
                          <a:rPr lang="tr-TR" b="0" i="1" smtClean="0">
                            <a:latin typeface="Cambria Math" panose="02040503050406030204" pitchFamily="18" charset="0"/>
                          </a:rPr>
                          <m:t>2</m:t>
                        </m:r>
                      </m:den>
                    </m:f>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h</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𝑑</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𝑔</m:t>
                    </m:r>
                  </m:oMath>
                </a14:m>
                <a:r>
                  <a:rPr lang="tr-TR" dirty="0"/>
                  <a:t> </a:t>
                </a:r>
                <a:r>
                  <a:rPr lang="tr-TR" sz="1600" dirty="0"/>
                  <a:t>olur</a:t>
                </a:r>
              </a:p>
              <a:p>
                <a:pPr algn="just"/>
                <a:endParaRPr lang="tr-TR" dirty="0"/>
              </a:p>
            </p:txBody>
          </p:sp>
        </mc:Choice>
        <mc:Fallback xmlns="">
          <p:sp>
            <p:nvSpPr>
              <p:cNvPr id="9" name="Dikdörtgen 8">
                <a:extLst>
                  <a:ext uri="{FF2B5EF4-FFF2-40B4-BE49-F238E27FC236}">
                    <a16:creationId xmlns:a16="http://schemas.microsoft.com/office/drawing/2014/main" id="{31ACF463-00F9-46F1-A844-195361E90DEC}"/>
                  </a:ext>
                </a:extLst>
              </p:cNvPr>
              <p:cNvSpPr>
                <a:spLocks noRot="1" noChangeAspect="1" noMove="1" noResize="1" noEditPoints="1" noAdjustHandles="1" noChangeArrowheads="1" noChangeShapeType="1" noTextEdit="1"/>
              </p:cNvSpPr>
              <p:nvPr/>
            </p:nvSpPr>
            <p:spPr>
              <a:xfrm>
                <a:off x="3557553" y="4929620"/>
                <a:ext cx="2873886" cy="1873313"/>
              </a:xfrm>
              <a:prstGeom prst="rect">
                <a:avLst/>
              </a:prstGeom>
              <a:blipFill>
                <a:blip r:embed="rId6"/>
                <a:stretch>
                  <a:fillRect l="-1057" t="-356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Dikdörtgen 9">
                <a:extLst>
                  <a:ext uri="{FF2B5EF4-FFF2-40B4-BE49-F238E27FC236}">
                    <a16:creationId xmlns:a16="http://schemas.microsoft.com/office/drawing/2014/main" id="{7B5DC4BE-A4ED-4D9D-9303-6931B1825A66}"/>
                  </a:ext>
                </a:extLst>
              </p:cNvPr>
              <p:cNvSpPr/>
              <p:nvPr/>
            </p:nvSpPr>
            <p:spPr>
              <a:xfrm>
                <a:off x="9122257" y="4929620"/>
                <a:ext cx="2873886" cy="1805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u="sng" dirty="0"/>
                  <a:t>Bir tüpün üstünde piston yoksa ve pistonlara kuvvet uygulanmıyorsa</a:t>
                </a:r>
              </a:p>
              <a:p>
                <a:pPr algn="just"/>
                <a:r>
                  <a:rPr lang="tr-TR" sz="1600" dirty="0"/>
                  <a:t>P1=P2 olduğu için,</a:t>
                </a:r>
              </a:p>
              <a:p>
                <a:pPr algn="just"/>
                <a:endParaRPr lang="tr-TR" sz="1600" dirty="0"/>
              </a:p>
              <a:p>
                <a:pPr algn="just"/>
                <a14:m>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𝐺</m:t>
                        </m:r>
                        <m:r>
                          <a:rPr lang="tr-TR" b="0" i="1" smtClean="0">
                            <a:latin typeface="Cambria Math" panose="02040503050406030204" pitchFamily="18" charset="0"/>
                          </a:rPr>
                          <m:t>1</m:t>
                        </m:r>
                      </m:num>
                      <m:den>
                        <m:r>
                          <a:rPr lang="tr-TR" b="0" i="1" smtClean="0">
                            <a:latin typeface="Cambria Math" panose="02040503050406030204" pitchFamily="18" charset="0"/>
                          </a:rPr>
                          <m:t>𝐴</m:t>
                        </m:r>
                        <m:r>
                          <a:rPr lang="tr-TR" b="0" i="1" smtClean="0">
                            <a:latin typeface="Cambria Math" panose="02040503050406030204" pitchFamily="18" charset="0"/>
                          </a:rPr>
                          <m:t>1</m:t>
                        </m:r>
                      </m:den>
                    </m:f>
                    <m:r>
                      <a:rPr lang="tr-TR" b="0" i="1" smtClean="0">
                        <a:latin typeface="Cambria Math" panose="02040503050406030204" pitchFamily="18" charset="0"/>
                      </a:rPr>
                      <m:t>=</m:t>
                    </m:r>
                    <m:r>
                      <a:rPr lang="tr-TR" b="0" i="1" smtClean="0">
                        <a:latin typeface="Cambria Math" panose="02040503050406030204" pitchFamily="18" charset="0"/>
                      </a:rPr>
                      <m:t>h</m:t>
                    </m:r>
                    <m:r>
                      <a:rPr lang="tr-TR" b="0" i="1" smtClean="0">
                        <a:latin typeface="Cambria Math" panose="02040503050406030204" pitchFamily="18" charset="0"/>
                      </a:rPr>
                      <m:t>.</m:t>
                    </m:r>
                    <m:r>
                      <a:rPr lang="tr-TR" b="0" i="1" smtClean="0">
                        <a:latin typeface="Cambria Math" panose="02040503050406030204" pitchFamily="18" charset="0"/>
                      </a:rPr>
                      <m:t>𝑑</m:t>
                    </m:r>
                    <m:r>
                      <a:rPr lang="tr-TR" b="0" i="1" smtClean="0">
                        <a:latin typeface="Cambria Math" panose="02040503050406030204" pitchFamily="18" charset="0"/>
                      </a:rPr>
                      <m:t>.</m:t>
                    </m:r>
                    <m:r>
                      <a:rPr lang="tr-TR" b="0" i="1" smtClean="0">
                        <a:latin typeface="Cambria Math" panose="02040503050406030204" pitchFamily="18" charset="0"/>
                      </a:rPr>
                      <m:t>𝑔</m:t>
                    </m:r>
                  </m:oMath>
                </a14:m>
                <a:r>
                  <a:rPr lang="tr-TR" dirty="0"/>
                  <a:t> </a:t>
                </a:r>
                <a:r>
                  <a:rPr lang="tr-TR" sz="1600" dirty="0"/>
                  <a:t>olur</a:t>
                </a:r>
              </a:p>
              <a:p>
                <a:pPr algn="just"/>
                <a:endParaRPr lang="tr-TR" dirty="0"/>
              </a:p>
            </p:txBody>
          </p:sp>
        </mc:Choice>
        <mc:Fallback xmlns="">
          <p:sp>
            <p:nvSpPr>
              <p:cNvPr id="10" name="Dikdörtgen 9">
                <a:extLst>
                  <a:ext uri="{FF2B5EF4-FFF2-40B4-BE49-F238E27FC236}">
                    <a16:creationId xmlns:a16="http://schemas.microsoft.com/office/drawing/2014/main" id="{7B5DC4BE-A4ED-4D9D-9303-6931B1825A66}"/>
                  </a:ext>
                </a:extLst>
              </p:cNvPr>
              <p:cNvSpPr>
                <a:spLocks noRot="1" noChangeAspect="1" noMove="1" noResize="1" noEditPoints="1" noAdjustHandles="1" noChangeArrowheads="1" noChangeShapeType="1" noTextEdit="1"/>
              </p:cNvSpPr>
              <p:nvPr/>
            </p:nvSpPr>
            <p:spPr>
              <a:xfrm>
                <a:off x="9122257" y="4929620"/>
                <a:ext cx="2873886" cy="1805074"/>
              </a:xfrm>
              <a:prstGeom prst="rect">
                <a:avLst/>
              </a:prstGeom>
              <a:blipFill>
                <a:blip r:embed="rId7"/>
                <a:stretch>
                  <a:fillRect l="-844" t="-5369"/>
                </a:stretch>
              </a:blipFill>
            </p:spPr>
            <p:txBody>
              <a:bodyPr/>
              <a:lstStyle/>
              <a:p>
                <a:r>
                  <a:rPr lang="tr-TR">
                    <a:noFill/>
                  </a:rPr>
                  <a:t> </a:t>
                </a:r>
              </a:p>
            </p:txBody>
          </p:sp>
        </mc:Fallback>
      </mc:AlternateContent>
      <p:pic>
        <p:nvPicPr>
          <p:cNvPr id="11" name="Resim 10">
            <a:extLst>
              <a:ext uri="{FF2B5EF4-FFF2-40B4-BE49-F238E27FC236}">
                <a16:creationId xmlns:a16="http://schemas.microsoft.com/office/drawing/2014/main" id="{0358BFBB-A05F-45A6-84AD-BB1A49B50CA4}"/>
              </a:ext>
            </a:extLst>
          </p:cNvPr>
          <p:cNvPicPr>
            <a:picLocks noChangeAspect="1"/>
          </p:cNvPicPr>
          <p:nvPr/>
        </p:nvPicPr>
        <p:blipFill>
          <a:blip r:embed="rId8"/>
          <a:stretch>
            <a:fillRect/>
          </a:stretch>
        </p:blipFill>
        <p:spPr>
          <a:xfrm>
            <a:off x="6675343" y="5311558"/>
            <a:ext cx="2203010" cy="1491375"/>
          </a:xfrm>
          <a:prstGeom prst="rect">
            <a:avLst/>
          </a:prstGeom>
        </p:spPr>
      </p:pic>
      <p:cxnSp>
        <p:nvCxnSpPr>
          <p:cNvPr id="13" name="Düz Bağlayıcı 12">
            <a:extLst>
              <a:ext uri="{FF2B5EF4-FFF2-40B4-BE49-F238E27FC236}">
                <a16:creationId xmlns:a16="http://schemas.microsoft.com/office/drawing/2014/main" id="{F9C9032A-B664-49F3-AB2F-0972C6171497}"/>
              </a:ext>
            </a:extLst>
          </p:cNvPr>
          <p:cNvCxnSpPr>
            <a:cxnSpLocks/>
          </p:cNvCxnSpPr>
          <p:nvPr/>
        </p:nvCxnSpPr>
        <p:spPr>
          <a:xfrm flipV="1">
            <a:off x="423081" y="4694830"/>
            <a:ext cx="11245755" cy="58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BBF9EDAA-8CE9-4175-8529-7B41E658C351}"/>
              </a:ext>
            </a:extLst>
          </p:cNvPr>
          <p:cNvCxnSpPr/>
          <p:nvPr/>
        </p:nvCxnSpPr>
        <p:spPr>
          <a:xfrm>
            <a:off x="6550925" y="4753827"/>
            <a:ext cx="0" cy="21041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23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2B5605-EB46-40AF-9FCB-39256D70CCCF}"/>
              </a:ext>
            </a:extLst>
          </p:cNvPr>
          <p:cNvSpPr>
            <a:spLocks noGrp="1"/>
          </p:cNvSpPr>
          <p:nvPr>
            <p:ph type="title"/>
          </p:nvPr>
        </p:nvSpPr>
        <p:spPr>
          <a:xfrm>
            <a:off x="838200" y="365125"/>
            <a:ext cx="10515600" cy="767639"/>
          </a:xfrm>
        </p:spPr>
        <p:txBody>
          <a:bodyPr/>
          <a:lstStyle/>
          <a:p>
            <a:r>
              <a:rPr lang="tr-TR" sz="2800" b="1" dirty="0">
                <a:solidFill>
                  <a:prstClr val="black"/>
                </a:solidFill>
              </a:rPr>
              <a:t>4. Sıvılarda Basınç</a:t>
            </a:r>
            <a:endParaRPr lang="tr-TR" dirty="0"/>
          </a:p>
        </p:txBody>
      </p:sp>
      <p:sp>
        <p:nvSpPr>
          <p:cNvPr id="3" name="İçerik Yer Tutucusu 2">
            <a:extLst>
              <a:ext uri="{FF2B5EF4-FFF2-40B4-BE49-F238E27FC236}">
                <a16:creationId xmlns:a16="http://schemas.microsoft.com/office/drawing/2014/main" id="{D8FC737C-06D2-49B3-8C74-14DAED805D22}"/>
              </a:ext>
            </a:extLst>
          </p:cNvPr>
          <p:cNvSpPr>
            <a:spLocks noGrp="1"/>
          </p:cNvSpPr>
          <p:nvPr>
            <p:ph idx="1"/>
          </p:nvPr>
        </p:nvSpPr>
        <p:spPr>
          <a:xfrm>
            <a:off x="838200" y="1132764"/>
            <a:ext cx="10515600" cy="5044199"/>
          </a:xfrm>
        </p:spPr>
        <p:txBody>
          <a:bodyPr>
            <a:normAutofit/>
          </a:bodyPr>
          <a:lstStyle/>
          <a:p>
            <a:pPr algn="just"/>
            <a:r>
              <a:rPr lang="tr-TR" sz="2000" b="1" u="sng" dirty="0"/>
              <a:t>Kısaca Sıvılarda Basınç:</a:t>
            </a:r>
            <a:endParaRPr lang="tr-TR" sz="2000" u="sng" dirty="0"/>
          </a:p>
          <a:p>
            <a:pPr lvl="0" algn="just"/>
            <a:r>
              <a:rPr lang="tr-TR" sz="2000" dirty="0"/>
              <a:t>Sıvı basıncı yüzeye daima dik olarak etki eder.</a:t>
            </a:r>
          </a:p>
          <a:p>
            <a:pPr lvl="0" algn="just"/>
            <a:r>
              <a:rPr lang="tr-TR" sz="2000" dirty="0"/>
              <a:t>Silindirik ve düzgün prizma şeklindeki kaplarda sıvıların kap tabanına uyguladığı basınç kuvveti, sıvının ağırlığına eşittir.</a:t>
            </a:r>
          </a:p>
          <a:p>
            <a:pPr lvl="0" algn="just"/>
            <a:r>
              <a:rPr lang="tr-TR" sz="2000" dirty="0"/>
              <a:t>Derinlikle doğru orantılıdır. Derine inildikçe basınç artar.</a:t>
            </a:r>
          </a:p>
          <a:p>
            <a:pPr lvl="0" algn="just"/>
            <a:r>
              <a:rPr lang="tr-TR" sz="2000" dirty="0"/>
              <a:t>Sıvının </a:t>
            </a:r>
            <a:r>
              <a:rPr lang="tr-TR" sz="2000" dirty="0" err="1"/>
              <a:t>özkütlesi</a:t>
            </a:r>
            <a:r>
              <a:rPr lang="tr-TR" sz="2000" dirty="0"/>
              <a:t> ile doğru orantılıdır.</a:t>
            </a:r>
          </a:p>
          <a:p>
            <a:pPr algn="just"/>
            <a:r>
              <a:rPr lang="tr-TR" sz="2000" dirty="0"/>
              <a:t>Sıvılar basınç altında sıkıştırılamaz üzerine uygulanan basıncı aynen iletirler.</a:t>
            </a:r>
          </a:p>
          <a:p>
            <a:pPr lvl="0" algn="just"/>
            <a:endParaRPr lang="tr-TR" sz="2000" dirty="0"/>
          </a:p>
        </p:txBody>
      </p:sp>
    </p:spTree>
    <p:extLst>
      <p:ext uri="{BB962C8B-B14F-4D97-AF65-F5344CB8AC3E}">
        <p14:creationId xmlns:p14="http://schemas.microsoft.com/office/powerpoint/2010/main" val="91724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35EA7E-2050-421D-9A90-7D2D5E097197}"/>
              </a:ext>
            </a:extLst>
          </p:cNvPr>
          <p:cNvSpPr>
            <a:spLocks noGrp="1"/>
          </p:cNvSpPr>
          <p:nvPr>
            <p:ph type="title"/>
          </p:nvPr>
        </p:nvSpPr>
        <p:spPr>
          <a:xfrm>
            <a:off x="838200" y="365125"/>
            <a:ext cx="10515600" cy="672105"/>
          </a:xfrm>
        </p:spPr>
        <p:txBody>
          <a:bodyPr>
            <a:normAutofit/>
          </a:bodyPr>
          <a:lstStyle/>
          <a:p>
            <a:r>
              <a:rPr lang="tr-TR" sz="2800" b="1" dirty="0">
                <a:solidFill>
                  <a:prstClr val="black"/>
                </a:solidFill>
              </a:rPr>
              <a:t>5. Gazlarda Basınç</a:t>
            </a:r>
            <a:endParaRPr lang="tr-TR" dirty="0"/>
          </a:p>
        </p:txBody>
      </p:sp>
      <p:sp>
        <p:nvSpPr>
          <p:cNvPr id="3" name="İçerik Yer Tutucusu 2">
            <a:extLst>
              <a:ext uri="{FF2B5EF4-FFF2-40B4-BE49-F238E27FC236}">
                <a16:creationId xmlns:a16="http://schemas.microsoft.com/office/drawing/2014/main" id="{889BA847-1AFB-4988-99E3-64AA4D5484E0}"/>
              </a:ext>
            </a:extLst>
          </p:cNvPr>
          <p:cNvSpPr>
            <a:spLocks noGrp="1"/>
          </p:cNvSpPr>
          <p:nvPr>
            <p:ph idx="1"/>
          </p:nvPr>
        </p:nvSpPr>
        <p:spPr>
          <a:xfrm>
            <a:off x="838200" y="1037230"/>
            <a:ext cx="10515600" cy="5624827"/>
          </a:xfrm>
        </p:spPr>
        <p:txBody>
          <a:bodyPr>
            <a:normAutofit fontScale="92500" lnSpcReduction="10000"/>
          </a:bodyPr>
          <a:lstStyle/>
          <a:p>
            <a:pPr marL="270510" algn="just">
              <a:lnSpc>
                <a:spcPct val="115000"/>
              </a:lnSpc>
              <a:spcAft>
                <a:spcPts val="0"/>
              </a:spcAft>
            </a:pPr>
            <a:r>
              <a:rPr lang="tr-TR" sz="2000" b="1" u="sng" dirty="0">
                <a:latin typeface="Calibri" panose="020F0502020204030204" pitchFamily="34" charset="0"/>
                <a:ea typeface="Calibri" panose="020F0502020204030204" pitchFamily="34" charset="0"/>
                <a:cs typeface="Times New Roman" panose="02020603050405020304" pitchFamily="18" charset="0"/>
              </a:rPr>
              <a:t>Açık Hava Basıncı </a:t>
            </a:r>
            <a:endParaRPr lang="tr-TR" sz="2000" b="1" dirty="0">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5000"/>
              </a:lnSpc>
              <a:spcAft>
                <a:spcPts val="1000"/>
              </a:spcAft>
            </a:pPr>
            <a:r>
              <a:rPr lang="tr-TR" sz="2000" dirty="0"/>
              <a:t>Atmosferimizdeki bulunan hava (yaklaşık %78 azot, %21 oksijen, %1 diğer gazlardan oluşur)</a:t>
            </a:r>
            <a:r>
              <a:rPr lang="tr-TR" sz="2000" dirty="0">
                <a:latin typeface="Calibri" panose="020F0502020204030204" pitchFamily="34" charset="0"/>
                <a:ea typeface="Calibri" panose="020F0502020204030204" pitchFamily="34" charset="0"/>
                <a:cs typeface="Times New Roman" panose="02020603050405020304" pitchFamily="18" charset="0"/>
              </a:rPr>
              <a:t> taneciklerinin hareketleri ve ağırlıklarından dolayı, katı ve sıvılardaki gibi dokundukları yüzeye basınç uygularlar. Bu basınca </a:t>
            </a:r>
            <a:r>
              <a:rPr lang="tr-TR" sz="2000" b="1" dirty="0">
                <a:latin typeface="Calibri" panose="020F0502020204030204" pitchFamily="34" charset="0"/>
                <a:ea typeface="Calibri" panose="020F0502020204030204" pitchFamily="34" charset="0"/>
                <a:cs typeface="Times New Roman" panose="02020603050405020304" pitchFamily="18" charset="0"/>
              </a:rPr>
              <a:t>açık hava basıncı ya da atmosfer basıncı </a:t>
            </a:r>
            <a:r>
              <a:rPr lang="tr-TR" sz="2000" dirty="0">
                <a:latin typeface="Calibri" panose="020F0502020204030204" pitchFamily="34" charset="0"/>
                <a:ea typeface="Calibri" panose="020F0502020204030204" pitchFamily="34" charset="0"/>
                <a:cs typeface="Times New Roman" panose="02020603050405020304" pitchFamily="18" charset="0"/>
              </a:rPr>
              <a:t>denir.</a:t>
            </a:r>
            <a:r>
              <a:rPr lang="tr-TR" sz="2000" dirty="0"/>
              <a:t> </a:t>
            </a:r>
          </a:p>
          <a:p>
            <a:pPr marL="270510" algn="just">
              <a:lnSpc>
                <a:spcPct val="115000"/>
              </a:lnSpc>
              <a:spcAft>
                <a:spcPts val="1000"/>
              </a:spcAft>
            </a:pPr>
            <a:r>
              <a:rPr lang="tr-TR" sz="2000" dirty="0"/>
              <a:t>1643 yılında İtalyan bilim adamı </a:t>
            </a:r>
            <a:r>
              <a:rPr lang="tr-TR" sz="2000" dirty="0" err="1"/>
              <a:t>Torricelli</a:t>
            </a:r>
            <a:r>
              <a:rPr lang="tr-TR" sz="2000" dirty="0"/>
              <a:t> tarafından, 0°C sıcaklıkta açık hava basıncının deniz seviyesindeki değeri 760 </a:t>
            </a:r>
            <a:r>
              <a:rPr lang="tr-TR" sz="2000" dirty="0" err="1"/>
              <a:t>mmHg</a:t>
            </a:r>
            <a:r>
              <a:rPr lang="tr-TR" sz="2000" dirty="0"/>
              <a:t> olarak ölçülmüştür. Bu değer 1 atmosfer basınç (</a:t>
            </a:r>
            <a:r>
              <a:rPr lang="tr-TR" sz="2000" dirty="0" err="1"/>
              <a:t>atm</a:t>
            </a:r>
            <a:r>
              <a:rPr lang="tr-TR" sz="2000" dirty="0"/>
              <a:t>) şeklinde de ifade edilebilir. </a:t>
            </a:r>
            <a:r>
              <a:rPr lang="tr-TR" sz="2000" dirty="0" err="1"/>
              <a:t>Toriçelli</a:t>
            </a:r>
            <a:r>
              <a:rPr lang="tr-TR" sz="2000" dirty="0"/>
              <a:t> 1m uzunluğundaki bir ucu kapalı bir cam boruya </a:t>
            </a:r>
            <a:r>
              <a:rPr lang="tr-TR" sz="2000" dirty="0" err="1"/>
              <a:t>civa</a:t>
            </a:r>
            <a:r>
              <a:rPr lang="tr-TR" sz="2000" dirty="0"/>
              <a:t> koymuştur ve </a:t>
            </a:r>
            <a:r>
              <a:rPr lang="tr-TR" sz="2000" dirty="0" err="1"/>
              <a:t>civa</a:t>
            </a:r>
            <a:r>
              <a:rPr lang="tr-TR" sz="2000" dirty="0"/>
              <a:t> dolu kaba daldırmıştır. Bir miktar süreden sonra borunun içerisindeki civanın yükselerek 760 mm‘de sabit kaldığını görmüştür.</a:t>
            </a:r>
          </a:p>
          <a:p>
            <a:pPr marL="270510" algn="just">
              <a:lnSpc>
                <a:spcPct val="115000"/>
              </a:lnSpc>
              <a:spcAft>
                <a:spcPts val="1000"/>
              </a:spcAft>
            </a:pPr>
            <a:r>
              <a:rPr lang="tr-TR" b="1" dirty="0"/>
              <a:t>                                              P=  </a:t>
            </a:r>
            <a:r>
              <a:rPr lang="tr-TR" b="1" dirty="0" err="1"/>
              <a:t>h.d.g</a:t>
            </a:r>
            <a:endParaRPr lang="tr-TR" b="1" dirty="0"/>
          </a:p>
          <a:p>
            <a:pPr marL="270510" algn="just">
              <a:lnSpc>
                <a:spcPct val="115000"/>
              </a:lnSpc>
              <a:spcAft>
                <a:spcPts val="1000"/>
              </a:spcAft>
            </a:pPr>
            <a:endParaRPr lang="tr-TR" b="1" dirty="0"/>
          </a:p>
          <a:p>
            <a:pPr marL="270510" algn="just">
              <a:lnSpc>
                <a:spcPct val="115000"/>
              </a:lnSpc>
              <a:spcAft>
                <a:spcPts val="1000"/>
              </a:spcAft>
            </a:pPr>
            <a:r>
              <a:rPr lang="tr-TR" sz="2000" dirty="0"/>
              <a:t>SI birim sisteminde basınç birimi Pascal (</a:t>
            </a:r>
            <a:r>
              <a:rPr lang="tr-TR" sz="2000" dirty="0" err="1"/>
              <a:t>Pa</a:t>
            </a:r>
            <a:r>
              <a:rPr lang="tr-TR" sz="2000" dirty="0"/>
              <a:t>)’</a:t>
            </a:r>
            <a:r>
              <a:rPr lang="tr-TR" sz="2000" dirty="0" err="1"/>
              <a:t>dır</a:t>
            </a:r>
            <a:r>
              <a:rPr lang="tr-TR" sz="2000" dirty="0"/>
              <a:t> ve 1 </a:t>
            </a:r>
            <a:r>
              <a:rPr lang="tr-TR" sz="2000" dirty="0" err="1"/>
              <a:t>atm</a:t>
            </a:r>
            <a:r>
              <a:rPr lang="tr-TR" sz="2000" dirty="0"/>
              <a:t> basınç 101325 </a:t>
            </a:r>
            <a:r>
              <a:rPr lang="tr-TR" sz="2000" dirty="0" err="1"/>
              <a:t>Pa’a</a:t>
            </a:r>
            <a:r>
              <a:rPr lang="tr-TR" sz="2000" dirty="0"/>
              <a:t> eşittir. Yani 1 </a:t>
            </a:r>
            <a:r>
              <a:rPr lang="tr-TR" sz="2000" dirty="0" err="1"/>
              <a:t>atm</a:t>
            </a:r>
            <a:r>
              <a:rPr lang="tr-TR" sz="2000" dirty="0"/>
              <a:t> basınçta 1 metrekarelik alana 101325 </a:t>
            </a:r>
            <a:r>
              <a:rPr lang="tr-TR" sz="2000" dirty="0" err="1"/>
              <a:t>Newton’luk</a:t>
            </a:r>
            <a:r>
              <a:rPr lang="tr-TR" sz="2000" dirty="0"/>
              <a:t> (N) kuvvet etki ettiğini gösterir.</a:t>
            </a:r>
          </a:p>
          <a:p>
            <a:pPr algn="just"/>
            <a:endParaRPr lang="tr-TR" sz="2000" dirty="0"/>
          </a:p>
        </p:txBody>
      </p:sp>
      <p:pic>
        <p:nvPicPr>
          <p:cNvPr id="4" name="Resim 3" descr="C:\Users\Tipi\Desktop\acik_hava_basinci.jpg">
            <a:extLst>
              <a:ext uri="{FF2B5EF4-FFF2-40B4-BE49-F238E27FC236}">
                <a16:creationId xmlns:a16="http://schemas.microsoft.com/office/drawing/2014/main" id="{4C8E6ADB-4349-4A5F-AEF1-6C13FF04B3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88885" y="4242027"/>
            <a:ext cx="2801193" cy="1486460"/>
          </a:xfrm>
          <a:prstGeom prst="rect">
            <a:avLst/>
          </a:prstGeom>
          <a:noFill/>
          <a:ln>
            <a:noFill/>
          </a:ln>
        </p:spPr>
      </p:pic>
    </p:spTree>
    <p:extLst>
      <p:ext uri="{BB962C8B-B14F-4D97-AF65-F5344CB8AC3E}">
        <p14:creationId xmlns:p14="http://schemas.microsoft.com/office/powerpoint/2010/main" val="189308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FF4BCCF-A9D8-417B-B03A-0DCC167FBD78}"/>
              </a:ext>
            </a:extLst>
          </p:cNvPr>
          <p:cNvSpPr>
            <a:spLocks noGrp="1"/>
          </p:cNvSpPr>
          <p:nvPr>
            <p:ph type="title"/>
          </p:nvPr>
        </p:nvSpPr>
        <p:spPr>
          <a:xfrm>
            <a:off x="838200" y="365126"/>
            <a:ext cx="10515600" cy="863172"/>
          </a:xfrm>
        </p:spPr>
        <p:txBody>
          <a:bodyPr>
            <a:normAutofit/>
          </a:bodyPr>
          <a:lstStyle/>
          <a:p>
            <a:pPr algn="just">
              <a:lnSpc>
                <a:spcPct val="115000"/>
              </a:lnSpc>
              <a:spcAft>
                <a:spcPts val="1000"/>
              </a:spcAft>
            </a:pPr>
            <a:r>
              <a:rPr lang="tr-TR" sz="2800" b="1" dirty="0">
                <a:latin typeface="Calibri" panose="020F0502020204030204" pitchFamily="34" charset="0"/>
                <a:ea typeface="Calibri" panose="020F0502020204030204" pitchFamily="34" charset="0"/>
                <a:cs typeface="Times New Roman" panose="02020603050405020304" pitchFamily="18" charset="0"/>
              </a:rPr>
              <a:t>AĞIRLIK ÖLÇÜMÜ</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69204EC-BBD3-4800-B0E7-25B71CD43508}"/>
              </a:ext>
            </a:extLst>
          </p:cNvPr>
          <p:cNvSpPr>
            <a:spLocks noGrp="1"/>
          </p:cNvSpPr>
          <p:nvPr>
            <p:ph idx="1"/>
          </p:nvPr>
        </p:nvSpPr>
        <p:spPr>
          <a:xfrm>
            <a:off x="838200" y="1132764"/>
            <a:ext cx="10515600" cy="5254387"/>
          </a:xfrm>
        </p:spPr>
        <p:txBody>
          <a:bodyPr>
            <a:normAutofit fontScale="70000" lnSpcReduction="20000"/>
          </a:bodyPr>
          <a:lstStyle/>
          <a:p>
            <a:pPr algn="just">
              <a:lnSpc>
                <a:spcPct val="115000"/>
              </a:lnSpc>
              <a:spcAft>
                <a:spcPts val="1000"/>
              </a:spcAft>
            </a:pPr>
            <a:r>
              <a:rPr lang="tr-TR" sz="2800" b="1" dirty="0">
                <a:latin typeface="Calibri" panose="020F0502020204030204" pitchFamily="34" charset="0"/>
                <a:ea typeface="Calibri" panose="020F0502020204030204" pitchFamily="34" charset="0"/>
                <a:cs typeface="Times New Roman" panose="02020603050405020304" pitchFamily="18" charset="0"/>
              </a:rPr>
              <a:t>1. Kütle ve Ağırlığın Tanımı</a:t>
            </a:r>
          </a:p>
          <a:p>
            <a:pPr algn="just">
              <a:lnSpc>
                <a:spcPct val="115000"/>
              </a:lnSpc>
              <a:spcAft>
                <a:spcPts val="1000"/>
              </a:spcAft>
            </a:pPr>
            <a:r>
              <a:rPr lang="tr-TR" sz="2900" u="sng" dirty="0">
                <a:solidFill>
                  <a:srgbClr val="000000"/>
                </a:solidFill>
                <a:latin typeface="Calibri" panose="020F0502020204030204" pitchFamily="34" charset="0"/>
                <a:ea typeface="Calibri" panose="020F0502020204030204" pitchFamily="34" charset="0"/>
                <a:cs typeface="Arial" panose="020B0604020202020204" pitchFamily="34" charset="0"/>
              </a:rPr>
              <a:t>Kütle</a:t>
            </a:r>
            <a:r>
              <a:rPr lang="tr-TR" sz="29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tr-TR" dirty="0"/>
              <a:t>bir cismin, bulunduğu yere, sıcaklığa, basınca ve yerçekimine bağlı olmayan, değişmeyen madde miktarıdır. bir maddenin  tanecik sayısı ne kadar fazla ise o maddenin kütlesi de o kadar büyük olur. Maddenin tanecik sayısı kütlesi ile doğru orantılıdır. m ile gösterilir ve birimi kg’dır.</a:t>
            </a:r>
            <a:endParaRPr lang="tr-T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900" u="sng" dirty="0">
                <a:latin typeface="Calibri" panose="020F0502020204030204" pitchFamily="34" charset="0"/>
                <a:ea typeface="Calibri" panose="020F0502020204030204" pitchFamily="34" charset="0"/>
                <a:cs typeface="Times New Roman" panose="02020603050405020304" pitchFamily="18" charset="0"/>
              </a:rPr>
              <a:t>Ağırlık</a:t>
            </a:r>
            <a:r>
              <a:rPr lang="tr-TR" sz="2800" dirty="0">
                <a:latin typeface="Calibri" panose="020F0502020204030204" pitchFamily="34" charset="0"/>
                <a:ea typeface="Calibri" panose="020F0502020204030204" pitchFamily="34" charset="0"/>
                <a:cs typeface="Times New Roman" panose="02020603050405020304" pitchFamily="18" charset="0"/>
              </a:rPr>
              <a:t>; </a:t>
            </a:r>
            <a:r>
              <a:rPr lang="tr-TR"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tr-TR" dirty="0"/>
              <a:t>maddenin her taneciğine uygulanan yer çekimi kuvvetinin bileşkesidir. Diğer bir ifade ile bir cisme etki eden yer çekimi kuvvetine o cismin ağırlığı denilir. Cismin kütlesi ne kadar büyük ise daha çok yer çekimine maruz kalacağı için ağırlığı da o kadar büyük olur. Ağırlık G ile gösterilir. Birimi Newton (N) veya </a:t>
            </a:r>
            <a:r>
              <a:rPr lang="tr-TR" dirty="0" err="1"/>
              <a:t>dyne</a:t>
            </a:r>
            <a:r>
              <a:rPr lang="tr-TR" dirty="0"/>
              <a:t> (</a:t>
            </a:r>
            <a:r>
              <a:rPr lang="tr-TR" dirty="0" err="1"/>
              <a:t>dyn</a:t>
            </a:r>
            <a:r>
              <a:rPr lang="tr-TR" dirty="0"/>
              <a:t>)’</a:t>
            </a:r>
            <a:r>
              <a:rPr lang="tr-TR" dirty="0" err="1"/>
              <a:t>dir</a:t>
            </a:r>
            <a:r>
              <a:rPr lang="tr-TR" dirty="0"/>
              <a:t>. Ağırlık </a:t>
            </a:r>
            <a:r>
              <a:rPr lang="tr-TR" dirty="0" err="1"/>
              <a:t>vektörel</a:t>
            </a:r>
            <a:r>
              <a:rPr lang="tr-TR" dirty="0"/>
              <a:t> ve yönlü bir büyüklüktür.</a:t>
            </a:r>
          </a:p>
          <a:p>
            <a:pPr marL="0" indent="0" algn="ctr">
              <a:lnSpc>
                <a:spcPct val="115000"/>
              </a:lnSpc>
              <a:spcAft>
                <a:spcPts val="1000"/>
              </a:spcAft>
              <a:buNone/>
            </a:pPr>
            <a:r>
              <a:rPr lang="tr-TR" sz="2600" b="1" dirty="0">
                <a:solidFill>
                  <a:srgbClr val="000000"/>
                </a:solidFill>
                <a:latin typeface="Calibri" panose="020F0502020204030204" pitchFamily="34" charset="0"/>
                <a:ea typeface="Calibri" panose="020F0502020204030204" pitchFamily="34" charset="0"/>
                <a:cs typeface="Arial" panose="020B0604020202020204" pitchFamily="34" charset="0"/>
              </a:rPr>
              <a:t>Ağırlık= Kütle x Yerçekimi ivmesi</a:t>
            </a:r>
            <a:endParaRPr lang="tr-TR" sz="29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tr-TR" sz="2900" b="1" dirty="0">
                <a:solidFill>
                  <a:srgbClr val="000000"/>
                </a:solidFill>
                <a:latin typeface="Calibri" panose="020F0502020204030204" pitchFamily="34" charset="0"/>
                <a:ea typeface="Calibri" panose="020F0502020204030204" pitchFamily="34" charset="0"/>
                <a:cs typeface="Arial" panose="020B0604020202020204" pitchFamily="34" charset="0"/>
              </a:rPr>
              <a:t>G=</a:t>
            </a:r>
            <a:r>
              <a:rPr lang="tr-TR" sz="2900" b="1" dirty="0" err="1">
                <a:solidFill>
                  <a:srgbClr val="000000"/>
                </a:solidFill>
                <a:latin typeface="Calibri" panose="020F0502020204030204" pitchFamily="34" charset="0"/>
                <a:ea typeface="Calibri" panose="020F0502020204030204" pitchFamily="34" charset="0"/>
                <a:cs typeface="Arial" panose="020B0604020202020204" pitchFamily="34" charset="0"/>
              </a:rPr>
              <a:t>m.g</a:t>
            </a:r>
            <a:endParaRPr lang="tr-TR" sz="3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018540" algn="l"/>
              </a:tabLst>
            </a:pPr>
            <a:r>
              <a:rPr lang="tr-TR" sz="2900" dirty="0">
                <a:latin typeface="Calibri" panose="020F0502020204030204" pitchFamily="34" charset="0"/>
                <a:ea typeface="Calibri" panose="020F0502020204030204" pitchFamily="34" charset="0"/>
                <a:cs typeface="Times New Roman" panose="02020603050405020304" pitchFamily="18" charset="0"/>
              </a:rPr>
              <a:t>g, Yer çekimi ivmesi olup birimi m/s</a:t>
            </a:r>
            <a:r>
              <a:rPr lang="tr-TR" sz="2900" baseline="30000" dirty="0">
                <a:latin typeface="Calibri" panose="020F0502020204030204" pitchFamily="34" charset="0"/>
                <a:ea typeface="Calibri" panose="020F0502020204030204" pitchFamily="34" charset="0"/>
                <a:cs typeface="Times New Roman" panose="02020603050405020304" pitchFamily="18" charset="0"/>
              </a:rPr>
              <a:t>2</a:t>
            </a:r>
            <a:r>
              <a:rPr lang="tr-TR" sz="2900" dirty="0">
                <a:latin typeface="Calibri" panose="020F0502020204030204" pitchFamily="34" charset="0"/>
                <a:ea typeface="Calibri" panose="020F0502020204030204" pitchFamily="34" charset="0"/>
                <a:cs typeface="Times New Roman" panose="02020603050405020304" pitchFamily="18" charset="0"/>
              </a:rPr>
              <a:t> ve g= 9,81 m/s</a:t>
            </a:r>
            <a:r>
              <a:rPr lang="tr-TR" sz="2900" baseline="30000" dirty="0">
                <a:latin typeface="Calibri" panose="020F0502020204030204" pitchFamily="34" charset="0"/>
                <a:ea typeface="Calibri" panose="020F0502020204030204" pitchFamily="34" charset="0"/>
                <a:cs typeface="Times New Roman" panose="02020603050405020304" pitchFamily="18" charset="0"/>
              </a:rPr>
              <a:t>2</a:t>
            </a:r>
            <a:r>
              <a:rPr lang="tr-TR" sz="2900" dirty="0">
                <a:latin typeface="Calibri" panose="020F0502020204030204" pitchFamily="34" charset="0"/>
                <a:ea typeface="Calibri" panose="020F0502020204030204" pitchFamily="34" charset="0"/>
                <a:cs typeface="Times New Roman" panose="02020603050405020304" pitchFamily="18" charset="0"/>
              </a:rPr>
              <a:t>’dir. ağırlığın birimi </a:t>
            </a:r>
            <a:r>
              <a:rPr lang="tr-TR" sz="2900" dirty="0" err="1">
                <a:latin typeface="Calibri" panose="020F0502020204030204" pitchFamily="34" charset="0"/>
                <a:ea typeface="Calibri" panose="020F0502020204030204" pitchFamily="34" charset="0"/>
                <a:cs typeface="Times New Roman" panose="02020603050405020304" pitchFamily="18" charset="0"/>
              </a:rPr>
              <a:t>kg.m</a:t>
            </a:r>
            <a:r>
              <a:rPr lang="tr-TR" sz="2900" dirty="0">
                <a:latin typeface="Calibri" panose="020F0502020204030204" pitchFamily="34" charset="0"/>
                <a:ea typeface="Calibri" panose="020F0502020204030204" pitchFamily="34" charset="0"/>
                <a:cs typeface="Times New Roman" panose="02020603050405020304" pitchFamily="18" charset="0"/>
              </a:rPr>
              <a:t>/s</a:t>
            </a:r>
            <a:r>
              <a:rPr lang="tr-TR" sz="2900" baseline="30000" dirty="0">
                <a:latin typeface="Calibri" panose="020F0502020204030204" pitchFamily="34" charset="0"/>
                <a:ea typeface="Calibri" panose="020F0502020204030204" pitchFamily="34" charset="0"/>
                <a:cs typeface="Times New Roman" panose="02020603050405020304" pitchFamily="18" charset="0"/>
              </a:rPr>
              <a:t>2</a:t>
            </a:r>
            <a:r>
              <a:rPr lang="tr-TR" sz="2900" dirty="0">
                <a:latin typeface="Calibri" panose="020F0502020204030204" pitchFamily="34" charset="0"/>
                <a:ea typeface="Calibri" panose="020F0502020204030204" pitchFamily="34" charset="0"/>
                <a:cs typeface="Times New Roman" panose="02020603050405020304" pitchFamily="18" charset="0"/>
              </a:rPr>
              <a:t> olur. </a:t>
            </a:r>
            <a:endParaRPr lang="tr-TR" sz="2900" baseline="300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dirty="0"/>
              <a:t>Kütle temel birim iken ağırlık türetilmiş birimdir. Kütle artarsa ağırlıkta artmaktadır. </a:t>
            </a:r>
          </a:p>
          <a:p>
            <a:pPr algn="just"/>
            <a:endParaRPr lang="tr-TR" sz="2400" dirty="0"/>
          </a:p>
        </p:txBody>
      </p:sp>
    </p:spTree>
    <p:extLst>
      <p:ext uri="{BB962C8B-B14F-4D97-AF65-F5344CB8AC3E}">
        <p14:creationId xmlns:p14="http://schemas.microsoft.com/office/powerpoint/2010/main" val="2862367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D9CB2E9-0949-4456-8B76-678E0F952615}"/>
              </a:ext>
            </a:extLst>
          </p:cNvPr>
          <p:cNvSpPr>
            <a:spLocks noGrp="1"/>
          </p:cNvSpPr>
          <p:nvPr>
            <p:ph type="title"/>
          </p:nvPr>
        </p:nvSpPr>
        <p:spPr>
          <a:xfrm>
            <a:off x="838200" y="365126"/>
            <a:ext cx="10515600" cy="631162"/>
          </a:xfrm>
        </p:spPr>
        <p:txBody>
          <a:bodyPr>
            <a:normAutofit/>
          </a:bodyPr>
          <a:lstStyle/>
          <a:p>
            <a:r>
              <a:rPr lang="tr-TR" sz="2800" b="1" dirty="0">
                <a:solidFill>
                  <a:prstClr val="black"/>
                </a:solidFill>
              </a:rPr>
              <a:t>5. Gazlarda Basınç</a:t>
            </a:r>
            <a:endParaRPr lang="tr-TR" dirty="0"/>
          </a:p>
        </p:txBody>
      </p:sp>
      <p:sp>
        <p:nvSpPr>
          <p:cNvPr id="3" name="İçerik Yer Tutucusu 2">
            <a:extLst>
              <a:ext uri="{FF2B5EF4-FFF2-40B4-BE49-F238E27FC236}">
                <a16:creationId xmlns:a16="http://schemas.microsoft.com/office/drawing/2014/main" id="{ECE9E33E-77B5-497B-AB41-E91EEBB79989}"/>
              </a:ext>
            </a:extLst>
          </p:cNvPr>
          <p:cNvSpPr>
            <a:spLocks noGrp="1"/>
          </p:cNvSpPr>
          <p:nvPr>
            <p:ph idx="1"/>
          </p:nvPr>
        </p:nvSpPr>
        <p:spPr>
          <a:xfrm>
            <a:off x="838200" y="996288"/>
            <a:ext cx="10515600" cy="5718411"/>
          </a:xfrm>
        </p:spPr>
        <p:txBody>
          <a:bodyPr>
            <a:normAutofit fontScale="92500" lnSpcReduction="10000"/>
          </a:bodyPr>
          <a:lstStyle/>
          <a:p>
            <a:pPr lvl="0" algn="just">
              <a:lnSpc>
                <a:spcPct val="120000"/>
              </a:lnSpc>
            </a:pPr>
            <a:r>
              <a:rPr lang="tr-TR" sz="2000" dirty="0">
                <a:solidFill>
                  <a:prstClr val="black"/>
                </a:solidFill>
              </a:rPr>
              <a:t>İnsan vücudu deri yüzey alanı yaklaşık 1,5 m</a:t>
            </a:r>
            <a:r>
              <a:rPr lang="tr-TR" sz="2000" baseline="30000" dirty="0">
                <a:solidFill>
                  <a:prstClr val="black"/>
                </a:solidFill>
              </a:rPr>
              <a:t>2</a:t>
            </a:r>
            <a:r>
              <a:rPr lang="tr-TR" sz="2000" dirty="0">
                <a:solidFill>
                  <a:prstClr val="black"/>
                </a:solidFill>
              </a:rPr>
              <a:t> olup havanın insan vücuduna uyguladığı toplam kuvvet yaklaşık 150.000 N veya 15.000 kg’lık yani 15 tonluk bir kuvvet uygulanmış olur. </a:t>
            </a:r>
          </a:p>
          <a:p>
            <a:pPr lvl="0" algn="just">
              <a:lnSpc>
                <a:spcPct val="120000"/>
              </a:lnSpc>
            </a:pPr>
            <a:r>
              <a:rPr lang="tr-TR" sz="2000" dirty="0">
                <a:solidFill>
                  <a:prstClr val="black"/>
                </a:solidFill>
              </a:rPr>
              <a:t>Bu durum aslında ezilmemize neden olması gerekirken vücudumuzda bulunan sıvı basıncı yani kan basıncından dolayı dengelendiği için hissetmemekteyiz.</a:t>
            </a:r>
          </a:p>
          <a:p>
            <a:r>
              <a:rPr lang="tr-TR" sz="2200" u="sng" dirty="0"/>
              <a:t>Açık Hava Basıncını Etkileyen Etmenler</a:t>
            </a:r>
            <a:endParaRPr lang="tr-TR" sz="2200" dirty="0"/>
          </a:p>
          <a:p>
            <a:pPr lvl="1"/>
            <a:r>
              <a:rPr lang="tr-TR" sz="2100" dirty="0"/>
              <a:t>Sıcaklık</a:t>
            </a:r>
          </a:p>
          <a:p>
            <a:pPr lvl="1"/>
            <a:r>
              <a:rPr lang="tr-TR" sz="2100" dirty="0"/>
              <a:t>Mevsim</a:t>
            </a:r>
          </a:p>
          <a:p>
            <a:pPr lvl="1"/>
            <a:r>
              <a:rPr lang="tr-TR" sz="2100" dirty="0"/>
              <a:t>Yükseklik</a:t>
            </a:r>
          </a:p>
          <a:p>
            <a:pPr lvl="1"/>
            <a:r>
              <a:rPr lang="tr-TR" sz="2100" dirty="0"/>
              <a:t>Yerçekimi</a:t>
            </a:r>
          </a:p>
          <a:p>
            <a:pPr lvl="1"/>
            <a:r>
              <a:rPr lang="tr-TR" sz="2100" dirty="0"/>
              <a:t>Dinamik etkenler</a:t>
            </a:r>
          </a:p>
          <a:p>
            <a:pPr lvl="1"/>
            <a:r>
              <a:rPr lang="tr-TR" sz="2100" dirty="0"/>
              <a:t>Rüzgârlar</a:t>
            </a:r>
          </a:p>
          <a:p>
            <a:pPr algn="just"/>
            <a:r>
              <a:rPr lang="tr-TR" sz="2000" b="1" u="sng" dirty="0"/>
              <a:t>Kapalı Kaplardaki Gazların Basıncı</a:t>
            </a:r>
          </a:p>
          <a:p>
            <a:pPr lvl="0" algn="just">
              <a:lnSpc>
                <a:spcPct val="100000"/>
              </a:lnSpc>
            </a:pPr>
            <a:r>
              <a:rPr lang="tr-TR" sz="2000" dirty="0">
                <a:solidFill>
                  <a:prstClr val="black"/>
                </a:solidFill>
              </a:rPr>
              <a:t>Gazlar içine konuldukları kabın şeklini alırlar ve kapalı kaplardaki gazların basıncı gaz moleküllerinin sürekli olarak kabın iç yüzeyine çarpmalarından oluşur. </a:t>
            </a:r>
          </a:p>
          <a:p>
            <a:pPr lvl="0" algn="just">
              <a:lnSpc>
                <a:spcPct val="100000"/>
              </a:lnSpc>
            </a:pPr>
            <a:r>
              <a:rPr lang="tr-TR" sz="2000" dirty="0">
                <a:solidFill>
                  <a:prstClr val="black"/>
                </a:solidFill>
              </a:rPr>
              <a:t>İç yüzeye çarpma ne kadar fazla ise gazların basıncı da o kadar fazladır. </a:t>
            </a:r>
          </a:p>
          <a:p>
            <a:pPr lvl="0" algn="just">
              <a:lnSpc>
                <a:spcPct val="100000"/>
              </a:lnSpc>
            </a:pPr>
            <a:r>
              <a:rPr lang="tr-TR" sz="2000" dirty="0">
                <a:solidFill>
                  <a:prstClr val="black"/>
                </a:solidFill>
              </a:rPr>
              <a:t>Kapalı kaplardaki gaz moleküllerinin iç yüzeylere çarpma sayıları eşit olduğundan kabın iç yüzeyindeki her noktada gaz basıncı aynıdır.</a:t>
            </a:r>
          </a:p>
          <a:p>
            <a:pPr algn="just"/>
            <a:endParaRPr lang="tr-TR" sz="2000" dirty="0"/>
          </a:p>
        </p:txBody>
      </p:sp>
    </p:spTree>
    <p:extLst>
      <p:ext uri="{BB962C8B-B14F-4D97-AF65-F5344CB8AC3E}">
        <p14:creationId xmlns:p14="http://schemas.microsoft.com/office/powerpoint/2010/main" val="10642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18BDBA-C5E8-42F0-8C33-BEA1169E9964}"/>
              </a:ext>
            </a:extLst>
          </p:cNvPr>
          <p:cNvSpPr>
            <a:spLocks noGrp="1"/>
          </p:cNvSpPr>
          <p:nvPr>
            <p:ph type="title"/>
          </p:nvPr>
        </p:nvSpPr>
        <p:spPr>
          <a:xfrm>
            <a:off x="838200" y="365126"/>
            <a:ext cx="10515600" cy="726696"/>
          </a:xfrm>
        </p:spPr>
        <p:txBody>
          <a:bodyPr/>
          <a:lstStyle/>
          <a:p>
            <a:r>
              <a:rPr lang="tr-TR" sz="2800" b="1" dirty="0">
                <a:solidFill>
                  <a:prstClr val="black"/>
                </a:solidFill>
              </a:rPr>
              <a:t>5. Gazlarda Basınç</a:t>
            </a:r>
            <a:endParaRPr lang="tr-TR" dirty="0"/>
          </a:p>
        </p:txBody>
      </p:sp>
      <p:sp>
        <p:nvSpPr>
          <p:cNvPr id="3" name="İçerik Yer Tutucusu 2">
            <a:extLst>
              <a:ext uri="{FF2B5EF4-FFF2-40B4-BE49-F238E27FC236}">
                <a16:creationId xmlns:a16="http://schemas.microsoft.com/office/drawing/2014/main" id="{3C0FB9B8-7AD7-47B0-9224-A15C7D7EE9E5}"/>
              </a:ext>
            </a:extLst>
          </p:cNvPr>
          <p:cNvSpPr>
            <a:spLocks noGrp="1"/>
          </p:cNvSpPr>
          <p:nvPr>
            <p:ph idx="1"/>
          </p:nvPr>
        </p:nvSpPr>
        <p:spPr>
          <a:xfrm>
            <a:off x="838200" y="1091822"/>
            <a:ext cx="10515600" cy="5085141"/>
          </a:xfrm>
        </p:spPr>
        <p:txBody>
          <a:bodyPr>
            <a:normAutofit/>
          </a:bodyPr>
          <a:lstStyle/>
          <a:p>
            <a:pPr lvl="0" algn="just"/>
            <a:r>
              <a:rPr lang="tr-TR" sz="1900" b="1" u="sng" dirty="0">
                <a:solidFill>
                  <a:prstClr val="black"/>
                </a:solidFill>
              </a:rPr>
              <a:t>Kapalı Kaplardaki Gazların Basıncı</a:t>
            </a:r>
          </a:p>
          <a:p>
            <a:r>
              <a:rPr lang="tr-TR" sz="2000" dirty="0"/>
              <a:t>1. Sıcaklık ve kabın hacmi sabit ise molekül sayısı arttıkça gaz basıncıda artar yani orantılıdır.</a:t>
            </a:r>
          </a:p>
          <a:p>
            <a:pPr algn="just"/>
            <a:endParaRPr lang="tr-TR" sz="2000" dirty="0"/>
          </a:p>
        </p:txBody>
      </p:sp>
      <p:pic>
        <p:nvPicPr>
          <p:cNvPr id="8" name="Resim 7">
            <a:extLst>
              <a:ext uri="{FF2B5EF4-FFF2-40B4-BE49-F238E27FC236}">
                <a16:creationId xmlns:a16="http://schemas.microsoft.com/office/drawing/2014/main" id="{0EF12DD9-AECA-4A3E-ABA3-E9304C616873}"/>
              </a:ext>
            </a:extLst>
          </p:cNvPr>
          <p:cNvPicPr>
            <a:picLocks noChangeAspect="1"/>
          </p:cNvPicPr>
          <p:nvPr/>
        </p:nvPicPr>
        <p:blipFill>
          <a:blip r:embed="rId2"/>
          <a:stretch>
            <a:fillRect/>
          </a:stretch>
        </p:blipFill>
        <p:spPr>
          <a:xfrm>
            <a:off x="1760272" y="2003756"/>
            <a:ext cx="4439152" cy="4665557"/>
          </a:xfrm>
          <a:prstGeom prst="rect">
            <a:avLst/>
          </a:prstGeom>
        </p:spPr>
      </p:pic>
      <p:pic>
        <p:nvPicPr>
          <p:cNvPr id="9" name="Resim 8">
            <a:extLst>
              <a:ext uri="{FF2B5EF4-FFF2-40B4-BE49-F238E27FC236}">
                <a16:creationId xmlns:a16="http://schemas.microsoft.com/office/drawing/2014/main" id="{F0B4AEA3-FC75-40C6-B7B5-1B2D23A1C287}"/>
              </a:ext>
            </a:extLst>
          </p:cNvPr>
          <p:cNvPicPr>
            <a:picLocks noChangeAspect="1"/>
          </p:cNvPicPr>
          <p:nvPr/>
        </p:nvPicPr>
        <p:blipFill>
          <a:blip r:embed="rId3"/>
          <a:stretch>
            <a:fillRect/>
          </a:stretch>
        </p:blipFill>
        <p:spPr>
          <a:xfrm>
            <a:off x="6891094" y="2003756"/>
            <a:ext cx="4462706" cy="4665557"/>
          </a:xfrm>
          <a:prstGeom prst="rect">
            <a:avLst/>
          </a:prstGeom>
        </p:spPr>
      </p:pic>
    </p:spTree>
    <p:extLst>
      <p:ext uri="{BB962C8B-B14F-4D97-AF65-F5344CB8AC3E}">
        <p14:creationId xmlns:p14="http://schemas.microsoft.com/office/powerpoint/2010/main" val="3941943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72D31E-D245-4C0A-9396-1F4ED9BCA192}"/>
              </a:ext>
            </a:extLst>
          </p:cNvPr>
          <p:cNvSpPr>
            <a:spLocks noGrp="1"/>
          </p:cNvSpPr>
          <p:nvPr>
            <p:ph type="title"/>
          </p:nvPr>
        </p:nvSpPr>
        <p:spPr>
          <a:xfrm>
            <a:off x="838200" y="365125"/>
            <a:ext cx="10515600" cy="658457"/>
          </a:xfrm>
        </p:spPr>
        <p:txBody>
          <a:bodyPr>
            <a:normAutofit/>
          </a:bodyPr>
          <a:lstStyle/>
          <a:p>
            <a:r>
              <a:rPr lang="tr-TR" sz="2800" b="1" dirty="0">
                <a:solidFill>
                  <a:prstClr val="black"/>
                </a:solidFill>
              </a:rPr>
              <a:t>5. Gazlarda Basınç</a:t>
            </a:r>
            <a:endParaRPr lang="tr-TR" dirty="0"/>
          </a:p>
        </p:txBody>
      </p:sp>
      <p:sp>
        <p:nvSpPr>
          <p:cNvPr id="3" name="İçerik Yer Tutucusu 2">
            <a:extLst>
              <a:ext uri="{FF2B5EF4-FFF2-40B4-BE49-F238E27FC236}">
                <a16:creationId xmlns:a16="http://schemas.microsoft.com/office/drawing/2014/main" id="{CE25F192-7ED5-4768-862F-9CF3FEDC422A}"/>
              </a:ext>
            </a:extLst>
          </p:cNvPr>
          <p:cNvSpPr>
            <a:spLocks noGrp="1"/>
          </p:cNvSpPr>
          <p:nvPr>
            <p:ph idx="1"/>
          </p:nvPr>
        </p:nvSpPr>
        <p:spPr>
          <a:xfrm>
            <a:off x="838200" y="1023582"/>
            <a:ext cx="10515600" cy="5153381"/>
          </a:xfrm>
        </p:spPr>
        <p:txBody>
          <a:bodyPr>
            <a:normAutofit/>
          </a:bodyPr>
          <a:lstStyle/>
          <a:p>
            <a:r>
              <a:rPr lang="tr-TR" sz="2000" b="1" u="sng" dirty="0">
                <a:solidFill>
                  <a:prstClr val="black"/>
                </a:solidFill>
              </a:rPr>
              <a:t>Kapalı Kaplardaki Gazların Basıncı</a:t>
            </a:r>
            <a:endParaRPr lang="tr-TR" sz="2000" dirty="0">
              <a:solidFill>
                <a:prstClr val="black"/>
              </a:solidFill>
            </a:endParaRPr>
          </a:p>
          <a:p>
            <a:pPr lvl="0"/>
            <a:r>
              <a:rPr lang="tr-TR" sz="2000" dirty="0">
                <a:solidFill>
                  <a:prstClr val="black"/>
                </a:solidFill>
              </a:rPr>
              <a:t>2. Sıcaklık ve molekül sayısı sabit ise, kabın yani gazın hacmi ile ters orantılıdır. Hacim arttıkça basınç azalır, hacim azaldıkça basınç artar.</a:t>
            </a:r>
          </a:p>
          <a:p>
            <a:pPr lvl="0"/>
            <a:endParaRPr lang="tr-TR" sz="2000" dirty="0">
              <a:solidFill>
                <a:prstClr val="black"/>
              </a:solidFill>
            </a:endParaRPr>
          </a:p>
          <a:p>
            <a:pPr algn="just"/>
            <a:endParaRPr lang="tr-TR" sz="2000" dirty="0"/>
          </a:p>
        </p:txBody>
      </p:sp>
      <p:pic>
        <p:nvPicPr>
          <p:cNvPr id="4" name="Resim 3">
            <a:extLst>
              <a:ext uri="{FF2B5EF4-FFF2-40B4-BE49-F238E27FC236}">
                <a16:creationId xmlns:a16="http://schemas.microsoft.com/office/drawing/2014/main" id="{B4B9C5CE-EB73-4F51-81E3-839808F765EA}"/>
              </a:ext>
            </a:extLst>
          </p:cNvPr>
          <p:cNvPicPr>
            <a:picLocks noChangeAspect="1"/>
          </p:cNvPicPr>
          <p:nvPr/>
        </p:nvPicPr>
        <p:blipFill>
          <a:blip r:embed="rId2"/>
          <a:stretch>
            <a:fillRect/>
          </a:stretch>
        </p:blipFill>
        <p:spPr>
          <a:xfrm>
            <a:off x="431800" y="2337610"/>
            <a:ext cx="3344773" cy="3496808"/>
          </a:xfrm>
          <a:prstGeom prst="rect">
            <a:avLst/>
          </a:prstGeom>
        </p:spPr>
      </p:pic>
      <p:pic>
        <p:nvPicPr>
          <p:cNvPr id="5" name="Resim 4">
            <a:extLst>
              <a:ext uri="{FF2B5EF4-FFF2-40B4-BE49-F238E27FC236}">
                <a16:creationId xmlns:a16="http://schemas.microsoft.com/office/drawing/2014/main" id="{3EF89D7B-EACF-47DD-B16E-4D1E5B52AAFC}"/>
              </a:ext>
            </a:extLst>
          </p:cNvPr>
          <p:cNvPicPr>
            <a:picLocks noChangeAspect="1"/>
          </p:cNvPicPr>
          <p:nvPr/>
        </p:nvPicPr>
        <p:blipFill>
          <a:blip r:embed="rId3"/>
          <a:stretch>
            <a:fillRect/>
          </a:stretch>
        </p:blipFill>
        <p:spPr>
          <a:xfrm>
            <a:off x="4182973" y="2347136"/>
            <a:ext cx="4027053" cy="3487282"/>
          </a:xfrm>
          <a:prstGeom prst="rect">
            <a:avLst/>
          </a:prstGeom>
        </p:spPr>
      </p:pic>
      <p:pic>
        <p:nvPicPr>
          <p:cNvPr id="6" name="Resim 5">
            <a:extLst>
              <a:ext uri="{FF2B5EF4-FFF2-40B4-BE49-F238E27FC236}">
                <a16:creationId xmlns:a16="http://schemas.microsoft.com/office/drawing/2014/main" id="{3C02F577-5ADA-4E5E-987E-6D7D42410A13}"/>
              </a:ext>
            </a:extLst>
          </p:cNvPr>
          <p:cNvPicPr>
            <a:picLocks noChangeAspect="1"/>
          </p:cNvPicPr>
          <p:nvPr/>
        </p:nvPicPr>
        <p:blipFill>
          <a:blip r:embed="rId4"/>
          <a:stretch>
            <a:fillRect/>
          </a:stretch>
        </p:blipFill>
        <p:spPr>
          <a:xfrm>
            <a:off x="8625703" y="2347137"/>
            <a:ext cx="3202730" cy="3487282"/>
          </a:xfrm>
          <a:prstGeom prst="rect">
            <a:avLst/>
          </a:prstGeom>
        </p:spPr>
      </p:pic>
    </p:spTree>
    <p:extLst>
      <p:ext uri="{BB962C8B-B14F-4D97-AF65-F5344CB8AC3E}">
        <p14:creationId xmlns:p14="http://schemas.microsoft.com/office/powerpoint/2010/main" val="327156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38B8D4-6C38-49B0-AAED-413378808B60}"/>
              </a:ext>
            </a:extLst>
          </p:cNvPr>
          <p:cNvSpPr>
            <a:spLocks noGrp="1"/>
          </p:cNvSpPr>
          <p:nvPr>
            <p:ph type="title"/>
          </p:nvPr>
        </p:nvSpPr>
        <p:spPr>
          <a:xfrm>
            <a:off x="838200" y="365125"/>
            <a:ext cx="10515600" cy="672105"/>
          </a:xfrm>
        </p:spPr>
        <p:txBody>
          <a:bodyPr>
            <a:normAutofit/>
          </a:bodyPr>
          <a:lstStyle/>
          <a:p>
            <a:r>
              <a:rPr lang="tr-TR" sz="2800" b="1" dirty="0">
                <a:solidFill>
                  <a:prstClr val="black"/>
                </a:solidFill>
              </a:rPr>
              <a:t>5. Gazlarda Basınç</a:t>
            </a:r>
            <a:endParaRPr lang="tr-TR" dirty="0"/>
          </a:p>
        </p:txBody>
      </p:sp>
      <p:sp>
        <p:nvSpPr>
          <p:cNvPr id="3" name="İçerik Yer Tutucusu 2">
            <a:extLst>
              <a:ext uri="{FF2B5EF4-FFF2-40B4-BE49-F238E27FC236}">
                <a16:creationId xmlns:a16="http://schemas.microsoft.com/office/drawing/2014/main" id="{2BA40FC6-C5D7-422A-A1DC-C2C3BBC8F506}"/>
              </a:ext>
            </a:extLst>
          </p:cNvPr>
          <p:cNvSpPr>
            <a:spLocks noGrp="1"/>
          </p:cNvSpPr>
          <p:nvPr>
            <p:ph idx="1"/>
          </p:nvPr>
        </p:nvSpPr>
        <p:spPr>
          <a:xfrm>
            <a:off x="838200" y="1037230"/>
            <a:ext cx="10515600" cy="5139733"/>
          </a:xfrm>
        </p:spPr>
        <p:txBody>
          <a:bodyPr/>
          <a:lstStyle/>
          <a:p>
            <a:r>
              <a:rPr lang="tr-TR" sz="2000" b="1" u="sng" dirty="0">
                <a:solidFill>
                  <a:prstClr val="black"/>
                </a:solidFill>
              </a:rPr>
              <a:t>Kapalı Kaplardaki Gazların Basıncı</a:t>
            </a:r>
            <a:endParaRPr lang="tr-TR" sz="2000" dirty="0">
              <a:solidFill>
                <a:prstClr val="black"/>
              </a:solidFill>
            </a:endParaRPr>
          </a:p>
          <a:p>
            <a:pPr lvl="0"/>
            <a:r>
              <a:rPr lang="tr-TR" sz="2000" dirty="0">
                <a:solidFill>
                  <a:prstClr val="black"/>
                </a:solidFill>
              </a:rPr>
              <a:t>3. Hacim ve molekül sayısı sabit ise, gazın basıncı mutlak sıcaklıkla doğru orantılıdır. Sıcaklık arttıkça gaz moleküllerinin hızı artar ve kabın iç yüzeyinde birim alana çarpma sayısı artar. Bu da basıncın artmasına neden olur.</a:t>
            </a:r>
          </a:p>
          <a:p>
            <a:endParaRPr lang="tr-TR" dirty="0"/>
          </a:p>
        </p:txBody>
      </p:sp>
      <p:pic>
        <p:nvPicPr>
          <p:cNvPr id="4" name="Resim 3">
            <a:extLst>
              <a:ext uri="{FF2B5EF4-FFF2-40B4-BE49-F238E27FC236}">
                <a16:creationId xmlns:a16="http://schemas.microsoft.com/office/drawing/2014/main" id="{D851DECB-3FF2-482F-878D-4FA917F5699D}"/>
              </a:ext>
            </a:extLst>
          </p:cNvPr>
          <p:cNvPicPr>
            <a:picLocks noChangeAspect="1"/>
          </p:cNvPicPr>
          <p:nvPr/>
        </p:nvPicPr>
        <p:blipFill>
          <a:blip r:embed="rId2"/>
          <a:stretch>
            <a:fillRect/>
          </a:stretch>
        </p:blipFill>
        <p:spPr>
          <a:xfrm>
            <a:off x="547914" y="2439210"/>
            <a:ext cx="3344773" cy="3496808"/>
          </a:xfrm>
          <a:prstGeom prst="rect">
            <a:avLst/>
          </a:prstGeom>
        </p:spPr>
      </p:pic>
      <p:pic>
        <p:nvPicPr>
          <p:cNvPr id="5" name="Resim 4">
            <a:extLst>
              <a:ext uri="{FF2B5EF4-FFF2-40B4-BE49-F238E27FC236}">
                <a16:creationId xmlns:a16="http://schemas.microsoft.com/office/drawing/2014/main" id="{FA68FF03-1100-4B9C-B1CF-ACB330CC0FBE}"/>
              </a:ext>
            </a:extLst>
          </p:cNvPr>
          <p:cNvPicPr>
            <a:picLocks noChangeAspect="1"/>
          </p:cNvPicPr>
          <p:nvPr/>
        </p:nvPicPr>
        <p:blipFill>
          <a:blip r:embed="rId3"/>
          <a:stretch>
            <a:fillRect/>
          </a:stretch>
        </p:blipFill>
        <p:spPr>
          <a:xfrm>
            <a:off x="4515984" y="2439210"/>
            <a:ext cx="3271283" cy="3501911"/>
          </a:xfrm>
          <a:prstGeom prst="rect">
            <a:avLst/>
          </a:prstGeom>
        </p:spPr>
      </p:pic>
      <p:pic>
        <p:nvPicPr>
          <p:cNvPr id="6" name="Resim 5">
            <a:extLst>
              <a:ext uri="{FF2B5EF4-FFF2-40B4-BE49-F238E27FC236}">
                <a16:creationId xmlns:a16="http://schemas.microsoft.com/office/drawing/2014/main" id="{6DB4EA5D-3D6A-4F84-9D42-9D0C4C148C37}"/>
              </a:ext>
            </a:extLst>
          </p:cNvPr>
          <p:cNvPicPr>
            <a:picLocks noChangeAspect="1"/>
          </p:cNvPicPr>
          <p:nvPr/>
        </p:nvPicPr>
        <p:blipFill>
          <a:blip r:embed="rId4"/>
          <a:stretch>
            <a:fillRect/>
          </a:stretch>
        </p:blipFill>
        <p:spPr>
          <a:xfrm>
            <a:off x="8277359" y="2434107"/>
            <a:ext cx="3216165" cy="3501911"/>
          </a:xfrm>
          <a:prstGeom prst="rect">
            <a:avLst/>
          </a:prstGeom>
        </p:spPr>
      </p:pic>
    </p:spTree>
    <p:extLst>
      <p:ext uri="{BB962C8B-B14F-4D97-AF65-F5344CB8AC3E}">
        <p14:creationId xmlns:p14="http://schemas.microsoft.com/office/powerpoint/2010/main" val="6782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F0F169-9C21-49DB-9AB6-3F87B70C7513}"/>
              </a:ext>
            </a:extLst>
          </p:cNvPr>
          <p:cNvSpPr>
            <a:spLocks noGrp="1"/>
          </p:cNvSpPr>
          <p:nvPr>
            <p:ph type="title"/>
          </p:nvPr>
        </p:nvSpPr>
        <p:spPr>
          <a:xfrm>
            <a:off x="838200" y="365125"/>
            <a:ext cx="10515600" cy="644809"/>
          </a:xfrm>
        </p:spPr>
        <p:txBody>
          <a:bodyPr>
            <a:normAutofit/>
          </a:bodyPr>
          <a:lstStyle/>
          <a:p>
            <a:r>
              <a:rPr lang="tr-TR" sz="2800" b="1" dirty="0">
                <a:solidFill>
                  <a:prstClr val="black"/>
                </a:solidFill>
              </a:rPr>
              <a:t>6. Manometreler Kullanarak Akışkanların Basıncını Ölçme</a:t>
            </a:r>
            <a:endParaRPr lang="tr-TR" dirty="0"/>
          </a:p>
        </p:txBody>
      </p:sp>
      <p:sp>
        <p:nvSpPr>
          <p:cNvPr id="3" name="İçerik Yer Tutucusu 2">
            <a:extLst>
              <a:ext uri="{FF2B5EF4-FFF2-40B4-BE49-F238E27FC236}">
                <a16:creationId xmlns:a16="http://schemas.microsoft.com/office/drawing/2014/main" id="{F9A99606-DBE9-428A-AF79-92BC19E2673A}"/>
              </a:ext>
            </a:extLst>
          </p:cNvPr>
          <p:cNvSpPr>
            <a:spLocks noGrp="1"/>
          </p:cNvSpPr>
          <p:nvPr>
            <p:ph idx="1"/>
          </p:nvPr>
        </p:nvSpPr>
        <p:spPr>
          <a:xfrm>
            <a:off x="838200" y="1009934"/>
            <a:ext cx="10515600" cy="5167029"/>
          </a:xfrm>
        </p:spPr>
        <p:txBody>
          <a:bodyPr>
            <a:normAutofit/>
          </a:bodyPr>
          <a:lstStyle/>
          <a:p>
            <a:pPr algn="just"/>
            <a:r>
              <a:rPr lang="tr-TR" sz="2000" dirty="0"/>
              <a:t>Akışkanların basınçlarını ölçmek için manometreler kullanılmaktadır. Manometrelerin farklı çeşitleri bulunmaktadır. Özellikle ‘U’ tipi ve ‘</a:t>
            </a:r>
            <a:r>
              <a:rPr lang="tr-TR" sz="2000" dirty="0" err="1"/>
              <a:t>bourdan</a:t>
            </a:r>
            <a:r>
              <a:rPr lang="tr-TR" sz="2000" dirty="0"/>
              <a:t> borulu’ manometrelerdir. U tipi manometreler U harfine benzer borular ile ölçülür. Bu boruların içerisinde </a:t>
            </a:r>
            <a:r>
              <a:rPr lang="tr-TR" sz="2000" dirty="0" err="1"/>
              <a:t>civa</a:t>
            </a:r>
            <a:r>
              <a:rPr lang="tr-TR" sz="2000" dirty="0"/>
              <a:t> bulunmaktadır ve basıncı ölçülecek akışkan bu borunun içine konularak civanın hareketi gözlemlenir ve basınç ölçümü gerçekleşir. U borusu dışında ibreli ve dijital manometrelerde endüstride yaygın olarak kullanılır.</a:t>
            </a:r>
          </a:p>
          <a:p>
            <a:pPr algn="just"/>
            <a:endParaRPr lang="tr-TR" sz="2000" dirty="0"/>
          </a:p>
        </p:txBody>
      </p:sp>
      <p:pic>
        <p:nvPicPr>
          <p:cNvPr id="4" name="Resim 3">
            <a:extLst>
              <a:ext uri="{FF2B5EF4-FFF2-40B4-BE49-F238E27FC236}">
                <a16:creationId xmlns:a16="http://schemas.microsoft.com/office/drawing/2014/main" id="{4E86635C-C618-4AEF-82BB-42A851127F9D}"/>
              </a:ext>
            </a:extLst>
          </p:cNvPr>
          <p:cNvPicPr/>
          <p:nvPr/>
        </p:nvPicPr>
        <p:blipFill>
          <a:blip r:embed="rId2">
            <a:extLst>
              <a:ext uri="{28A0092B-C50C-407E-A947-70E740481C1C}">
                <a14:useLocalDpi xmlns:a14="http://schemas.microsoft.com/office/drawing/2010/main" val="0"/>
              </a:ext>
            </a:extLst>
          </a:blip>
          <a:stretch>
            <a:fillRect/>
          </a:stretch>
        </p:blipFill>
        <p:spPr>
          <a:xfrm>
            <a:off x="1166177" y="2781016"/>
            <a:ext cx="2773045" cy="3067050"/>
          </a:xfrm>
          <a:prstGeom prst="rect">
            <a:avLst/>
          </a:prstGeom>
        </p:spPr>
      </p:pic>
      <p:pic>
        <p:nvPicPr>
          <p:cNvPr id="5" name="Resim 4">
            <a:extLst>
              <a:ext uri="{FF2B5EF4-FFF2-40B4-BE49-F238E27FC236}">
                <a16:creationId xmlns:a16="http://schemas.microsoft.com/office/drawing/2014/main" id="{048CF4B7-6AAE-4B60-BC14-625B08A96AA6}"/>
              </a:ext>
            </a:extLst>
          </p:cNvPr>
          <p:cNvPicPr/>
          <p:nvPr/>
        </p:nvPicPr>
        <p:blipFill>
          <a:blip r:embed="rId3">
            <a:extLst>
              <a:ext uri="{28A0092B-C50C-407E-A947-70E740481C1C}">
                <a14:useLocalDpi xmlns:a14="http://schemas.microsoft.com/office/drawing/2010/main" val="0"/>
              </a:ext>
            </a:extLst>
          </a:blip>
          <a:stretch>
            <a:fillRect/>
          </a:stretch>
        </p:blipFill>
        <p:spPr>
          <a:xfrm>
            <a:off x="4824412" y="2736742"/>
            <a:ext cx="2543175" cy="2705100"/>
          </a:xfrm>
          <a:prstGeom prst="rect">
            <a:avLst/>
          </a:prstGeom>
        </p:spPr>
      </p:pic>
      <p:pic>
        <p:nvPicPr>
          <p:cNvPr id="6" name="Resim 5">
            <a:extLst>
              <a:ext uri="{FF2B5EF4-FFF2-40B4-BE49-F238E27FC236}">
                <a16:creationId xmlns:a16="http://schemas.microsoft.com/office/drawing/2014/main" id="{021DC748-0870-4DF5-82F7-3FA056C90008}"/>
              </a:ext>
            </a:extLst>
          </p:cNvPr>
          <p:cNvPicPr/>
          <p:nvPr/>
        </p:nvPicPr>
        <p:blipFill>
          <a:blip r:embed="rId4">
            <a:extLst>
              <a:ext uri="{28A0092B-C50C-407E-A947-70E740481C1C}">
                <a14:useLocalDpi xmlns:a14="http://schemas.microsoft.com/office/drawing/2010/main" val="0"/>
              </a:ext>
            </a:extLst>
          </a:blip>
          <a:stretch>
            <a:fillRect/>
          </a:stretch>
        </p:blipFill>
        <p:spPr>
          <a:xfrm>
            <a:off x="8089830" y="2830712"/>
            <a:ext cx="2773044" cy="2611130"/>
          </a:xfrm>
          <a:prstGeom prst="rect">
            <a:avLst/>
          </a:prstGeom>
        </p:spPr>
      </p:pic>
    </p:spTree>
    <p:extLst>
      <p:ext uri="{BB962C8B-B14F-4D97-AF65-F5344CB8AC3E}">
        <p14:creationId xmlns:p14="http://schemas.microsoft.com/office/powerpoint/2010/main" val="3304186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BFFDB4-515F-49CB-9F36-8DF4E20C6288}"/>
              </a:ext>
            </a:extLst>
          </p:cNvPr>
          <p:cNvSpPr>
            <a:spLocks noGrp="1"/>
          </p:cNvSpPr>
          <p:nvPr>
            <p:ph type="title"/>
          </p:nvPr>
        </p:nvSpPr>
        <p:spPr>
          <a:xfrm>
            <a:off x="838200" y="365125"/>
            <a:ext cx="10515600" cy="827571"/>
          </a:xfrm>
        </p:spPr>
        <p:txBody>
          <a:bodyPr>
            <a:normAutofit/>
          </a:bodyPr>
          <a:lstStyle/>
          <a:p>
            <a:r>
              <a:rPr lang="tr-TR" sz="2800" b="1" dirty="0"/>
              <a:t>YOĞUNLUK</a:t>
            </a:r>
          </a:p>
        </p:txBody>
      </p:sp>
      <p:sp>
        <p:nvSpPr>
          <p:cNvPr id="3" name="İçerik Yer Tutucusu 2">
            <a:extLst>
              <a:ext uri="{FF2B5EF4-FFF2-40B4-BE49-F238E27FC236}">
                <a16:creationId xmlns:a16="http://schemas.microsoft.com/office/drawing/2014/main" id="{82494DE0-1522-456A-918C-1BA6D6128D54}"/>
              </a:ext>
            </a:extLst>
          </p:cNvPr>
          <p:cNvSpPr>
            <a:spLocks noGrp="1"/>
          </p:cNvSpPr>
          <p:nvPr>
            <p:ph idx="1"/>
          </p:nvPr>
        </p:nvSpPr>
        <p:spPr>
          <a:xfrm>
            <a:off x="838200" y="1192696"/>
            <a:ext cx="10515600" cy="4984267"/>
          </a:xfrm>
        </p:spPr>
        <p:txBody>
          <a:bodyPr>
            <a:normAutofit/>
          </a:bodyPr>
          <a:lstStyle/>
          <a:p>
            <a:pPr algn="just"/>
            <a:r>
              <a:rPr lang="tr-TR" sz="2000" dirty="0"/>
              <a:t>Bir maddenin birim hacminin kütlesi olarak tanımlanır. Yoğunluğun diğer </a:t>
            </a:r>
            <a:r>
              <a:rPr lang="tr-TR" sz="2000" dirty="0" err="1"/>
              <a:t>adıda</a:t>
            </a:r>
            <a:r>
              <a:rPr lang="tr-TR" sz="2000" dirty="0"/>
              <a:t> öz kütledir. Burada unutulmaması gereken hususlardan biride kütle ve </a:t>
            </a:r>
            <a:r>
              <a:rPr lang="tr-TR" sz="2000" dirty="0" err="1"/>
              <a:t>özkütlenin</a:t>
            </a:r>
            <a:r>
              <a:rPr lang="tr-TR" sz="2000" dirty="0"/>
              <a:t> yer çekiminden bağımsız olmasıdır. </a:t>
            </a:r>
            <a:r>
              <a:rPr lang="tr-TR" sz="2000" dirty="0" err="1"/>
              <a:t>Özkütle</a:t>
            </a:r>
            <a:r>
              <a:rPr lang="tr-TR" sz="2000" dirty="0"/>
              <a:t> ‘d’ ile gösterilir.</a:t>
            </a:r>
          </a:p>
          <a:p>
            <a:pPr algn="just"/>
            <a:r>
              <a:rPr lang="tr-TR" sz="2000" dirty="0"/>
              <a:t>Örneğin; </a:t>
            </a:r>
          </a:p>
          <a:p>
            <a:pPr algn="just"/>
            <a:r>
              <a:rPr lang="tr-TR" sz="2000" dirty="0"/>
              <a:t>Suyun </a:t>
            </a:r>
            <a:r>
              <a:rPr lang="tr-TR" sz="2000" dirty="0" err="1"/>
              <a:t>özkütlesi</a:t>
            </a:r>
            <a:r>
              <a:rPr lang="tr-TR" sz="2000" dirty="0"/>
              <a:t>= 1 g/cm3 dür.</a:t>
            </a:r>
          </a:p>
          <a:p>
            <a:pPr algn="just"/>
            <a:r>
              <a:rPr lang="tr-TR" sz="2000" dirty="0"/>
              <a:t>Demirin </a:t>
            </a:r>
            <a:r>
              <a:rPr lang="tr-TR" sz="2000" dirty="0" err="1"/>
              <a:t>özkütlesi</a:t>
            </a:r>
            <a:r>
              <a:rPr lang="tr-TR" sz="2000" dirty="0"/>
              <a:t>= 7.8 g/cm3  dür.</a:t>
            </a:r>
          </a:p>
          <a:p>
            <a:pPr algn="just"/>
            <a:r>
              <a:rPr lang="tr-TR" sz="2000" dirty="0" err="1"/>
              <a:t>Örneklerdende</a:t>
            </a:r>
            <a:r>
              <a:rPr lang="tr-TR" sz="2000" dirty="0"/>
              <a:t> görüleceği üzere yoğunluk ; d = m/V şeklinde </a:t>
            </a:r>
            <a:r>
              <a:rPr lang="tr-TR" sz="2000" dirty="0" err="1"/>
              <a:t>formülize</a:t>
            </a:r>
            <a:r>
              <a:rPr lang="tr-TR" sz="2000" dirty="0"/>
              <a:t> edilir. (m= kütle, V= hacim)</a:t>
            </a:r>
          </a:p>
          <a:p>
            <a:pPr algn="just"/>
            <a:endParaRPr lang="tr-TR" sz="2000" dirty="0"/>
          </a:p>
        </p:txBody>
      </p:sp>
    </p:spTree>
    <p:extLst>
      <p:ext uri="{BB962C8B-B14F-4D97-AF65-F5344CB8AC3E}">
        <p14:creationId xmlns:p14="http://schemas.microsoft.com/office/powerpoint/2010/main" val="2490695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0F5958-0A14-422A-87F7-AD7E67D5DED2}"/>
              </a:ext>
            </a:extLst>
          </p:cNvPr>
          <p:cNvSpPr>
            <a:spLocks noGrp="1"/>
          </p:cNvSpPr>
          <p:nvPr>
            <p:ph type="title"/>
          </p:nvPr>
        </p:nvSpPr>
        <p:spPr>
          <a:xfrm>
            <a:off x="838200" y="365126"/>
            <a:ext cx="10515600" cy="749300"/>
          </a:xfrm>
        </p:spPr>
        <p:txBody>
          <a:bodyPr>
            <a:normAutofit/>
          </a:bodyPr>
          <a:lstStyle/>
          <a:p>
            <a:r>
              <a:rPr lang="tr-TR" sz="2800" b="1" dirty="0"/>
              <a:t>ÖZGÜL AĞIRLIK</a:t>
            </a:r>
          </a:p>
        </p:txBody>
      </p:sp>
      <p:sp>
        <p:nvSpPr>
          <p:cNvPr id="3" name="İçerik Yer Tutucusu 2">
            <a:extLst>
              <a:ext uri="{FF2B5EF4-FFF2-40B4-BE49-F238E27FC236}">
                <a16:creationId xmlns:a16="http://schemas.microsoft.com/office/drawing/2014/main" id="{4A4CD166-0A7D-4E35-A5DD-23E7836BD766}"/>
              </a:ext>
            </a:extLst>
          </p:cNvPr>
          <p:cNvSpPr>
            <a:spLocks noGrp="1"/>
          </p:cNvSpPr>
          <p:nvPr>
            <p:ph idx="1"/>
          </p:nvPr>
        </p:nvSpPr>
        <p:spPr>
          <a:xfrm>
            <a:off x="838200" y="1114426"/>
            <a:ext cx="10515600" cy="5062537"/>
          </a:xfrm>
        </p:spPr>
        <p:txBody>
          <a:bodyPr>
            <a:normAutofit/>
          </a:bodyPr>
          <a:lstStyle/>
          <a:p>
            <a:pPr algn="just"/>
            <a:r>
              <a:rPr lang="tr-TR" sz="2000" dirty="0"/>
              <a:t>Bir maddenin birim hacminin ağırlığı olarak tanımlanır. Örneğin suyun özgül ağırlığı 1 cm3 için 1 g’dır. Özgül ağırlık ise ‘p’ ile ifade edilir. Aşağıda bazı yaygın bilinen maddelerin özgül ağırlıkları verilmiştir.</a:t>
            </a:r>
          </a:p>
          <a:p>
            <a:pPr algn="just"/>
            <a:endParaRPr lang="tr-TR" sz="2000" dirty="0"/>
          </a:p>
        </p:txBody>
      </p:sp>
      <p:graphicFrame>
        <p:nvGraphicFramePr>
          <p:cNvPr id="4" name="Tablo 3">
            <a:extLst>
              <a:ext uri="{FF2B5EF4-FFF2-40B4-BE49-F238E27FC236}">
                <a16:creationId xmlns:a16="http://schemas.microsoft.com/office/drawing/2014/main" id="{200B031E-FF65-4714-AB92-B33C341BFA47}"/>
              </a:ext>
            </a:extLst>
          </p:cNvPr>
          <p:cNvGraphicFramePr>
            <a:graphicFrameLocks noGrp="1"/>
          </p:cNvGraphicFramePr>
          <p:nvPr>
            <p:extLst>
              <p:ext uri="{D42A27DB-BD31-4B8C-83A1-F6EECF244321}">
                <p14:modId xmlns:p14="http://schemas.microsoft.com/office/powerpoint/2010/main" val="1283074963"/>
              </p:ext>
            </p:extLst>
          </p:nvPr>
        </p:nvGraphicFramePr>
        <p:xfrm>
          <a:off x="2643188" y="2480390"/>
          <a:ext cx="6632892" cy="1897220"/>
        </p:xfrm>
        <a:graphic>
          <a:graphicData uri="http://schemas.openxmlformats.org/drawingml/2006/table">
            <a:tbl>
              <a:tblPr firstRow="1" firstCol="1">
                <a:tableStyleId>{5C22544A-7EE6-4342-B048-85BDC9FD1C3A}</a:tableStyleId>
              </a:tblPr>
              <a:tblGrid>
                <a:gridCol w="3316446">
                  <a:extLst>
                    <a:ext uri="{9D8B030D-6E8A-4147-A177-3AD203B41FA5}">
                      <a16:colId xmlns:a16="http://schemas.microsoft.com/office/drawing/2014/main" val="2967307891"/>
                    </a:ext>
                  </a:extLst>
                </a:gridCol>
                <a:gridCol w="3316446">
                  <a:extLst>
                    <a:ext uri="{9D8B030D-6E8A-4147-A177-3AD203B41FA5}">
                      <a16:colId xmlns:a16="http://schemas.microsoft.com/office/drawing/2014/main" val="583091951"/>
                    </a:ext>
                  </a:extLst>
                </a:gridCol>
              </a:tblGrid>
              <a:tr h="379444">
                <a:tc>
                  <a:txBody>
                    <a:bodyPr/>
                    <a:lstStyle/>
                    <a:p>
                      <a:pPr>
                        <a:lnSpc>
                          <a:spcPct val="107000"/>
                        </a:lnSpc>
                        <a:spcAft>
                          <a:spcPts val="0"/>
                        </a:spcAft>
                      </a:pPr>
                      <a:r>
                        <a:rPr lang="tr-TR" sz="2000">
                          <a:effectLst/>
                        </a:rPr>
                        <a:t>MADDE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a:effectLst/>
                        </a:rPr>
                        <a:t>ÖZGÜL AĞIRLIK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6296732"/>
                  </a:ext>
                </a:extLst>
              </a:tr>
              <a:tr h="379444">
                <a:tc>
                  <a:txBody>
                    <a:bodyPr/>
                    <a:lstStyle/>
                    <a:p>
                      <a:pPr>
                        <a:lnSpc>
                          <a:spcPct val="107000"/>
                        </a:lnSpc>
                        <a:spcAft>
                          <a:spcPts val="0"/>
                        </a:spcAft>
                      </a:pPr>
                      <a:r>
                        <a:rPr lang="tr-TR" sz="2000">
                          <a:effectLst/>
                        </a:rPr>
                        <a:t>Hava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a:effectLst/>
                        </a:rPr>
                        <a:t>0,0013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5612858"/>
                  </a:ext>
                </a:extLst>
              </a:tr>
              <a:tr h="379444">
                <a:tc>
                  <a:txBody>
                    <a:bodyPr/>
                    <a:lstStyle/>
                    <a:p>
                      <a:pPr>
                        <a:lnSpc>
                          <a:spcPct val="107000"/>
                        </a:lnSpc>
                        <a:spcAft>
                          <a:spcPts val="0"/>
                        </a:spcAft>
                      </a:pPr>
                      <a:r>
                        <a:rPr lang="tr-TR" sz="2000">
                          <a:effectLst/>
                        </a:rPr>
                        <a:t>Su</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2673842"/>
                  </a:ext>
                </a:extLst>
              </a:tr>
              <a:tr h="379444">
                <a:tc>
                  <a:txBody>
                    <a:bodyPr/>
                    <a:lstStyle/>
                    <a:p>
                      <a:pPr>
                        <a:lnSpc>
                          <a:spcPct val="107000"/>
                        </a:lnSpc>
                        <a:spcAft>
                          <a:spcPts val="0"/>
                        </a:spcAft>
                      </a:pPr>
                      <a:r>
                        <a:rPr lang="tr-TR" sz="2000">
                          <a:effectLst/>
                        </a:rPr>
                        <a:t>Zeytinyağı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a:effectLst/>
                        </a:rPr>
                        <a:t>0,9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4752500"/>
                  </a:ext>
                </a:extLst>
              </a:tr>
              <a:tr h="379444">
                <a:tc>
                  <a:txBody>
                    <a:bodyPr/>
                    <a:lstStyle/>
                    <a:p>
                      <a:pPr>
                        <a:lnSpc>
                          <a:spcPct val="107000"/>
                        </a:lnSpc>
                        <a:spcAft>
                          <a:spcPts val="0"/>
                        </a:spcAft>
                      </a:pPr>
                      <a:r>
                        <a:rPr lang="tr-TR" sz="2000">
                          <a:effectLst/>
                        </a:rPr>
                        <a:t>Alüminyum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2,7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4140031"/>
                  </a:ext>
                </a:extLst>
              </a:tr>
            </a:tbl>
          </a:graphicData>
        </a:graphic>
      </p:graphicFrame>
    </p:spTree>
    <p:extLst>
      <p:ext uri="{BB962C8B-B14F-4D97-AF65-F5344CB8AC3E}">
        <p14:creationId xmlns:p14="http://schemas.microsoft.com/office/powerpoint/2010/main" val="664915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9AC4CF-C938-47EF-A74E-2537AD0CB4E0}"/>
              </a:ext>
            </a:extLst>
          </p:cNvPr>
          <p:cNvSpPr>
            <a:spLocks noGrp="1"/>
          </p:cNvSpPr>
          <p:nvPr>
            <p:ph type="title"/>
          </p:nvPr>
        </p:nvSpPr>
        <p:spPr/>
        <p:txBody>
          <a:bodyPr>
            <a:normAutofit/>
          </a:bodyPr>
          <a:lstStyle/>
          <a:p>
            <a:r>
              <a:rPr lang="tr-TR" sz="3600" b="1" dirty="0"/>
              <a:t>Kaynaklar</a:t>
            </a:r>
          </a:p>
        </p:txBody>
      </p:sp>
      <p:sp>
        <p:nvSpPr>
          <p:cNvPr id="3" name="İçerik Yer Tutucusu 2">
            <a:extLst>
              <a:ext uri="{FF2B5EF4-FFF2-40B4-BE49-F238E27FC236}">
                <a16:creationId xmlns:a16="http://schemas.microsoft.com/office/drawing/2014/main" id="{90331620-EE9B-4933-90A0-A1DE5EA30052}"/>
              </a:ext>
            </a:extLst>
          </p:cNvPr>
          <p:cNvSpPr>
            <a:spLocks noGrp="1"/>
          </p:cNvSpPr>
          <p:nvPr>
            <p:ph idx="1"/>
          </p:nvPr>
        </p:nvSpPr>
        <p:spPr/>
        <p:txBody>
          <a:bodyPr/>
          <a:lstStyle/>
          <a:p>
            <a:r>
              <a:rPr lang="tr-TR"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http://www.digitalterazi.com/urundetay.asp?k=139&amp;id=185&amp;urun=digital</a:t>
            </a:r>
            <a:r>
              <a:rPr lang="tr-TR"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p>
          <a:p>
            <a:r>
              <a:rPr lang="tr-TR"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http://www.istesob.org.tr/esnafa-1674-tl-terazi-cezasi/</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r>
              <a:rPr lang="tr-TR"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http://falezmedikal.com/seca-olcme-ve-tarti-cihazlari.html</a:t>
            </a:r>
            <a:endParaRPr lang="tr-T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tr-TR" sz="2000" u="sng" dirty="0">
                <a:hlinkClick r:id="rId5"/>
              </a:rPr>
              <a:t>https://fizikdersi.gen.tr/basinc-basinc-kuvveti-nedir-kati-basinci-nelere-baglidir/</a:t>
            </a:r>
            <a:endParaRPr lang="tr-TR" sz="2000" u="sng" dirty="0"/>
          </a:p>
          <a:p>
            <a:r>
              <a:rPr lang="tr-TR" sz="2000" u="sng" dirty="0">
                <a:hlinkClick r:id="rId6"/>
              </a:rPr>
              <a:t>https://fizikdersi.gen.tr/sivi-basinci-nedir-nelere-baglidir-ornekler/</a:t>
            </a:r>
            <a:endParaRPr lang="tr-TR" sz="2000" u="sng" dirty="0"/>
          </a:p>
          <a:p>
            <a:r>
              <a:rPr lang="tr-TR" sz="2000" u="sng" dirty="0">
                <a:hlinkClick r:id="rId7"/>
              </a:rPr>
              <a:t>https://www.eokultv.com/sivi-basinci-konu-anlatimi/5891</a:t>
            </a:r>
            <a:endParaRPr lang="tr-TR" sz="2000" u="sng" dirty="0"/>
          </a:p>
          <a:p>
            <a:r>
              <a:rPr lang="tr-TR" sz="2000" u="sng" dirty="0">
                <a:hlinkClick r:id="rId8"/>
              </a:rPr>
              <a:t>https://phet.colorado.edu/sims/html/gas-properties/latest/gas-properties_en.html</a:t>
            </a:r>
            <a:endParaRPr lang="tr-TR" sz="2000" u="sng" dirty="0"/>
          </a:p>
          <a:p>
            <a:r>
              <a:rPr lang="tr-TR" sz="2000" u="sng" dirty="0">
                <a:hlinkClick r:id="rId9"/>
              </a:rPr>
              <a:t>http://teknikyaz.blogspot.com/2016/01/manometre.html</a:t>
            </a:r>
            <a:endParaRPr lang="tr-TR" sz="2000" u="sng" dirty="0"/>
          </a:p>
          <a:p>
            <a:r>
              <a:rPr lang="tr-TR" sz="2000" u="sng" dirty="0">
                <a:hlinkClick r:id="rId10"/>
              </a:rPr>
              <a:t>http://www.tuncell.com/tnc-kontakli-manometre-yeniurun_listele-47.htm</a:t>
            </a:r>
            <a:endParaRPr lang="tr-TR" sz="2000" u="sng" dirty="0"/>
          </a:p>
          <a:p>
            <a:r>
              <a:rPr lang="tr-TR" sz="2000" u="sng" dirty="0">
                <a:hlinkClick r:id="rId11"/>
              </a:rPr>
              <a:t>https://www.wika.com.tr/dg_10_tr_tr.WIKA</a:t>
            </a:r>
            <a:endParaRPr lang="tr-TR" sz="2000" u="sng" dirty="0"/>
          </a:p>
          <a:p>
            <a:endParaRPr lang="tr-TR" sz="2000" u="sng" dirty="0"/>
          </a:p>
          <a:p>
            <a:endParaRPr lang="tr-TR" sz="2000" u="sng" dirty="0"/>
          </a:p>
        </p:txBody>
      </p:sp>
    </p:spTree>
    <p:extLst>
      <p:ext uri="{BB962C8B-B14F-4D97-AF65-F5344CB8AC3E}">
        <p14:creationId xmlns:p14="http://schemas.microsoft.com/office/powerpoint/2010/main" val="395222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FA0D1C-4AAA-4726-9765-690C50952293}"/>
              </a:ext>
            </a:extLst>
          </p:cNvPr>
          <p:cNvSpPr>
            <a:spLocks noGrp="1"/>
          </p:cNvSpPr>
          <p:nvPr>
            <p:ph type="title"/>
          </p:nvPr>
        </p:nvSpPr>
        <p:spPr>
          <a:xfrm>
            <a:off x="838200" y="343813"/>
            <a:ext cx="10515600" cy="849526"/>
          </a:xfrm>
        </p:spPr>
        <p:txBody>
          <a:bodyPr>
            <a:normAutofit/>
          </a:bodyPr>
          <a:lstStyle/>
          <a:p>
            <a:r>
              <a:rPr lang="tr-TR" sz="2800" b="1" dirty="0">
                <a:latin typeface="Calibri" panose="020F0502020204030204" pitchFamily="34" charset="0"/>
                <a:ea typeface="Calibri" panose="020F0502020204030204" pitchFamily="34" charset="0"/>
                <a:cs typeface="Times New Roman" panose="02020603050405020304" pitchFamily="18" charset="0"/>
              </a:rPr>
              <a:t>AĞIRLIK ÖLÇÜMÜ</a:t>
            </a:r>
            <a:endParaRPr lang="tr-TR" sz="2800" dirty="0"/>
          </a:p>
        </p:txBody>
      </p:sp>
      <p:graphicFrame>
        <p:nvGraphicFramePr>
          <p:cNvPr id="5" name="İçerik Yer Tutucusu 4">
            <a:extLst>
              <a:ext uri="{FF2B5EF4-FFF2-40B4-BE49-F238E27FC236}">
                <a16:creationId xmlns:a16="http://schemas.microsoft.com/office/drawing/2014/main" id="{8AC72A6C-A94B-48A7-946A-C9D2528150F4}"/>
              </a:ext>
            </a:extLst>
          </p:cNvPr>
          <p:cNvGraphicFramePr>
            <a:graphicFrameLocks noGrp="1"/>
          </p:cNvGraphicFramePr>
          <p:nvPr>
            <p:ph idx="1"/>
            <p:extLst>
              <p:ext uri="{D42A27DB-BD31-4B8C-83A1-F6EECF244321}">
                <p14:modId xmlns:p14="http://schemas.microsoft.com/office/powerpoint/2010/main" val="2833145733"/>
              </p:ext>
            </p:extLst>
          </p:nvPr>
        </p:nvGraphicFramePr>
        <p:xfrm>
          <a:off x="838200" y="1596788"/>
          <a:ext cx="10694158" cy="4896086"/>
        </p:xfrm>
        <a:graphic>
          <a:graphicData uri="http://schemas.openxmlformats.org/drawingml/2006/table">
            <a:tbl>
              <a:tblPr firstRow="1" firstCol="1" bandRow="1">
                <a:tableStyleId>{5FD0F851-EC5A-4D38-B0AD-8093EC10F338}</a:tableStyleId>
              </a:tblPr>
              <a:tblGrid>
                <a:gridCol w="4948451">
                  <a:extLst>
                    <a:ext uri="{9D8B030D-6E8A-4147-A177-3AD203B41FA5}">
                      <a16:colId xmlns:a16="http://schemas.microsoft.com/office/drawing/2014/main" val="1522647367"/>
                    </a:ext>
                  </a:extLst>
                </a:gridCol>
                <a:gridCol w="5745707">
                  <a:extLst>
                    <a:ext uri="{9D8B030D-6E8A-4147-A177-3AD203B41FA5}">
                      <a16:colId xmlns:a16="http://schemas.microsoft.com/office/drawing/2014/main" val="1111807354"/>
                    </a:ext>
                  </a:extLst>
                </a:gridCol>
              </a:tblGrid>
              <a:tr h="3778218">
                <a:tc>
                  <a:txBody>
                    <a:bodyPr/>
                    <a:lstStyle/>
                    <a:p>
                      <a:pPr>
                        <a:lnSpc>
                          <a:spcPct val="115000"/>
                        </a:lnSpc>
                        <a:spcAft>
                          <a:spcPts val="0"/>
                        </a:spcAft>
                      </a:pPr>
                      <a:r>
                        <a:rPr lang="tr-TR" sz="2000" u="sng" dirty="0">
                          <a:effectLst/>
                        </a:rPr>
                        <a:t>Kütle</a:t>
                      </a:r>
                      <a:endParaRPr lang="tr-TR" sz="2000" dirty="0">
                        <a:effectLst/>
                      </a:endParaRPr>
                    </a:p>
                    <a:p>
                      <a:pPr marL="342900" lvl="0" indent="-342900">
                        <a:lnSpc>
                          <a:spcPct val="115000"/>
                        </a:lnSpc>
                        <a:spcAft>
                          <a:spcPts val="0"/>
                        </a:spcAft>
                        <a:buFont typeface="Symbol" panose="05050102010706020507" pitchFamily="18" charset="2"/>
                        <a:buChar char=""/>
                      </a:pPr>
                      <a:r>
                        <a:rPr lang="tr-TR" sz="2000" dirty="0">
                          <a:effectLst/>
                        </a:rPr>
                        <a:t>Değişmeyen madde miktarıdır.</a:t>
                      </a:r>
                    </a:p>
                    <a:p>
                      <a:pPr marL="342900" lvl="0" indent="-342900">
                        <a:lnSpc>
                          <a:spcPct val="115000"/>
                        </a:lnSpc>
                        <a:spcAft>
                          <a:spcPts val="0"/>
                        </a:spcAft>
                        <a:buFont typeface="Symbol" panose="05050102010706020507" pitchFamily="18" charset="2"/>
                        <a:buChar char=""/>
                      </a:pPr>
                      <a:r>
                        <a:rPr lang="tr-TR" sz="2000" dirty="0">
                          <a:effectLst/>
                        </a:rPr>
                        <a:t>Eşit kollu terazi ile ölçülür.</a:t>
                      </a:r>
                    </a:p>
                    <a:p>
                      <a:pPr marL="342900" lvl="0" indent="-342900">
                        <a:lnSpc>
                          <a:spcPct val="115000"/>
                        </a:lnSpc>
                        <a:spcAft>
                          <a:spcPts val="0"/>
                        </a:spcAft>
                        <a:buFont typeface="Symbol" panose="05050102010706020507" pitchFamily="18" charset="2"/>
                        <a:buChar char=""/>
                      </a:pPr>
                      <a:r>
                        <a:rPr lang="tr-TR" sz="2000" dirty="0" err="1">
                          <a:effectLst/>
                        </a:rPr>
                        <a:t>Skaler</a:t>
                      </a:r>
                      <a:r>
                        <a:rPr lang="tr-TR" sz="2000" dirty="0">
                          <a:effectLst/>
                        </a:rPr>
                        <a:t> bir büyüklüktür.</a:t>
                      </a:r>
                    </a:p>
                    <a:p>
                      <a:pPr marL="342900" lvl="0" indent="-342900">
                        <a:lnSpc>
                          <a:spcPct val="115000"/>
                        </a:lnSpc>
                        <a:spcAft>
                          <a:spcPts val="0"/>
                        </a:spcAft>
                        <a:buFont typeface="Symbol" panose="05050102010706020507" pitchFamily="18" charset="2"/>
                        <a:buChar char=""/>
                      </a:pPr>
                      <a:r>
                        <a:rPr lang="tr-TR" sz="2000" dirty="0">
                          <a:effectLst/>
                        </a:rPr>
                        <a:t>Birimi kg ya da gr’dır.</a:t>
                      </a:r>
                    </a:p>
                    <a:p>
                      <a:pPr marL="342900" lvl="0" indent="-342900">
                        <a:lnSpc>
                          <a:spcPct val="115000"/>
                        </a:lnSpc>
                        <a:spcAft>
                          <a:spcPts val="0"/>
                        </a:spcAft>
                        <a:buFont typeface="Symbol" panose="05050102010706020507" pitchFamily="18" charset="2"/>
                        <a:buChar char=""/>
                      </a:pPr>
                      <a:r>
                        <a:rPr lang="tr-TR" sz="2000" dirty="0">
                          <a:effectLst/>
                        </a:rPr>
                        <a:t>Uzayın her noktasında değeri aynıdır, değişmez.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2000" u="sng" dirty="0">
                          <a:effectLst/>
                        </a:rPr>
                        <a:t>Ağırlık</a:t>
                      </a:r>
                      <a:endParaRPr lang="tr-TR" sz="2000" dirty="0">
                        <a:effectLst/>
                      </a:endParaRPr>
                    </a:p>
                    <a:p>
                      <a:pPr marL="342900" lvl="0" indent="-342900">
                        <a:lnSpc>
                          <a:spcPct val="115000"/>
                        </a:lnSpc>
                        <a:spcAft>
                          <a:spcPts val="0"/>
                        </a:spcAft>
                        <a:buFont typeface="Symbol" panose="05050102010706020507" pitchFamily="18" charset="2"/>
                        <a:buChar char=""/>
                      </a:pPr>
                      <a:r>
                        <a:rPr lang="tr-TR" sz="2000" dirty="0">
                          <a:effectLst/>
                        </a:rPr>
                        <a:t>Bir maddenin kütlesine etki eden yer çekimi kuvvetidir.</a:t>
                      </a:r>
                    </a:p>
                    <a:p>
                      <a:pPr marL="342900" lvl="0" indent="-342900">
                        <a:lnSpc>
                          <a:spcPct val="115000"/>
                        </a:lnSpc>
                        <a:spcAft>
                          <a:spcPts val="0"/>
                        </a:spcAft>
                        <a:buFont typeface="Symbol" panose="05050102010706020507" pitchFamily="18" charset="2"/>
                        <a:buChar char=""/>
                      </a:pPr>
                      <a:r>
                        <a:rPr lang="tr-TR" sz="2000" dirty="0">
                          <a:effectLst/>
                        </a:rPr>
                        <a:t>Dinamometre veya yaylı el kantarı ile ölçülür.</a:t>
                      </a:r>
                    </a:p>
                    <a:p>
                      <a:pPr marL="342900" lvl="0" indent="-342900">
                        <a:lnSpc>
                          <a:spcPct val="115000"/>
                        </a:lnSpc>
                        <a:spcAft>
                          <a:spcPts val="0"/>
                        </a:spcAft>
                        <a:buFont typeface="Symbol" panose="05050102010706020507" pitchFamily="18" charset="2"/>
                        <a:buChar char=""/>
                      </a:pPr>
                      <a:r>
                        <a:rPr lang="tr-TR" sz="2000" dirty="0" err="1">
                          <a:effectLst/>
                        </a:rPr>
                        <a:t>Vektörel</a:t>
                      </a:r>
                      <a:r>
                        <a:rPr lang="tr-TR" sz="2000" dirty="0">
                          <a:effectLst/>
                        </a:rPr>
                        <a:t> bir büyüklüktür.</a:t>
                      </a:r>
                    </a:p>
                    <a:p>
                      <a:pPr marL="342900" lvl="0" indent="-342900">
                        <a:lnSpc>
                          <a:spcPct val="115000"/>
                        </a:lnSpc>
                        <a:spcAft>
                          <a:spcPts val="0"/>
                        </a:spcAft>
                        <a:buFont typeface="Symbol" panose="05050102010706020507" pitchFamily="18" charset="2"/>
                        <a:buChar char=""/>
                      </a:pPr>
                      <a:r>
                        <a:rPr lang="tr-TR" sz="2000" dirty="0">
                          <a:effectLst/>
                        </a:rPr>
                        <a:t>Birimi Newton (N) ya da </a:t>
                      </a:r>
                      <a:r>
                        <a:rPr lang="tr-TR" sz="2000" dirty="0" err="1">
                          <a:effectLst/>
                        </a:rPr>
                        <a:t>dyne</a:t>
                      </a:r>
                      <a:r>
                        <a:rPr lang="tr-TR" sz="2000" dirty="0">
                          <a:effectLst/>
                        </a:rPr>
                        <a:t> (</a:t>
                      </a:r>
                      <a:r>
                        <a:rPr lang="tr-TR" sz="2000" dirty="0" err="1">
                          <a:effectLst/>
                        </a:rPr>
                        <a:t>dyn</a:t>
                      </a:r>
                      <a:r>
                        <a:rPr lang="tr-TR" sz="2000" dirty="0">
                          <a:effectLst/>
                        </a:rPr>
                        <a:t>)’</a:t>
                      </a:r>
                      <a:r>
                        <a:rPr lang="tr-TR" sz="2000" dirty="0" err="1">
                          <a:effectLst/>
                        </a:rPr>
                        <a:t>dir</a:t>
                      </a:r>
                      <a:r>
                        <a:rPr lang="tr-TR" sz="2000" dirty="0">
                          <a:effectLst/>
                        </a:rPr>
                        <a:t>.</a:t>
                      </a:r>
                    </a:p>
                    <a:p>
                      <a:pPr marL="342900" lvl="0" indent="-342900">
                        <a:lnSpc>
                          <a:spcPct val="115000"/>
                        </a:lnSpc>
                        <a:spcAft>
                          <a:spcPts val="0"/>
                        </a:spcAft>
                        <a:buFont typeface="Symbol" panose="05050102010706020507" pitchFamily="18" charset="2"/>
                        <a:buChar char=""/>
                      </a:pPr>
                      <a:r>
                        <a:rPr lang="tr-TR" sz="2000" dirty="0">
                          <a:effectLst/>
                        </a:rPr>
                        <a:t>Ağırlık yer çekim alan şiddetine bağlı büyüklük olduğu için, alan şiddetinin değiştiği yerde ağırlık değişmektedir.</a:t>
                      </a:r>
                    </a:p>
                    <a:p>
                      <a:pPr marL="342900" lvl="0" indent="-342900">
                        <a:lnSpc>
                          <a:spcPct val="115000"/>
                        </a:lnSpc>
                        <a:spcAft>
                          <a:spcPts val="0"/>
                        </a:spcAft>
                        <a:buFont typeface="Symbol" panose="05050102010706020507" pitchFamily="18" charset="2"/>
                        <a:buChar char=""/>
                      </a:pPr>
                      <a:r>
                        <a:rPr lang="tr-TR" sz="2000" dirty="0">
                          <a:effectLst/>
                        </a:rPr>
                        <a:t>Uzayın farklı noktalarında farklı değer alır, değişir.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4917050"/>
                  </a:ext>
                </a:extLst>
              </a:tr>
              <a:tr h="1117868">
                <a:tc gridSpan="2">
                  <a:txBody>
                    <a:bodyPr/>
                    <a:lstStyle/>
                    <a:p>
                      <a:pPr algn="just">
                        <a:lnSpc>
                          <a:spcPct val="115000"/>
                        </a:lnSpc>
                        <a:spcAft>
                          <a:spcPts val="0"/>
                        </a:spcAft>
                      </a:pPr>
                      <a:r>
                        <a:rPr lang="tr-TR" sz="2000" u="sng" dirty="0">
                          <a:effectLst/>
                        </a:rPr>
                        <a:t>Kütle ile Ağırlık arasındaki en belirgin fark</a:t>
                      </a:r>
                      <a:endParaRPr lang="tr-TR" sz="2000" dirty="0">
                        <a:effectLst/>
                      </a:endParaRPr>
                    </a:p>
                    <a:p>
                      <a:pPr algn="just">
                        <a:lnSpc>
                          <a:spcPct val="115000"/>
                        </a:lnSpc>
                        <a:spcAft>
                          <a:spcPts val="0"/>
                        </a:spcAft>
                      </a:pPr>
                      <a:r>
                        <a:rPr lang="tr-TR" sz="2000" dirty="0">
                          <a:effectLst/>
                        </a:rPr>
                        <a:t>Kütle değişmeyen madde miktarı olduğu için evrenin her yerinde aynıdır. Ağırlık ise yer çekimi kuvvetinin kütle üzerindeki etkisi olduğu için gezegenin çekim kuvvetine göre değişir.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3068549025"/>
                  </a:ext>
                </a:extLst>
              </a:tr>
            </a:tbl>
          </a:graphicData>
        </a:graphic>
      </p:graphicFrame>
      <p:sp>
        <p:nvSpPr>
          <p:cNvPr id="6" name="Unvan 1">
            <a:extLst>
              <a:ext uri="{FF2B5EF4-FFF2-40B4-BE49-F238E27FC236}">
                <a16:creationId xmlns:a16="http://schemas.microsoft.com/office/drawing/2014/main" id="{3298CA87-F28E-4F28-8E79-9537E99904E5}"/>
              </a:ext>
            </a:extLst>
          </p:cNvPr>
          <p:cNvSpPr txBox="1">
            <a:spLocks/>
          </p:cNvSpPr>
          <p:nvPr/>
        </p:nvSpPr>
        <p:spPr>
          <a:xfrm>
            <a:off x="838200" y="789889"/>
            <a:ext cx="10515600" cy="849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5000"/>
              </a:lnSpc>
              <a:spcAft>
                <a:spcPts val="1000"/>
              </a:spcAft>
            </a:pPr>
            <a:r>
              <a:rPr lang="tr-TR" sz="2000" b="1" dirty="0">
                <a:latin typeface="Calibri" panose="020F0502020204030204" pitchFamily="34" charset="0"/>
                <a:ea typeface="Calibri" panose="020F0502020204030204" pitchFamily="34" charset="0"/>
                <a:cs typeface="Times New Roman" panose="02020603050405020304" pitchFamily="18" charset="0"/>
              </a:rPr>
              <a:t>1. Kütle ve Ağırlığın Tanımı</a:t>
            </a:r>
          </a:p>
        </p:txBody>
      </p:sp>
    </p:spTree>
    <p:extLst>
      <p:ext uri="{BB962C8B-B14F-4D97-AF65-F5344CB8AC3E}">
        <p14:creationId xmlns:p14="http://schemas.microsoft.com/office/powerpoint/2010/main" val="122224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CFA337-37AE-4ECB-977B-DDADF6B718D8}"/>
              </a:ext>
            </a:extLst>
          </p:cNvPr>
          <p:cNvSpPr>
            <a:spLocks noGrp="1"/>
          </p:cNvSpPr>
          <p:nvPr>
            <p:ph type="title"/>
          </p:nvPr>
        </p:nvSpPr>
        <p:spPr>
          <a:xfrm>
            <a:off x="838200" y="205238"/>
            <a:ext cx="10515600" cy="1037948"/>
          </a:xfrm>
        </p:spPr>
        <p:txBody>
          <a:bodyPr>
            <a:normAutofit/>
          </a:bodyPr>
          <a:lstStyle/>
          <a:p>
            <a:pPr algn="just">
              <a:lnSpc>
                <a:spcPct val="115000"/>
              </a:lnSpc>
              <a:spcAft>
                <a:spcPts val="1000"/>
              </a:spcAft>
            </a:pPr>
            <a:r>
              <a:rPr lang="tr-TR" sz="2800" b="1" dirty="0">
                <a:latin typeface="Calibri" panose="020F0502020204030204" pitchFamily="34" charset="0"/>
                <a:ea typeface="Calibri" panose="020F0502020204030204" pitchFamily="34" charset="0"/>
                <a:cs typeface="Times New Roman" panose="02020603050405020304" pitchFamily="18" charset="0"/>
              </a:rPr>
              <a:t>AĞIRLIK ÖLÇÜMÜ</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5979522-C88C-4059-832F-CB830FD7A981}"/>
              </a:ext>
            </a:extLst>
          </p:cNvPr>
          <p:cNvSpPr>
            <a:spLocks noGrp="1"/>
          </p:cNvSpPr>
          <p:nvPr>
            <p:ph idx="1"/>
          </p:nvPr>
        </p:nvSpPr>
        <p:spPr>
          <a:xfrm>
            <a:off x="838200" y="1064526"/>
            <a:ext cx="10515600" cy="5112438"/>
          </a:xfrm>
        </p:spPr>
        <p:txBody>
          <a:bodyPr>
            <a:normAutofit/>
          </a:bodyPr>
          <a:lstStyle/>
          <a:p>
            <a:pPr algn="just">
              <a:lnSpc>
                <a:spcPct val="115000"/>
              </a:lnSpc>
              <a:spcAft>
                <a:spcPts val="1000"/>
              </a:spcAft>
            </a:pPr>
            <a:r>
              <a:rPr lang="tr-TR" sz="2400" b="1" dirty="0">
                <a:solidFill>
                  <a:srgbClr val="000000"/>
                </a:solidFill>
                <a:latin typeface="Calibri" panose="020F0502020204030204" pitchFamily="34" charset="0"/>
                <a:ea typeface="Calibri" panose="020F0502020204030204" pitchFamily="34" charset="0"/>
                <a:cs typeface="Arial" panose="020B0604020202020204" pitchFamily="34" charset="0"/>
              </a:rPr>
              <a:t>2.Ağırlık Birimleri</a:t>
            </a:r>
            <a:endParaRPr lang="tr-TR" sz="28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graphicFrame>
        <p:nvGraphicFramePr>
          <p:cNvPr id="4" name="Tablo 3">
            <a:extLst>
              <a:ext uri="{FF2B5EF4-FFF2-40B4-BE49-F238E27FC236}">
                <a16:creationId xmlns:a16="http://schemas.microsoft.com/office/drawing/2014/main" id="{18AD87A5-1755-45AF-8834-D5D5A7085637}"/>
              </a:ext>
            </a:extLst>
          </p:cNvPr>
          <p:cNvGraphicFramePr>
            <a:graphicFrameLocks noGrp="1"/>
          </p:cNvGraphicFramePr>
          <p:nvPr>
            <p:extLst>
              <p:ext uri="{D42A27DB-BD31-4B8C-83A1-F6EECF244321}">
                <p14:modId xmlns:p14="http://schemas.microsoft.com/office/powerpoint/2010/main" val="898124282"/>
              </p:ext>
            </p:extLst>
          </p:nvPr>
        </p:nvGraphicFramePr>
        <p:xfrm>
          <a:off x="2001152" y="1824698"/>
          <a:ext cx="8189696" cy="3790116"/>
        </p:xfrm>
        <a:graphic>
          <a:graphicData uri="http://schemas.openxmlformats.org/drawingml/2006/table">
            <a:tbl>
              <a:tblPr firstRow="1" firstCol="1" bandRow="1">
                <a:tableStyleId>{5C22544A-7EE6-4342-B048-85BDC9FD1C3A}</a:tableStyleId>
              </a:tblPr>
              <a:tblGrid>
                <a:gridCol w="3796220">
                  <a:extLst>
                    <a:ext uri="{9D8B030D-6E8A-4147-A177-3AD203B41FA5}">
                      <a16:colId xmlns:a16="http://schemas.microsoft.com/office/drawing/2014/main" val="3034788444"/>
                    </a:ext>
                  </a:extLst>
                </a:gridCol>
                <a:gridCol w="2297517">
                  <a:extLst>
                    <a:ext uri="{9D8B030D-6E8A-4147-A177-3AD203B41FA5}">
                      <a16:colId xmlns:a16="http://schemas.microsoft.com/office/drawing/2014/main" val="2905713611"/>
                    </a:ext>
                  </a:extLst>
                </a:gridCol>
                <a:gridCol w="2095959">
                  <a:extLst>
                    <a:ext uri="{9D8B030D-6E8A-4147-A177-3AD203B41FA5}">
                      <a16:colId xmlns:a16="http://schemas.microsoft.com/office/drawing/2014/main" val="1400413813"/>
                    </a:ext>
                  </a:extLst>
                </a:gridCol>
              </a:tblGrid>
              <a:tr h="344556">
                <a:tc>
                  <a:txBody>
                    <a:bodyPr/>
                    <a:lstStyle/>
                    <a:p>
                      <a:pPr algn="just">
                        <a:lnSpc>
                          <a:spcPct val="115000"/>
                        </a:lnSpc>
                        <a:spcAft>
                          <a:spcPts val="0"/>
                        </a:spcAft>
                      </a:pPr>
                      <a:r>
                        <a:rPr lang="tr-TR" sz="2000" dirty="0">
                          <a:effectLst/>
                        </a:rPr>
                        <a:t>BİRİM ADI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dirty="0">
                          <a:effectLst/>
                        </a:rPr>
                        <a:t>Kg karşılığı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Gram karşılığı</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1877117"/>
                  </a:ext>
                </a:extLst>
              </a:tr>
              <a:tr h="344556">
                <a:tc>
                  <a:txBody>
                    <a:bodyPr/>
                    <a:lstStyle/>
                    <a:p>
                      <a:pPr algn="just">
                        <a:lnSpc>
                          <a:spcPct val="115000"/>
                        </a:lnSpc>
                        <a:spcAft>
                          <a:spcPts val="0"/>
                        </a:spcAft>
                      </a:pPr>
                      <a:r>
                        <a:rPr lang="tr-TR" sz="2000">
                          <a:effectLst/>
                        </a:rPr>
                        <a:t>Ton (t)</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1600" baseline="30000">
                          <a:effectLst/>
                        </a:rPr>
                        <a:t>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6</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596848"/>
                  </a:ext>
                </a:extLst>
              </a:tr>
              <a:tr h="344556">
                <a:tc>
                  <a:txBody>
                    <a:bodyPr/>
                    <a:lstStyle/>
                    <a:p>
                      <a:pPr algn="just">
                        <a:lnSpc>
                          <a:spcPct val="115000"/>
                        </a:lnSpc>
                        <a:spcAft>
                          <a:spcPts val="0"/>
                        </a:spcAft>
                      </a:pPr>
                      <a:r>
                        <a:rPr lang="tr-TR" sz="2000">
                          <a:effectLst/>
                        </a:rPr>
                        <a:t>Kental (q)</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354294"/>
                  </a:ext>
                </a:extLst>
              </a:tr>
              <a:tr h="344556">
                <a:tc>
                  <a:txBody>
                    <a:bodyPr/>
                    <a:lstStyle/>
                    <a:p>
                      <a:pPr algn="just">
                        <a:lnSpc>
                          <a:spcPct val="115000"/>
                        </a:lnSpc>
                        <a:spcAft>
                          <a:spcPts val="0"/>
                        </a:spcAft>
                      </a:pPr>
                      <a:r>
                        <a:rPr lang="tr-TR" sz="2000">
                          <a:effectLst/>
                        </a:rPr>
                        <a:t>Kilogram (kg)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4707856"/>
                  </a:ext>
                </a:extLst>
              </a:tr>
              <a:tr h="344556">
                <a:tc>
                  <a:txBody>
                    <a:bodyPr/>
                    <a:lstStyle/>
                    <a:p>
                      <a:pPr algn="just">
                        <a:lnSpc>
                          <a:spcPct val="115000"/>
                        </a:lnSpc>
                        <a:spcAft>
                          <a:spcPts val="0"/>
                        </a:spcAft>
                      </a:pPr>
                      <a:r>
                        <a:rPr lang="tr-TR" sz="2000">
                          <a:effectLst/>
                        </a:rPr>
                        <a:t>Hektogram (hg)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047147"/>
                  </a:ext>
                </a:extLst>
              </a:tr>
              <a:tr h="344556">
                <a:tc>
                  <a:txBody>
                    <a:bodyPr/>
                    <a:lstStyle/>
                    <a:p>
                      <a:pPr algn="just">
                        <a:lnSpc>
                          <a:spcPct val="115000"/>
                        </a:lnSpc>
                        <a:spcAft>
                          <a:spcPts val="0"/>
                        </a:spcAft>
                      </a:pPr>
                      <a:r>
                        <a:rPr lang="tr-TR" sz="2000">
                          <a:effectLst/>
                        </a:rPr>
                        <a:t>Dekagram (dag)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3071642"/>
                  </a:ext>
                </a:extLst>
              </a:tr>
              <a:tr h="344556">
                <a:tc>
                  <a:txBody>
                    <a:bodyPr/>
                    <a:lstStyle/>
                    <a:p>
                      <a:pPr algn="just">
                        <a:lnSpc>
                          <a:spcPct val="115000"/>
                        </a:lnSpc>
                        <a:spcAft>
                          <a:spcPts val="0"/>
                        </a:spcAft>
                      </a:pPr>
                      <a:r>
                        <a:rPr lang="tr-TR" sz="2000">
                          <a:effectLst/>
                        </a:rPr>
                        <a:t>Gram (g)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2902588"/>
                  </a:ext>
                </a:extLst>
              </a:tr>
              <a:tr h="344556">
                <a:tc>
                  <a:txBody>
                    <a:bodyPr/>
                    <a:lstStyle/>
                    <a:p>
                      <a:pPr algn="just">
                        <a:lnSpc>
                          <a:spcPct val="115000"/>
                        </a:lnSpc>
                        <a:spcAft>
                          <a:spcPts val="0"/>
                        </a:spcAft>
                      </a:pPr>
                      <a:r>
                        <a:rPr lang="tr-TR" sz="2000">
                          <a:effectLst/>
                        </a:rPr>
                        <a:t>Desigram (dg)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-4</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337204"/>
                  </a:ext>
                </a:extLst>
              </a:tr>
              <a:tr h="344556">
                <a:tc>
                  <a:txBody>
                    <a:bodyPr/>
                    <a:lstStyle/>
                    <a:p>
                      <a:pPr algn="just">
                        <a:lnSpc>
                          <a:spcPct val="115000"/>
                        </a:lnSpc>
                        <a:spcAft>
                          <a:spcPts val="0"/>
                        </a:spcAft>
                      </a:pPr>
                      <a:r>
                        <a:rPr lang="tr-TR" sz="2000">
                          <a:effectLst/>
                        </a:rPr>
                        <a:t>Santigram (cg)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-5</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4187074"/>
                  </a:ext>
                </a:extLst>
              </a:tr>
              <a:tr h="344556">
                <a:tc>
                  <a:txBody>
                    <a:bodyPr/>
                    <a:lstStyle/>
                    <a:p>
                      <a:pPr algn="just">
                        <a:lnSpc>
                          <a:spcPct val="115000"/>
                        </a:lnSpc>
                        <a:spcAft>
                          <a:spcPts val="0"/>
                        </a:spcAft>
                      </a:pPr>
                      <a:r>
                        <a:rPr lang="tr-TR" sz="2000">
                          <a:effectLst/>
                        </a:rPr>
                        <a:t>Miligram (mg)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-6</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-3</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3907909"/>
                  </a:ext>
                </a:extLst>
              </a:tr>
              <a:tr h="344556">
                <a:tc>
                  <a:txBody>
                    <a:bodyPr/>
                    <a:lstStyle/>
                    <a:p>
                      <a:pPr algn="just">
                        <a:lnSpc>
                          <a:spcPct val="115000"/>
                        </a:lnSpc>
                        <a:spcAft>
                          <a:spcPts val="0"/>
                        </a:spcAft>
                      </a:pPr>
                      <a:r>
                        <a:rPr lang="tr-TR" sz="2000">
                          <a:effectLst/>
                        </a:rPr>
                        <a:t>Mikrogram (µg)</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a:effectLst/>
                        </a:rPr>
                        <a:t>10</a:t>
                      </a:r>
                      <a:r>
                        <a:rPr lang="tr-TR" sz="2000" baseline="30000">
                          <a:effectLst/>
                        </a:rPr>
                        <a:t>-9</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2000" dirty="0">
                          <a:effectLst/>
                        </a:rPr>
                        <a:t>10</a:t>
                      </a:r>
                      <a:r>
                        <a:rPr lang="tr-TR" sz="2000" baseline="30000" dirty="0">
                          <a:effectLst/>
                        </a:rPr>
                        <a:t>-6</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86819"/>
                  </a:ext>
                </a:extLst>
              </a:tr>
            </a:tbl>
          </a:graphicData>
        </a:graphic>
      </p:graphicFrame>
      <p:graphicFrame>
        <p:nvGraphicFramePr>
          <p:cNvPr id="5" name="Tablo 4">
            <a:extLst>
              <a:ext uri="{FF2B5EF4-FFF2-40B4-BE49-F238E27FC236}">
                <a16:creationId xmlns:a16="http://schemas.microsoft.com/office/drawing/2014/main" id="{4F44B270-2C3E-4562-80B6-F3789C88CA68}"/>
              </a:ext>
            </a:extLst>
          </p:cNvPr>
          <p:cNvGraphicFramePr>
            <a:graphicFrameLocks noGrp="1"/>
          </p:cNvGraphicFramePr>
          <p:nvPr>
            <p:extLst>
              <p:ext uri="{D42A27DB-BD31-4B8C-83A1-F6EECF244321}">
                <p14:modId xmlns:p14="http://schemas.microsoft.com/office/powerpoint/2010/main" val="2609015557"/>
              </p:ext>
            </p:extLst>
          </p:nvPr>
        </p:nvGraphicFramePr>
        <p:xfrm>
          <a:off x="2001152" y="5739889"/>
          <a:ext cx="8189696" cy="912873"/>
        </p:xfrm>
        <a:graphic>
          <a:graphicData uri="http://schemas.openxmlformats.org/drawingml/2006/table">
            <a:tbl>
              <a:tblPr firstRow="1" firstCol="1" bandRow="1">
                <a:tableStyleId>{5C22544A-7EE6-4342-B048-85BDC9FD1C3A}</a:tableStyleId>
              </a:tblPr>
              <a:tblGrid>
                <a:gridCol w="4033060">
                  <a:extLst>
                    <a:ext uri="{9D8B030D-6E8A-4147-A177-3AD203B41FA5}">
                      <a16:colId xmlns:a16="http://schemas.microsoft.com/office/drawing/2014/main" val="3943034579"/>
                    </a:ext>
                  </a:extLst>
                </a:gridCol>
                <a:gridCol w="4156636">
                  <a:extLst>
                    <a:ext uri="{9D8B030D-6E8A-4147-A177-3AD203B41FA5}">
                      <a16:colId xmlns:a16="http://schemas.microsoft.com/office/drawing/2014/main" val="3695829684"/>
                    </a:ext>
                  </a:extLst>
                </a:gridCol>
              </a:tblGrid>
              <a:tr h="304291">
                <a:tc>
                  <a:txBody>
                    <a:bodyPr/>
                    <a:lstStyle/>
                    <a:p>
                      <a:pPr algn="ctr">
                        <a:lnSpc>
                          <a:spcPct val="115000"/>
                        </a:lnSpc>
                        <a:spcAft>
                          <a:spcPts val="0"/>
                        </a:spcAft>
                      </a:pPr>
                      <a:r>
                        <a:rPr lang="tr-TR" sz="1800">
                          <a:effectLst/>
                        </a:rPr>
                        <a:t>1 kg</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dirty="0">
                          <a:effectLst/>
                        </a:rPr>
                        <a:t>1000 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7324107"/>
                  </a:ext>
                </a:extLst>
              </a:tr>
              <a:tr h="304291">
                <a:tc>
                  <a:txBody>
                    <a:bodyPr/>
                    <a:lstStyle/>
                    <a:p>
                      <a:pPr algn="ctr">
                        <a:lnSpc>
                          <a:spcPct val="115000"/>
                        </a:lnSpc>
                        <a:spcAft>
                          <a:spcPts val="0"/>
                        </a:spcAft>
                      </a:pPr>
                      <a:r>
                        <a:rPr lang="tr-TR" sz="1800">
                          <a:effectLst/>
                        </a:rPr>
                        <a:t>1 kental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100 kg</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0736902"/>
                  </a:ext>
                </a:extLst>
              </a:tr>
              <a:tr h="304291">
                <a:tc>
                  <a:txBody>
                    <a:bodyPr/>
                    <a:lstStyle/>
                    <a:p>
                      <a:pPr algn="ctr">
                        <a:lnSpc>
                          <a:spcPct val="115000"/>
                        </a:lnSpc>
                        <a:spcAft>
                          <a:spcPts val="0"/>
                        </a:spcAft>
                      </a:pPr>
                      <a:r>
                        <a:rPr lang="tr-TR" sz="1800">
                          <a:effectLst/>
                        </a:rPr>
                        <a:t>1 ton</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dirty="0">
                          <a:effectLst/>
                        </a:rPr>
                        <a:t>1000 kg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9081382"/>
                  </a:ext>
                </a:extLst>
              </a:tr>
            </a:tbl>
          </a:graphicData>
        </a:graphic>
      </p:graphicFrame>
    </p:spTree>
    <p:extLst>
      <p:ext uri="{BB962C8B-B14F-4D97-AF65-F5344CB8AC3E}">
        <p14:creationId xmlns:p14="http://schemas.microsoft.com/office/powerpoint/2010/main" val="408336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A51CEE-717D-4D6E-9576-EA1F5C894E1C}"/>
              </a:ext>
            </a:extLst>
          </p:cNvPr>
          <p:cNvSpPr>
            <a:spLocks noGrp="1"/>
          </p:cNvSpPr>
          <p:nvPr>
            <p:ph type="title"/>
          </p:nvPr>
        </p:nvSpPr>
        <p:spPr>
          <a:xfrm>
            <a:off x="838200" y="365125"/>
            <a:ext cx="10515600" cy="794935"/>
          </a:xfrm>
        </p:spPr>
        <p:txBody>
          <a:bodyPr>
            <a:normAutofit/>
          </a:bodyPr>
          <a:lstStyle/>
          <a:p>
            <a:pPr algn="l">
              <a:lnSpc>
                <a:spcPct val="115000"/>
              </a:lnSpc>
              <a:spcAft>
                <a:spcPts val="1000"/>
              </a:spcAft>
            </a:pPr>
            <a:r>
              <a:rPr lang="tr-TR" sz="2800" b="1" dirty="0">
                <a:latin typeface="Calibri" panose="020F0502020204030204" pitchFamily="34" charset="0"/>
                <a:ea typeface="Calibri" panose="020F0502020204030204" pitchFamily="34" charset="0"/>
                <a:cs typeface="Times New Roman" panose="02020603050405020304" pitchFamily="18" charset="0"/>
              </a:rPr>
              <a:t>AĞIRLIK ÖLÇÜMÜ</a:t>
            </a:r>
            <a:endParaRPr lang="tr-TR" sz="2800" dirty="0"/>
          </a:p>
        </p:txBody>
      </p:sp>
      <p:sp>
        <p:nvSpPr>
          <p:cNvPr id="3" name="İçerik Yer Tutucusu 2">
            <a:extLst>
              <a:ext uri="{FF2B5EF4-FFF2-40B4-BE49-F238E27FC236}">
                <a16:creationId xmlns:a16="http://schemas.microsoft.com/office/drawing/2014/main" id="{75EDD8ED-BCDD-4611-A9D2-ECFD265FF936}"/>
              </a:ext>
            </a:extLst>
          </p:cNvPr>
          <p:cNvSpPr>
            <a:spLocks noGrp="1"/>
          </p:cNvSpPr>
          <p:nvPr>
            <p:ph idx="1"/>
          </p:nvPr>
        </p:nvSpPr>
        <p:spPr>
          <a:xfrm>
            <a:off x="709684" y="1160060"/>
            <a:ext cx="10644116" cy="5016903"/>
          </a:xfrm>
        </p:spPr>
        <p:txBody>
          <a:bodyPr>
            <a:normAutofit/>
          </a:bodyPr>
          <a:lstStyle/>
          <a:p>
            <a:pPr algn="just">
              <a:lnSpc>
                <a:spcPct val="115000"/>
              </a:lnSpc>
              <a:spcAft>
                <a:spcPts val="1000"/>
              </a:spcAft>
              <a:tabLst>
                <a:tab pos="1018540" algn="l"/>
              </a:tabLst>
            </a:pPr>
            <a:r>
              <a:rPr lang="tr-TR" sz="2400" b="1" dirty="0">
                <a:latin typeface="Calibri" panose="020F0502020204030204" pitchFamily="34" charset="0"/>
                <a:ea typeface="Calibri" panose="020F0502020204030204" pitchFamily="34" charset="0"/>
                <a:cs typeface="Times New Roman" panose="02020603050405020304" pitchFamily="18" charset="0"/>
              </a:rPr>
              <a:t>3. Ağırlık Ölçü Aletleri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01854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Ağırlıkları ölçmek için terazi, kantar, baskül ve çeşitleri gibi ölçü aletleri kullanılır. </a:t>
            </a:r>
          </a:p>
          <a:p>
            <a:pPr algn="just">
              <a:lnSpc>
                <a:spcPct val="115000"/>
              </a:lnSpc>
              <a:spcAft>
                <a:spcPts val="1000"/>
              </a:spcAft>
              <a:tabLst>
                <a:tab pos="101854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Marketlerde, sanayide, sağlık alanlarında, çeşitli üretim yerlerinde, kuyumcularda gibi alanlarına göre elektronik ve mekanik olarak çeşitleri bulunmaktadır. </a:t>
            </a:r>
          </a:p>
          <a:p>
            <a:pPr algn="just">
              <a:lnSpc>
                <a:spcPct val="115000"/>
              </a:lnSpc>
              <a:spcAft>
                <a:spcPts val="1000"/>
              </a:spcAft>
              <a:tabLst>
                <a:tab pos="101854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Her bir ölçü ağırlık ölçü aletinin ölçebileceği bir ölçme sınırı vardır. Yüksek ağırlıkları ölçmede kantar kullanılır. </a:t>
            </a:r>
          </a:p>
          <a:p>
            <a:pPr algn="just">
              <a:lnSpc>
                <a:spcPct val="115000"/>
              </a:lnSpc>
              <a:spcAft>
                <a:spcPts val="1000"/>
              </a:spcAft>
              <a:tabLst>
                <a:tab pos="101854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Elektronik ölçü aletleri ölçümüne göre tutarı gösterme, barkoda yazdırma gibi özellikleri de olabilir. </a:t>
            </a:r>
          </a:p>
          <a:p>
            <a:pPr algn="just"/>
            <a:endParaRPr lang="tr-TR" sz="2400" dirty="0"/>
          </a:p>
        </p:txBody>
      </p:sp>
    </p:spTree>
    <p:extLst>
      <p:ext uri="{BB962C8B-B14F-4D97-AF65-F5344CB8AC3E}">
        <p14:creationId xmlns:p14="http://schemas.microsoft.com/office/powerpoint/2010/main" val="141875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74C8EB-57D3-4960-B5D7-05A1A909A15B}"/>
              </a:ext>
            </a:extLst>
          </p:cNvPr>
          <p:cNvSpPr>
            <a:spLocks noGrp="1"/>
          </p:cNvSpPr>
          <p:nvPr>
            <p:ph type="title"/>
          </p:nvPr>
        </p:nvSpPr>
        <p:spPr>
          <a:xfrm>
            <a:off x="838200" y="365126"/>
            <a:ext cx="10515600" cy="808582"/>
          </a:xfrm>
        </p:spPr>
        <p:txBody>
          <a:bodyPr>
            <a:normAutofit/>
          </a:bodyPr>
          <a:lstStyle/>
          <a:p>
            <a:pPr algn="l"/>
            <a:r>
              <a:rPr lang="tr-TR"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AĞIRLIK ÖLÇÜMÜ</a:t>
            </a:r>
            <a:endParaRPr lang="tr-TR" sz="4000" dirty="0"/>
          </a:p>
        </p:txBody>
      </p:sp>
      <p:sp>
        <p:nvSpPr>
          <p:cNvPr id="3" name="İçerik Yer Tutucusu 2">
            <a:extLst>
              <a:ext uri="{FF2B5EF4-FFF2-40B4-BE49-F238E27FC236}">
                <a16:creationId xmlns:a16="http://schemas.microsoft.com/office/drawing/2014/main" id="{617FD3D4-3A81-4B5E-87CC-FA4D57B593F9}"/>
              </a:ext>
            </a:extLst>
          </p:cNvPr>
          <p:cNvSpPr>
            <a:spLocks noGrp="1"/>
          </p:cNvSpPr>
          <p:nvPr>
            <p:ph idx="1"/>
          </p:nvPr>
        </p:nvSpPr>
        <p:spPr>
          <a:xfrm>
            <a:off x="666869" y="1173708"/>
            <a:ext cx="10972800" cy="4981055"/>
          </a:xfrm>
        </p:spPr>
        <p:txBody>
          <a:bodyPr>
            <a:normAutofit/>
          </a:bodyPr>
          <a:lstStyle/>
          <a:p>
            <a:pPr lvl="0" algn="just">
              <a:lnSpc>
                <a:spcPct val="115000"/>
              </a:lnSpc>
              <a:spcAft>
                <a:spcPts val="1000"/>
              </a:spcAft>
              <a:tabLst>
                <a:tab pos="1018540" algn="l"/>
              </a:tabLst>
            </a:pPr>
            <a:r>
              <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Ağırlık Ölçü Aletleri</a:t>
            </a: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1018540" algn="l"/>
              </a:tabLst>
            </a:pP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pic>
        <p:nvPicPr>
          <p:cNvPr id="4" name="Resim 3" descr="http://www.digitalterazi.com/images/terazi-cesitleri.jpg">
            <a:extLst>
              <a:ext uri="{FF2B5EF4-FFF2-40B4-BE49-F238E27FC236}">
                <a16:creationId xmlns:a16="http://schemas.microsoft.com/office/drawing/2014/main" id="{7F26943A-DA89-4D1C-B0B2-C97973A7C2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331" y="2084461"/>
            <a:ext cx="5821173" cy="3599831"/>
          </a:xfrm>
          <a:prstGeom prst="rect">
            <a:avLst/>
          </a:prstGeom>
          <a:noFill/>
          <a:ln>
            <a:noFill/>
          </a:ln>
        </p:spPr>
      </p:pic>
      <p:pic>
        <p:nvPicPr>
          <p:cNvPr id="5" name="Resim 4">
            <a:extLst>
              <a:ext uri="{FF2B5EF4-FFF2-40B4-BE49-F238E27FC236}">
                <a16:creationId xmlns:a16="http://schemas.microsoft.com/office/drawing/2014/main" id="{A8147CCD-07BE-478D-8926-3A3F2784A1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1696" y="2652489"/>
            <a:ext cx="5411188" cy="3031803"/>
          </a:xfrm>
          <a:prstGeom prst="rect">
            <a:avLst/>
          </a:prstGeom>
          <a:noFill/>
          <a:ln>
            <a:noFill/>
          </a:ln>
        </p:spPr>
      </p:pic>
    </p:spTree>
    <p:extLst>
      <p:ext uri="{BB962C8B-B14F-4D97-AF65-F5344CB8AC3E}">
        <p14:creationId xmlns:p14="http://schemas.microsoft.com/office/powerpoint/2010/main" val="7961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BBDE93-3580-40A1-BEF6-828B06AF0AFB}"/>
              </a:ext>
            </a:extLst>
          </p:cNvPr>
          <p:cNvSpPr>
            <a:spLocks noGrp="1"/>
          </p:cNvSpPr>
          <p:nvPr>
            <p:ph type="title"/>
          </p:nvPr>
        </p:nvSpPr>
        <p:spPr>
          <a:xfrm>
            <a:off x="838200" y="365125"/>
            <a:ext cx="10515600" cy="772691"/>
          </a:xfrm>
        </p:spPr>
        <p:txBody>
          <a:bodyPr>
            <a:normAutofit/>
          </a:bodyPr>
          <a:lstStyle/>
          <a:p>
            <a:pPr algn="l"/>
            <a:r>
              <a:rPr lang="tr-TR"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AĞIRLIK ÖLÇÜMÜ</a:t>
            </a:r>
            <a:endParaRPr lang="tr-TR" sz="4000" dirty="0"/>
          </a:p>
        </p:txBody>
      </p:sp>
      <p:sp>
        <p:nvSpPr>
          <p:cNvPr id="3" name="İçerik Yer Tutucusu 2">
            <a:extLst>
              <a:ext uri="{FF2B5EF4-FFF2-40B4-BE49-F238E27FC236}">
                <a16:creationId xmlns:a16="http://schemas.microsoft.com/office/drawing/2014/main" id="{A82145F4-576E-4E9C-B7FB-F10BA3AFEF6E}"/>
              </a:ext>
            </a:extLst>
          </p:cNvPr>
          <p:cNvSpPr>
            <a:spLocks noGrp="1"/>
          </p:cNvSpPr>
          <p:nvPr>
            <p:ph idx="1"/>
          </p:nvPr>
        </p:nvSpPr>
        <p:spPr>
          <a:xfrm>
            <a:off x="838200" y="1137816"/>
            <a:ext cx="10515600" cy="5535939"/>
          </a:xfrm>
        </p:spPr>
        <p:txBody>
          <a:bodyPr>
            <a:normAutofit lnSpcReduction="10000"/>
          </a:bodyPr>
          <a:lstStyle/>
          <a:p>
            <a:pPr lvl="0" algn="just">
              <a:lnSpc>
                <a:spcPct val="115000"/>
              </a:lnSpc>
              <a:spcAft>
                <a:spcPts val="1000"/>
              </a:spcAft>
              <a:tabLst>
                <a:tab pos="1018540" algn="l"/>
              </a:tabLst>
            </a:pPr>
            <a:r>
              <a:rPr lang="tr-TR"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Ağırlık Ölçü Aletleri</a:t>
            </a: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endParaRPr lang="tr-T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endParaRPr>
          </a:p>
          <a:p>
            <a:pPr lvl="0" algn="just">
              <a:lnSpc>
                <a:spcPct val="115000"/>
              </a:lnSpc>
              <a:spcAft>
                <a:spcPts val="1000"/>
              </a:spcAft>
              <a:tabLst>
                <a:tab pos="1018540" algn="l"/>
              </a:tabLst>
            </a:pPr>
            <a:endParaRPr lang="tr-T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tabLst>
                <a:tab pos="1018540" algn="l"/>
              </a:tabLst>
            </a:pPr>
            <a:r>
              <a:rPr lang="tr-T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Ödev : sensörlü ağırlık ölçen aletler ve uygulama alanları araştırılacak ve rapor olarak sunulacaktır.</a:t>
            </a:r>
          </a:p>
        </p:txBody>
      </p:sp>
      <p:pic>
        <p:nvPicPr>
          <p:cNvPr id="4" name="Resim 3" descr="İlgili resim">
            <a:extLst>
              <a:ext uri="{FF2B5EF4-FFF2-40B4-BE49-F238E27FC236}">
                <a16:creationId xmlns:a16="http://schemas.microsoft.com/office/drawing/2014/main" id="{030FEB35-F82C-4EBA-A6A4-78B845FF58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95" y="2069105"/>
            <a:ext cx="4353636" cy="3758489"/>
          </a:xfrm>
          <a:prstGeom prst="rect">
            <a:avLst/>
          </a:prstGeom>
          <a:noFill/>
          <a:ln>
            <a:noFill/>
          </a:ln>
        </p:spPr>
      </p:pic>
      <p:pic>
        <p:nvPicPr>
          <p:cNvPr id="5" name="Resim 4" descr="medikal tartılar ile ilgili görsel sonucu">
            <a:extLst>
              <a:ext uri="{FF2B5EF4-FFF2-40B4-BE49-F238E27FC236}">
                <a16:creationId xmlns:a16="http://schemas.microsoft.com/office/drawing/2014/main" id="{4A75A3B1-A39E-40CF-B585-7276BB3596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67531" y="1362096"/>
            <a:ext cx="7274260" cy="4465498"/>
          </a:xfrm>
          <a:prstGeom prst="rect">
            <a:avLst/>
          </a:prstGeom>
          <a:noFill/>
          <a:ln>
            <a:noFill/>
          </a:ln>
        </p:spPr>
      </p:pic>
    </p:spTree>
    <p:extLst>
      <p:ext uri="{BB962C8B-B14F-4D97-AF65-F5344CB8AC3E}">
        <p14:creationId xmlns:p14="http://schemas.microsoft.com/office/powerpoint/2010/main" val="197260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2AFB51-8AE3-4DA7-96BC-B3384580E3ED}"/>
              </a:ext>
            </a:extLst>
          </p:cNvPr>
          <p:cNvSpPr>
            <a:spLocks noGrp="1"/>
          </p:cNvSpPr>
          <p:nvPr>
            <p:ph type="title"/>
          </p:nvPr>
        </p:nvSpPr>
        <p:spPr>
          <a:xfrm>
            <a:off x="838200" y="365125"/>
            <a:ext cx="10515600" cy="917765"/>
          </a:xfrm>
        </p:spPr>
        <p:txBody>
          <a:bodyPr>
            <a:normAutofit/>
          </a:bodyPr>
          <a:lstStyle/>
          <a:p>
            <a:r>
              <a:rPr lang="tr-TR" sz="3200" b="1" dirty="0"/>
              <a:t>BASINÇ</a:t>
            </a:r>
            <a:br>
              <a:rPr lang="tr-TR" sz="2800" b="1" dirty="0"/>
            </a:br>
            <a:r>
              <a:rPr lang="tr-TR" sz="2800" b="1" dirty="0"/>
              <a:t>1. Tanımı</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09D97D2D-A02B-4D78-A76F-F06DDDD65858}"/>
                  </a:ext>
                </a:extLst>
              </p:cNvPr>
              <p:cNvSpPr>
                <a:spLocks noGrp="1"/>
              </p:cNvSpPr>
              <p:nvPr>
                <p:ph idx="1"/>
              </p:nvPr>
            </p:nvSpPr>
            <p:spPr>
              <a:xfrm>
                <a:off x="838200" y="1282890"/>
                <a:ext cx="10515600" cy="4894073"/>
              </a:xfrm>
            </p:spPr>
            <p:txBody>
              <a:bodyPr>
                <a:normAutofit/>
              </a:bodyPr>
              <a:lstStyle/>
              <a:p>
                <a:pPr algn="just"/>
                <a:r>
                  <a:rPr lang="tr-TR" sz="2000" b="1" dirty="0"/>
                  <a:t>Basınç </a:t>
                </a:r>
                <a:r>
                  <a:rPr lang="tr-TR" sz="2000" dirty="0"/>
                  <a:t>birim yüzeye dik olarak etki eden kuvvettir. Diğer bir ifadeyle bir yüzeye uygulanan dik kuvvetin yüzeyin birim alanına oranıdır. </a:t>
                </a:r>
              </a:p>
              <a:p>
                <a:pPr algn="just">
                  <a:lnSpc>
                    <a:spcPct val="100000"/>
                  </a:lnSpc>
                </a:pPr>
                <a:r>
                  <a:rPr lang="tr-TR" sz="2000" b="1" dirty="0"/>
                  <a:t>P</a:t>
                </a:r>
                <a:r>
                  <a:rPr lang="tr-TR" sz="2000" dirty="0"/>
                  <a:t> harfiyle gösterilir, türetilmiş birim olup </a:t>
                </a:r>
                <a:r>
                  <a:rPr lang="tr-TR" sz="2000" dirty="0" err="1"/>
                  <a:t>skaler</a:t>
                </a:r>
                <a:r>
                  <a:rPr lang="tr-TR" sz="2000" dirty="0"/>
                  <a:t> bir büyüklüktür bu yüzden basıncın yönü yoktur. SI birim sisteminde N/m</a:t>
                </a:r>
                <a:r>
                  <a:rPr lang="tr-TR" sz="2000" baseline="30000" dirty="0"/>
                  <a:t>2</a:t>
                </a:r>
                <a:r>
                  <a:rPr lang="tr-TR" sz="2000" dirty="0"/>
                  <a:t> olarak da tanımlanır ve birimi </a:t>
                </a:r>
                <a:r>
                  <a:rPr lang="tr-TR" sz="2000" b="1" dirty="0" err="1"/>
                  <a:t>Pa</a:t>
                </a:r>
                <a:r>
                  <a:rPr lang="tr-TR" sz="2000" b="1" dirty="0"/>
                  <a:t> (Pascal)</a:t>
                </a:r>
                <a:r>
                  <a:rPr lang="tr-TR" sz="2000" dirty="0"/>
                  <a:t>’</a:t>
                </a:r>
                <a:r>
                  <a:rPr lang="tr-TR" sz="2000" dirty="0" err="1"/>
                  <a:t>dır</a:t>
                </a:r>
                <a:r>
                  <a:rPr lang="tr-TR" sz="2000" dirty="0"/>
                  <a:t>.  </a:t>
                </a:r>
                <a:r>
                  <a:rPr lang="tr-TR" sz="2000" dirty="0" err="1"/>
                  <a:t>mmHg</a:t>
                </a:r>
                <a:r>
                  <a:rPr lang="tr-TR" sz="2000" dirty="0"/>
                  <a:t> (</a:t>
                </a:r>
                <a:r>
                  <a:rPr lang="tr-TR" sz="2000" dirty="0" err="1"/>
                  <a:t>Torr</a:t>
                </a:r>
                <a:r>
                  <a:rPr lang="tr-TR" sz="2000" dirty="0"/>
                  <a:t> da denir), bar ve </a:t>
                </a:r>
                <a:r>
                  <a:rPr lang="tr-TR" sz="2000" dirty="0" err="1"/>
                  <a:t>atm</a:t>
                </a:r>
                <a:r>
                  <a:rPr lang="tr-TR" sz="2000" dirty="0"/>
                  <a:t> birimleri de kullanılır.</a:t>
                </a:r>
              </a:p>
              <a:p>
                <a:pPr algn="just"/>
                <a14:m>
                  <m:oMath xmlns:m="http://schemas.openxmlformats.org/officeDocument/2006/math">
                    <m:r>
                      <a:rPr lang="tr-TR" sz="3200" b="0" i="1" smtClean="0">
                        <a:latin typeface="Cambria Math" panose="02040503050406030204" pitchFamily="18" charset="0"/>
                      </a:rPr>
                      <m:t>𝑃</m:t>
                    </m:r>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acc>
                          <m:accPr>
                            <m:chr m:val="⃗"/>
                            <m:ctrlPr>
                              <a:rPr lang="tr-TR" sz="3200" b="0" i="1" smtClean="0">
                                <a:latin typeface="Cambria Math" panose="02040503050406030204" pitchFamily="18" charset="0"/>
                              </a:rPr>
                            </m:ctrlPr>
                          </m:accPr>
                          <m:e>
                            <m:r>
                              <a:rPr lang="tr-TR" sz="3200" b="0" i="1" smtClean="0">
                                <a:latin typeface="Cambria Math" panose="02040503050406030204" pitchFamily="18" charset="0"/>
                              </a:rPr>
                              <m:t>𝐹</m:t>
                            </m:r>
                          </m:e>
                        </m:acc>
                      </m:num>
                      <m:den>
                        <m:acc>
                          <m:accPr>
                            <m:chr m:val="⃗"/>
                            <m:ctrlPr>
                              <a:rPr lang="tr-TR" sz="3200" b="0" i="1" smtClean="0">
                                <a:latin typeface="Cambria Math" panose="02040503050406030204" pitchFamily="18" charset="0"/>
                              </a:rPr>
                            </m:ctrlPr>
                          </m:accPr>
                          <m:e>
                            <m:r>
                              <a:rPr lang="tr-TR" sz="3200" b="0" i="1" smtClean="0">
                                <a:latin typeface="Cambria Math" panose="02040503050406030204" pitchFamily="18" charset="0"/>
                              </a:rPr>
                              <m:t>𝐴</m:t>
                            </m:r>
                          </m:e>
                        </m:acc>
                      </m:den>
                    </m:f>
                  </m:oMath>
                </a14:m>
                <a:r>
                  <a:rPr lang="tr-TR" sz="3200" dirty="0"/>
                  <a:t> </a:t>
                </a:r>
                <a:r>
                  <a:rPr lang="tr-TR" sz="2000" dirty="0"/>
                  <a:t>formülü ile hesaplanır. </a:t>
                </a:r>
              </a:p>
              <a:p>
                <a:pPr algn="just"/>
                <a:r>
                  <a:rPr lang="tr-TR" sz="2000" dirty="0"/>
                  <a:t>F kuvvet (N) ve A yüzey alanını (m</a:t>
                </a:r>
                <a:r>
                  <a:rPr lang="tr-TR" sz="2000" baseline="30000" dirty="0"/>
                  <a:t>2</a:t>
                </a:r>
                <a:r>
                  <a:rPr lang="tr-TR" sz="2000" dirty="0"/>
                  <a:t>) ifade eder. Kuvvet (F) ve Yüzey alanı (A) </a:t>
                </a:r>
                <a:r>
                  <a:rPr lang="tr-TR" sz="2000" dirty="0" err="1"/>
                  <a:t>vektörel</a:t>
                </a:r>
                <a:r>
                  <a:rPr lang="tr-TR" sz="2000" dirty="0"/>
                  <a:t> büyüklükler olup basınç bir katsayıdır. </a:t>
                </a:r>
              </a:p>
              <a:p>
                <a:pPr algn="just"/>
                <a:r>
                  <a:rPr lang="tr-TR" sz="2000" dirty="0"/>
                  <a:t>Sabit yüzey alanında kuvvet arttırılırsa basınç artmaktadır. Sabit bir kuvvette birim yüzey arttırılırsa basınç azalmaktadır. </a:t>
                </a:r>
              </a:p>
              <a:p>
                <a:pPr algn="just"/>
                <a:r>
                  <a:rPr lang="tr-TR" sz="2000" dirty="0"/>
                  <a:t>Basınç kuvvet ile doğru orantılı iken yüzey alanıyla ters orantılıdır.</a:t>
                </a:r>
              </a:p>
              <a:p>
                <a:pPr algn="just"/>
                <a:r>
                  <a:rPr lang="tr-TR" sz="2000" dirty="0"/>
                  <a:t>Katı, sıvı ve gaz hallerde basıncın formülü değişmektedir. Ancak mantık hepsinde aynıdır.</a:t>
                </a:r>
              </a:p>
            </p:txBody>
          </p:sp>
        </mc:Choice>
        <mc:Fallback xmlns="">
          <p:sp>
            <p:nvSpPr>
              <p:cNvPr id="3" name="İçerik Yer Tutucusu 2">
                <a:extLst>
                  <a:ext uri="{FF2B5EF4-FFF2-40B4-BE49-F238E27FC236}">
                    <a16:creationId xmlns:a16="http://schemas.microsoft.com/office/drawing/2014/main" id="{09D97D2D-A02B-4D78-A76F-F06DDDD65858}"/>
                  </a:ext>
                </a:extLst>
              </p:cNvPr>
              <p:cNvSpPr>
                <a:spLocks noGrp="1" noRot="1" noChangeAspect="1" noMove="1" noResize="1" noEditPoints="1" noAdjustHandles="1" noChangeArrowheads="1" noChangeShapeType="1" noTextEdit="1"/>
              </p:cNvSpPr>
              <p:nvPr>
                <p:ph idx="1"/>
              </p:nvPr>
            </p:nvSpPr>
            <p:spPr>
              <a:xfrm>
                <a:off x="838200" y="1282890"/>
                <a:ext cx="10515600" cy="4894073"/>
              </a:xfrm>
              <a:blipFill>
                <a:blip r:embed="rId2"/>
                <a:stretch>
                  <a:fillRect l="-522" t="-1245" r="-580"/>
                </a:stretch>
              </a:blipFill>
            </p:spPr>
            <p:txBody>
              <a:bodyPr/>
              <a:lstStyle/>
              <a:p>
                <a:r>
                  <a:rPr lang="tr-TR">
                    <a:noFill/>
                  </a:rPr>
                  <a:t> </a:t>
                </a:r>
              </a:p>
            </p:txBody>
          </p:sp>
        </mc:Fallback>
      </mc:AlternateContent>
    </p:spTree>
    <p:extLst>
      <p:ext uri="{BB962C8B-B14F-4D97-AF65-F5344CB8AC3E}">
        <p14:creationId xmlns:p14="http://schemas.microsoft.com/office/powerpoint/2010/main" val="82629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BC710E-3187-46E8-AD94-7A112083180A}"/>
              </a:ext>
            </a:extLst>
          </p:cNvPr>
          <p:cNvSpPr>
            <a:spLocks noGrp="1"/>
          </p:cNvSpPr>
          <p:nvPr>
            <p:ph type="title"/>
          </p:nvPr>
        </p:nvSpPr>
        <p:spPr>
          <a:xfrm>
            <a:off x="838200" y="365126"/>
            <a:ext cx="10515600" cy="822230"/>
          </a:xfrm>
        </p:spPr>
        <p:txBody>
          <a:bodyPr/>
          <a:lstStyle/>
          <a:p>
            <a:r>
              <a:rPr lang="tr-TR" sz="2800" b="1" dirty="0">
                <a:solidFill>
                  <a:prstClr val="black"/>
                </a:solidFill>
              </a:rPr>
              <a:t>2. Basınç Birimleri ve Dönüşümleri</a:t>
            </a:r>
            <a:endParaRPr lang="tr-TR" dirty="0"/>
          </a:p>
        </p:txBody>
      </p:sp>
      <p:graphicFrame>
        <p:nvGraphicFramePr>
          <p:cNvPr id="4" name="İçerik Yer Tutucusu 3">
            <a:extLst>
              <a:ext uri="{FF2B5EF4-FFF2-40B4-BE49-F238E27FC236}">
                <a16:creationId xmlns:a16="http://schemas.microsoft.com/office/drawing/2014/main" id="{D6F30298-73AB-4A34-ACCC-E26E5E3E13DC}"/>
              </a:ext>
            </a:extLst>
          </p:cNvPr>
          <p:cNvGraphicFramePr>
            <a:graphicFrameLocks noGrp="1"/>
          </p:cNvGraphicFramePr>
          <p:nvPr>
            <p:ph idx="1"/>
            <p:extLst>
              <p:ext uri="{D42A27DB-BD31-4B8C-83A1-F6EECF244321}">
                <p14:modId xmlns:p14="http://schemas.microsoft.com/office/powerpoint/2010/main" val="3828939911"/>
              </p:ext>
            </p:extLst>
          </p:nvPr>
        </p:nvGraphicFramePr>
        <p:xfrm>
          <a:off x="514438" y="1187355"/>
          <a:ext cx="6300360" cy="1860294"/>
        </p:xfrm>
        <a:graphic>
          <a:graphicData uri="http://schemas.openxmlformats.org/drawingml/2006/table">
            <a:tbl>
              <a:tblPr firstRow="1" firstCol="1" bandRow="1">
                <a:tableStyleId>{5C22544A-7EE6-4342-B048-85BDC9FD1C3A}</a:tableStyleId>
              </a:tblPr>
              <a:tblGrid>
                <a:gridCol w="2099664">
                  <a:extLst>
                    <a:ext uri="{9D8B030D-6E8A-4147-A177-3AD203B41FA5}">
                      <a16:colId xmlns:a16="http://schemas.microsoft.com/office/drawing/2014/main" val="205159174"/>
                    </a:ext>
                  </a:extLst>
                </a:gridCol>
                <a:gridCol w="2100348">
                  <a:extLst>
                    <a:ext uri="{9D8B030D-6E8A-4147-A177-3AD203B41FA5}">
                      <a16:colId xmlns:a16="http://schemas.microsoft.com/office/drawing/2014/main" val="2619150406"/>
                    </a:ext>
                  </a:extLst>
                </a:gridCol>
                <a:gridCol w="2100348">
                  <a:extLst>
                    <a:ext uri="{9D8B030D-6E8A-4147-A177-3AD203B41FA5}">
                      <a16:colId xmlns:a16="http://schemas.microsoft.com/office/drawing/2014/main" val="2217710591"/>
                    </a:ext>
                  </a:extLst>
                </a:gridCol>
              </a:tblGrid>
              <a:tr h="345995">
                <a:tc>
                  <a:txBody>
                    <a:bodyPr/>
                    <a:lstStyle/>
                    <a:p>
                      <a:pPr marL="457200" algn="ctr">
                        <a:lnSpc>
                          <a:spcPct val="115000"/>
                        </a:lnSpc>
                        <a:spcAft>
                          <a:spcPts val="0"/>
                        </a:spcAft>
                      </a:pPr>
                      <a:r>
                        <a:rPr lang="tr-TR" sz="1400">
                          <a:effectLst/>
                        </a:rPr>
                        <a:t>F (KUVVET)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A (YÜZEY)</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P (BASINÇ)</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030064"/>
                  </a:ext>
                </a:extLst>
              </a:tr>
              <a:tr h="345995">
                <a:tc>
                  <a:txBody>
                    <a:bodyPr/>
                    <a:lstStyle/>
                    <a:p>
                      <a:pPr marL="457200" algn="ctr">
                        <a:lnSpc>
                          <a:spcPct val="115000"/>
                        </a:lnSpc>
                        <a:spcAft>
                          <a:spcPts val="0"/>
                        </a:spcAft>
                      </a:pPr>
                      <a:r>
                        <a:rPr lang="tr-TR" sz="1400" dirty="0">
                          <a:effectLst/>
                        </a:rPr>
                        <a:t>Newton (N)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m</a:t>
                      </a:r>
                      <a:r>
                        <a:rPr lang="tr-TR" sz="1400" baseline="300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N/m</a:t>
                      </a:r>
                      <a:r>
                        <a:rPr lang="tr-TR" sz="1400" baseline="30000">
                          <a:effectLst/>
                        </a:rPr>
                        <a:t>2</a:t>
                      </a:r>
                      <a:r>
                        <a:rPr lang="tr-TR" sz="1400">
                          <a:effectLst/>
                        </a:rPr>
                        <a:t> = Pascal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1911005"/>
                  </a:ext>
                </a:extLst>
              </a:tr>
              <a:tr h="345995">
                <a:tc>
                  <a:txBody>
                    <a:bodyPr/>
                    <a:lstStyle/>
                    <a:p>
                      <a:pPr marL="457200" algn="ctr">
                        <a:lnSpc>
                          <a:spcPct val="115000"/>
                        </a:lnSpc>
                        <a:spcAft>
                          <a:spcPts val="0"/>
                        </a:spcAft>
                      </a:pPr>
                      <a:r>
                        <a:rPr lang="tr-TR" sz="1400">
                          <a:effectLst/>
                        </a:rPr>
                        <a:t>Dyne (dyn)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cm</a:t>
                      </a:r>
                      <a:r>
                        <a:rPr lang="tr-TR" sz="1400" baseline="300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dirty="0" err="1">
                          <a:effectLst/>
                        </a:rPr>
                        <a:t>dyn</a:t>
                      </a:r>
                      <a:r>
                        <a:rPr lang="tr-TR" sz="1400" dirty="0">
                          <a:effectLst/>
                        </a:rPr>
                        <a:t>/cm</a:t>
                      </a:r>
                      <a:r>
                        <a:rPr lang="tr-TR" sz="1400" baseline="30000" dirty="0">
                          <a:effectLst/>
                        </a:rPr>
                        <a:t>2 </a:t>
                      </a:r>
                      <a:r>
                        <a:rPr lang="tr-TR" sz="1400" dirty="0">
                          <a:effectLst/>
                        </a:rPr>
                        <a:t>= Bari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362993"/>
                  </a:ext>
                </a:extLst>
              </a:tr>
              <a:tr h="345995">
                <a:tc>
                  <a:txBody>
                    <a:bodyPr/>
                    <a:lstStyle/>
                    <a:p>
                      <a:pPr marL="457200" algn="ctr">
                        <a:lnSpc>
                          <a:spcPct val="115000"/>
                        </a:lnSpc>
                        <a:spcAft>
                          <a:spcPts val="0"/>
                        </a:spcAft>
                      </a:pPr>
                      <a:r>
                        <a:rPr lang="tr-TR" sz="1400">
                          <a:effectLst/>
                        </a:rPr>
                        <a:t>Kilogram-kuvvet (kg-f)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cm</a:t>
                      </a:r>
                      <a:r>
                        <a:rPr lang="tr-TR" sz="1400" baseline="300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kg-f/cm</a:t>
                      </a:r>
                      <a:r>
                        <a:rPr lang="tr-TR" sz="1400" baseline="30000">
                          <a:effectLst/>
                        </a:rPr>
                        <a:t>2</a:t>
                      </a:r>
                      <a:r>
                        <a:rPr lang="tr-TR" sz="1400">
                          <a:effectLst/>
                        </a:rPr>
                        <a:t> = Atmosfer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625470"/>
                  </a:ext>
                </a:extLst>
              </a:tr>
              <a:tr h="345995">
                <a:tc>
                  <a:txBody>
                    <a:bodyPr/>
                    <a:lstStyle/>
                    <a:p>
                      <a:pPr marL="457200" algn="ctr">
                        <a:lnSpc>
                          <a:spcPct val="115000"/>
                        </a:lnSpc>
                        <a:spcAft>
                          <a:spcPts val="0"/>
                        </a:spcAft>
                      </a:pPr>
                      <a:r>
                        <a:rPr lang="tr-TR" sz="1400">
                          <a:effectLst/>
                        </a:rPr>
                        <a:t>Gram-kuvvet (g-f)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a:effectLst/>
                        </a:rPr>
                        <a:t>cm</a:t>
                      </a:r>
                      <a:r>
                        <a:rPr lang="tr-TR" sz="1400" baseline="300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400" dirty="0">
                          <a:effectLst/>
                        </a:rPr>
                        <a:t>g-f/cm</a:t>
                      </a:r>
                      <a:r>
                        <a:rPr lang="tr-TR" sz="1400" baseline="30000" dirty="0">
                          <a:effectLst/>
                        </a:rPr>
                        <a:t>2</a:t>
                      </a:r>
                      <a:r>
                        <a:rPr lang="tr-TR" sz="1400" dirty="0">
                          <a:effectLst/>
                        </a:rPr>
                        <a:t> = milibar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2279465"/>
                  </a:ext>
                </a:extLst>
              </a:tr>
            </a:tbl>
          </a:graphicData>
        </a:graphic>
      </p:graphicFrame>
      <p:graphicFrame>
        <p:nvGraphicFramePr>
          <p:cNvPr id="5" name="Tablo 4">
            <a:extLst>
              <a:ext uri="{FF2B5EF4-FFF2-40B4-BE49-F238E27FC236}">
                <a16:creationId xmlns:a16="http://schemas.microsoft.com/office/drawing/2014/main" id="{3F1E057A-5061-4643-8148-F2670F232A7C}"/>
              </a:ext>
            </a:extLst>
          </p:cNvPr>
          <p:cNvGraphicFramePr>
            <a:graphicFrameLocks noGrp="1"/>
          </p:cNvGraphicFramePr>
          <p:nvPr>
            <p:extLst>
              <p:ext uri="{D42A27DB-BD31-4B8C-83A1-F6EECF244321}">
                <p14:modId xmlns:p14="http://schemas.microsoft.com/office/powerpoint/2010/main" val="3065972891"/>
              </p:ext>
            </p:extLst>
          </p:nvPr>
        </p:nvGraphicFramePr>
        <p:xfrm>
          <a:off x="7138560" y="1187355"/>
          <a:ext cx="4539002" cy="1795954"/>
        </p:xfrm>
        <a:graphic>
          <a:graphicData uri="http://schemas.openxmlformats.org/drawingml/2006/table">
            <a:tbl>
              <a:tblPr firstRow="1" firstCol="1" bandRow="1">
                <a:tableStyleId>{5C22544A-7EE6-4342-B048-85BDC9FD1C3A}</a:tableStyleId>
              </a:tblPr>
              <a:tblGrid>
                <a:gridCol w="1058957">
                  <a:extLst>
                    <a:ext uri="{9D8B030D-6E8A-4147-A177-3AD203B41FA5}">
                      <a16:colId xmlns:a16="http://schemas.microsoft.com/office/drawing/2014/main" val="1127477532"/>
                    </a:ext>
                  </a:extLst>
                </a:gridCol>
                <a:gridCol w="3480045">
                  <a:extLst>
                    <a:ext uri="{9D8B030D-6E8A-4147-A177-3AD203B41FA5}">
                      <a16:colId xmlns:a16="http://schemas.microsoft.com/office/drawing/2014/main" val="340253563"/>
                    </a:ext>
                  </a:extLst>
                </a:gridCol>
              </a:tblGrid>
              <a:tr h="164973">
                <a:tc gridSpan="2">
                  <a:txBody>
                    <a:bodyPr/>
                    <a:lstStyle/>
                    <a:p>
                      <a:pPr marL="457200" algn="just">
                        <a:lnSpc>
                          <a:spcPct val="115000"/>
                        </a:lnSpc>
                        <a:spcAft>
                          <a:spcPts val="0"/>
                        </a:spcAft>
                      </a:pPr>
                      <a:r>
                        <a:rPr lang="tr-TR" sz="1400" dirty="0">
                          <a:effectLst/>
                        </a:rPr>
                        <a:t>Basınç Birimlerinin Birbirine Dönüşümü</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tc hMerge="1">
                  <a:txBody>
                    <a:bodyPr/>
                    <a:lstStyle/>
                    <a:p>
                      <a:endParaRPr lang="tr-TR"/>
                    </a:p>
                  </a:txBody>
                  <a:tcPr/>
                </a:tc>
                <a:extLst>
                  <a:ext uri="{0D108BD9-81ED-4DB2-BD59-A6C34878D82A}">
                    <a16:rowId xmlns:a16="http://schemas.microsoft.com/office/drawing/2014/main" val="2525911949"/>
                  </a:ext>
                </a:extLst>
              </a:tr>
              <a:tr h="260834">
                <a:tc>
                  <a:txBody>
                    <a:bodyPr/>
                    <a:lstStyle/>
                    <a:p>
                      <a:pPr marL="457200" algn="just">
                        <a:lnSpc>
                          <a:spcPct val="115000"/>
                        </a:lnSpc>
                        <a:spcAft>
                          <a:spcPts val="0"/>
                        </a:spcAft>
                      </a:pPr>
                      <a:r>
                        <a:rPr lang="tr-TR" sz="1400" dirty="0">
                          <a:effectLst/>
                        </a:rPr>
                        <a:t>1 </a:t>
                      </a:r>
                      <a:r>
                        <a:rPr lang="tr-TR" sz="1400" dirty="0" err="1">
                          <a:effectLst/>
                        </a:rPr>
                        <a:t>Atm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tc>
                  <a:txBody>
                    <a:bodyPr/>
                    <a:lstStyle/>
                    <a:p>
                      <a:pPr marL="457200" algn="just">
                        <a:lnSpc>
                          <a:spcPct val="115000"/>
                        </a:lnSpc>
                        <a:spcAft>
                          <a:spcPts val="0"/>
                        </a:spcAft>
                      </a:pPr>
                      <a:r>
                        <a:rPr lang="tr-TR" sz="1400">
                          <a:effectLst/>
                        </a:rPr>
                        <a:t>1.013 bar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extLst>
                  <a:ext uri="{0D108BD9-81ED-4DB2-BD59-A6C34878D82A}">
                    <a16:rowId xmlns:a16="http://schemas.microsoft.com/office/drawing/2014/main" val="2331148168"/>
                  </a:ext>
                </a:extLst>
              </a:tr>
              <a:tr h="260834">
                <a:tc>
                  <a:txBody>
                    <a:bodyPr/>
                    <a:lstStyle/>
                    <a:p>
                      <a:pPr marL="457200" algn="just">
                        <a:lnSpc>
                          <a:spcPct val="115000"/>
                        </a:lnSpc>
                        <a:spcAft>
                          <a:spcPts val="0"/>
                        </a:spcAft>
                      </a:pPr>
                      <a:r>
                        <a:rPr lang="tr-TR" sz="1400" dirty="0">
                          <a:effectLst/>
                        </a:rPr>
                        <a:t>1 </a:t>
                      </a:r>
                      <a:r>
                        <a:rPr lang="tr-TR" sz="1400" dirty="0" err="1">
                          <a:effectLst/>
                        </a:rPr>
                        <a:t>Atm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tc>
                  <a:txBody>
                    <a:bodyPr/>
                    <a:lstStyle/>
                    <a:p>
                      <a:pPr marL="457200" algn="just">
                        <a:lnSpc>
                          <a:spcPct val="115000"/>
                        </a:lnSpc>
                        <a:spcAft>
                          <a:spcPts val="0"/>
                        </a:spcAft>
                      </a:pPr>
                      <a:r>
                        <a:rPr lang="tr-TR" sz="1400" dirty="0">
                          <a:effectLst/>
                        </a:rPr>
                        <a:t>101.32 </a:t>
                      </a:r>
                      <a:r>
                        <a:rPr lang="tr-TR" sz="1400" dirty="0" err="1">
                          <a:effectLst/>
                        </a:rPr>
                        <a:t>kPa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extLst>
                  <a:ext uri="{0D108BD9-81ED-4DB2-BD59-A6C34878D82A}">
                    <a16:rowId xmlns:a16="http://schemas.microsoft.com/office/drawing/2014/main" val="2887303063"/>
                  </a:ext>
                </a:extLst>
              </a:tr>
              <a:tr h="260834">
                <a:tc>
                  <a:txBody>
                    <a:bodyPr/>
                    <a:lstStyle/>
                    <a:p>
                      <a:pPr marL="457200" algn="just">
                        <a:lnSpc>
                          <a:spcPct val="115000"/>
                        </a:lnSpc>
                        <a:spcAft>
                          <a:spcPts val="0"/>
                        </a:spcAft>
                      </a:pPr>
                      <a:r>
                        <a:rPr lang="tr-TR" sz="1400">
                          <a:effectLst/>
                        </a:rPr>
                        <a:t>1 Atm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tc>
                  <a:txBody>
                    <a:bodyPr/>
                    <a:lstStyle/>
                    <a:p>
                      <a:pPr marL="457200" algn="just">
                        <a:lnSpc>
                          <a:spcPct val="115000"/>
                        </a:lnSpc>
                        <a:spcAft>
                          <a:spcPts val="0"/>
                        </a:spcAft>
                      </a:pPr>
                      <a:r>
                        <a:rPr lang="tr-TR" sz="1400" dirty="0">
                          <a:effectLst/>
                        </a:rPr>
                        <a:t>14.69 </a:t>
                      </a:r>
                      <a:r>
                        <a:rPr lang="tr-TR" sz="1400" dirty="0" err="1">
                          <a:effectLst/>
                        </a:rPr>
                        <a:t>psi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extLst>
                  <a:ext uri="{0D108BD9-81ED-4DB2-BD59-A6C34878D82A}">
                    <a16:rowId xmlns:a16="http://schemas.microsoft.com/office/drawing/2014/main" val="1210414322"/>
                  </a:ext>
                </a:extLst>
              </a:tr>
              <a:tr h="260834">
                <a:tc>
                  <a:txBody>
                    <a:bodyPr/>
                    <a:lstStyle/>
                    <a:p>
                      <a:pPr marL="457200" algn="just">
                        <a:lnSpc>
                          <a:spcPct val="115000"/>
                        </a:lnSpc>
                        <a:spcAft>
                          <a:spcPts val="0"/>
                        </a:spcAft>
                      </a:pPr>
                      <a:r>
                        <a:rPr lang="tr-TR" sz="1400">
                          <a:effectLst/>
                        </a:rPr>
                        <a:t>1 bar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tc>
                  <a:txBody>
                    <a:bodyPr/>
                    <a:lstStyle/>
                    <a:p>
                      <a:pPr marL="457200" algn="just">
                        <a:lnSpc>
                          <a:spcPct val="115000"/>
                        </a:lnSpc>
                        <a:spcAft>
                          <a:spcPts val="0"/>
                        </a:spcAft>
                      </a:pPr>
                      <a:r>
                        <a:rPr lang="tr-TR" sz="1400" dirty="0">
                          <a:effectLst/>
                        </a:rPr>
                        <a:t>100.000 </a:t>
                      </a:r>
                      <a:r>
                        <a:rPr lang="tr-TR" sz="1400" dirty="0" err="1">
                          <a:effectLst/>
                        </a:rPr>
                        <a:t>Pa</a:t>
                      </a:r>
                      <a:r>
                        <a:rPr lang="tr-TR" sz="1400" dirty="0">
                          <a:effectLst/>
                        </a:rPr>
                        <a:t>  (Pascal)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extLst>
                  <a:ext uri="{0D108BD9-81ED-4DB2-BD59-A6C34878D82A}">
                    <a16:rowId xmlns:a16="http://schemas.microsoft.com/office/drawing/2014/main" val="3104228764"/>
                  </a:ext>
                </a:extLst>
              </a:tr>
              <a:tr h="260834">
                <a:tc>
                  <a:txBody>
                    <a:bodyPr/>
                    <a:lstStyle/>
                    <a:p>
                      <a:pPr marL="457200" algn="just">
                        <a:lnSpc>
                          <a:spcPct val="115000"/>
                        </a:lnSpc>
                        <a:spcAft>
                          <a:spcPts val="0"/>
                        </a:spcAft>
                      </a:pPr>
                      <a:r>
                        <a:rPr lang="tr-TR" sz="1400">
                          <a:effectLst/>
                        </a:rPr>
                        <a:t>1 bar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tc>
                  <a:txBody>
                    <a:bodyPr/>
                    <a:lstStyle/>
                    <a:p>
                      <a:pPr marL="457200" algn="just">
                        <a:lnSpc>
                          <a:spcPct val="115000"/>
                        </a:lnSpc>
                        <a:spcAft>
                          <a:spcPts val="0"/>
                        </a:spcAft>
                      </a:pPr>
                      <a:r>
                        <a:rPr lang="tr-TR" sz="1400" dirty="0">
                          <a:effectLst/>
                        </a:rPr>
                        <a:t>100 </a:t>
                      </a:r>
                      <a:r>
                        <a:rPr lang="tr-TR" sz="1400" dirty="0" err="1">
                          <a:effectLst/>
                        </a:rPr>
                        <a:t>kPa</a:t>
                      </a:r>
                      <a:r>
                        <a:rPr lang="tr-TR" sz="1400" dirty="0">
                          <a:effectLst/>
                        </a:rPr>
                        <a:t> (kilo Pascal)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extLst>
                  <a:ext uri="{0D108BD9-81ED-4DB2-BD59-A6C34878D82A}">
                    <a16:rowId xmlns:a16="http://schemas.microsoft.com/office/drawing/2014/main" val="465088236"/>
                  </a:ext>
                </a:extLst>
              </a:tr>
              <a:tr h="260834">
                <a:tc>
                  <a:txBody>
                    <a:bodyPr/>
                    <a:lstStyle/>
                    <a:p>
                      <a:pPr marL="457200" algn="just">
                        <a:lnSpc>
                          <a:spcPct val="115000"/>
                        </a:lnSpc>
                        <a:spcAft>
                          <a:spcPts val="0"/>
                        </a:spcAft>
                      </a:pPr>
                      <a:r>
                        <a:rPr lang="tr-TR" sz="1400">
                          <a:effectLst/>
                        </a:rPr>
                        <a:t>1 bar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tc>
                  <a:txBody>
                    <a:bodyPr/>
                    <a:lstStyle/>
                    <a:p>
                      <a:pPr marL="457200" algn="just">
                        <a:lnSpc>
                          <a:spcPct val="115000"/>
                        </a:lnSpc>
                        <a:spcAft>
                          <a:spcPts val="0"/>
                        </a:spcAft>
                      </a:pPr>
                      <a:r>
                        <a:rPr lang="tr-TR" sz="1400" dirty="0">
                          <a:effectLst/>
                        </a:rPr>
                        <a:t>10 </a:t>
                      </a:r>
                      <a:r>
                        <a:rPr lang="tr-TR" sz="1400" dirty="0" err="1">
                          <a:effectLst/>
                        </a:rPr>
                        <a:t>hPa</a:t>
                      </a:r>
                      <a:r>
                        <a:rPr lang="tr-TR" sz="1400" dirty="0">
                          <a:effectLst/>
                        </a:rPr>
                        <a:t> (</a:t>
                      </a:r>
                      <a:r>
                        <a:rPr lang="tr-TR" sz="1400" dirty="0" err="1">
                          <a:effectLst/>
                        </a:rPr>
                        <a:t>hekto</a:t>
                      </a:r>
                      <a:r>
                        <a:rPr lang="tr-TR" sz="1400" dirty="0">
                          <a:effectLst/>
                        </a:rPr>
                        <a:t> Pascal)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490" marR="60490" marT="0" marB="0"/>
                </a:tc>
                <a:extLst>
                  <a:ext uri="{0D108BD9-81ED-4DB2-BD59-A6C34878D82A}">
                    <a16:rowId xmlns:a16="http://schemas.microsoft.com/office/drawing/2014/main" val="22395501"/>
                  </a:ext>
                </a:extLst>
              </a:tr>
            </a:tbl>
          </a:graphicData>
        </a:graphic>
      </p:graphicFrame>
      <p:graphicFrame>
        <p:nvGraphicFramePr>
          <p:cNvPr id="6" name="Tablo 5">
            <a:extLst>
              <a:ext uri="{FF2B5EF4-FFF2-40B4-BE49-F238E27FC236}">
                <a16:creationId xmlns:a16="http://schemas.microsoft.com/office/drawing/2014/main" id="{3427AD74-D426-4769-9A26-0B17C643E842}"/>
              </a:ext>
            </a:extLst>
          </p:cNvPr>
          <p:cNvGraphicFramePr>
            <a:graphicFrameLocks noGrp="1"/>
          </p:cNvGraphicFramePr>
          <p:nvPr>
            <p:extLst>
              <p:ext uri="{D42A27DB-BD31-4B8C-83A1-F6EECF244321}">
                <p14:modId xmlns:p14="http://schemas.microsoft.com/office/powerpoint/2010/main" val="871463289"/>
              </p:ext>
            </p:extLst>
          </p:nvPr>
        </p:nvGraphicFramePr>
        <p:xfrm>
          <a:off x="1893128" y="3429000"/>
          <a:ext cx="8405743" cy="3063876"/>
        </p:xfrm>
        <a:graphic>
          <a:graphicData uri="http://schemas.openxmlformats.org/drawingml/2006/table">
            <a:tbl>
              <a:tblPr firstRow="1" firstCol="1" bandRow="1">
                <a:tableStyleId>{5C22544A-7EE6-4342-B048-85BDC9FD1C3A}</a:tableStyleId>
              </a:tblPr>
              <a:tblGrid>
                <a:gridCol w="1201349">
                  <a:extLst>
                    <a:ext uri="{9D8B030D-6E8A-4147-A177-3AD203B41FA5}">
                      <a16:colId xmlns:a16="http://schemas.microsoft.com/office/drawing/2014/main" val="240043366"/>
                    </a:ext>
                  </a:extLst>
                </a:gridCol>
                <a:gridCol w="1201349">
                  <a:extLst>
                    <a:ext uri="{9D8B030D-6E8A-4147-A177-3AD203B41FA5}">
                      <a16:colId xmlns:a16="http://schemas.microsoft.com/office/drawing/2014/main" val="2974935059"/>
                    </a:ext>
                  </a:extLst>
                </a:gridCol>
                <a:gridCol w="1201349">
                  <a:extLst>
                    <a:ext uri="{9D8B030D-6E8A-4147-A177-3AD203B41FA5}">
                      <a16:colId xmlns:a16="http://schemas.microsoft.com/office/drawing/2014/main" val="1109743232"/>
                    </a:ext>
                  </a:extLst>
                </a:gridCol>
                <a:gridCol w="1200424">
                  <a:extLst>
                    <a:ext uri="{9D8B030D-6E8A-4147-A177-3AD203B41FA5}">
                      <a16:colId xmlns:a16="http://schemas.microsoft.com/office/drawing/2014/main" val="2675060772"/>
                    </a:ext>
                  </a:extLst>
                </a:gridCol>
                <a:gridCol w="1200424">
                  <a:extLst>
                    <a:ext uri="{9D8B030D-6E8A-4147-A177-3AD203B41FA5}">
                      <a16:colId xmlns:a16="http://schemas.microsoft.com/office/drawing/2014/main" val="2198091618"/>
                    </a:ext>
                  </a:extLst>
                </a:gridCol>
                <a:gridCol w="1200424">
                  <a:extLst>
                    <a:ext uri="{9D8B030D-6E8A-4147-A177-3AD203B41FA5}">
                      <a16:colId xmlns:a16="http://schemas.microsoft.com/office/drawing/2014/main" val="4237767928"/>
                    </a:ext>
                  </a:extLst>
                </a:gridCol>
                <a:gridCol w="1200424">
                  <a:extLst>
                    <a:ext uri="{9D8B030D-6E8A-4147-A177-3AD203B41FA5}">
                      <a16:colId xmlns:a16="http://schemas.microsoft.com/office/drawing/2014/main" val="1557659671"/>
                    </a:ext>
                  </a:extLst>
                </a:gridCol>
              </a:tblGrid>
              <a:tr h="963277">
                <a:tc>
                  <a:txBody>
                    <a:bodyPr/>
                    <a:lstStyle/>
                    <a:p>
                      <a:pPr algn="ctr">
                        <a:lnSpc>
                          <a:spcPct val="115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Pascal</a:t>
                      </a:r>
                    </a:p>
                    <a:p>
                      <a:pPr algn="ctr">
                        <a:lnSpc>
                          <a:spcPct val="115000"/>
                        </a:lnSpc>
                        <a:spcAft>
                          <a:spcPts val="0"/>
                        </a:spcAft>
                      </a:pPr>
                      <a:r>
                        <a:rPr lang="tr-TR" sz="1400" dirty="0">
                          <a:effectLst/>
                        </a:rPr>
                        <a:t>(</a:t>
                      </a:r>
                      <a:r>
                        <a:rPr lang="tr-TR" sz="1400" dirty="0" err="1">
                          <a:effectLst/>
                        </a:rPr>
                        <a:t>Pa</a:t>
                      </a:r>
                      <a:r>
                        <a:rPr lang="tr-TR" sz="1400" dirty="0">
                          <a:effectLst/>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Bar</a:t>
                      </a:r>
                    </a:p>
                    <a:p>
                      <a:pPr algn="ctr">
                        <a:lnSpc>
                          <a:spcPct val="115000"/>
                        </a:lnSpc>
                        <a:spcAft>
                          <a:spcPts val="0"/>
                        </a:spcAft>
                      </a:pPr>
                      <a:r>
                        <a:rPr lang="tr-TR" sz="1400">
                          <a:effectLst/>
                        </a:rPr>
                        <a:t>(Bar)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Teknik atmosfer</a:t>
                      </a:r>
                    </a:p>
                    <a:p>
                      <a:pPr algn="ctr">
                        <a:lnSpc>
                          <a:spcPct val="115000"/>
                        </a:lnSpc>
                        <a:spcAft>
                          <a:spcPts val="0"/>
                        </a:spcAft>
                      </a:pPr>
                      <a:r>
                        <a:rPr lang="tr-TR" sz="1400">
                          <a:effectLst/>
                        </a:rPr>
                        <a:t>(at)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Atmosfer</a:t>
                      </a:r>
                    </a:p>
                    <a:p>
                      <a:pPr algn="ctr">
                        <a:lnSpc>
                          <a:spcPct val="115000"/>
                        </a:lnSpc>
                        <a:spcAft>
                          <a:spcPts val="0"/>
                        </a:spcAft>
                      </a:pPr>
                      <a:r>
                        <a:rPr lang="tr-TR" sz="1400">
                          <a:effectLst/>
                        </a:rPr>
                        <a:t>(atm)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Torr</a:t>
                      </a:r>
                    </a:p>
                    <a:p>
                      <a:pPr algn="ctr">
                        <a:lnSpc>
                          <a:spcPct val="115000"/>
                        </a:lnSpc>
                        <a:spcAft>
                          <a:spcPts val="0"/>
                        </a:spcAft>
                      </a:pPr>
                      <a:r>
                        <a:rPr lang="tr-TR" sz="1400">
                          <a:effectLst/>
                        </a:rPr>
                        <a:t>(mmHg)</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Pound-kuvvet/inch</a:t>
                      </a:r>
                      <a:r>
                        <a:rPr lang="tr-TR" sz="1400" baseline="30000">
                          <a:effectLst/>
                        </a:rPr>
                        <a:t>2</a:t>
                      </a:r>
                      <a:endParaRPr lang="tr-TR" sz="1400">
                        <a:effectLst/>
                      </a:endParaRPr>
                    </a:p>
                    <a:p>
                      <a:pPr algn="ctr">
                        <a:lnSpc>
                          <a:spcPct val="115000"/>
                        </a:lnSpc>
                        <a:spcAft>
                          <a:spcPts val="0"/>
                        </a:spcAft>
                      </a:pPr>
                      <a:r>
                        <a:rPr lang="tr-TR" sz="1400">
                          <a:effectLst/>
                        </a:rPr>
                        <a:t>(psi)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6298392"/>
                  </a:ext>
                </a:extLst>
              </a:tr>
              <a:tr h="322810">
                <a:tc>
                  <a:txBody>
                    <a:bodyPr/>
                    <a:lstStyle/>
                    <a:p>
                      <a:pPr algn="ctr">
                        <a:lnSpc>
                          <a:spcPct val="115000"/>
                        </a:lnSpc>
                        <a:spcAft>
                          <a:spcPts val="0"/>
                        </a:spcAft>
                      </a:pPr>
                      <a:r>
                        <a:rPr lang="tr-TR" sz="1400">
                          <a:effectLst/>
                        </a:rPr>
                        <a:t>1 Pa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 1 N/m</a:t>
                      </a:r>
                      <a:r>
                        <a:rPr lang="tr-TR" sz="1400" baseline="300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10</a:t>
                      </a:r>
                      <a:r>
                        <a:rPr lang="tr-TR" sz="1400" baseline="30000" dirty="0">
                          <a:effectLst/>
                        </a:rPr>
                        <a:t>-5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1.0197x10</a:t>
                      </a:r>
                      <a:r>
                        <a:rPr lang="tr-TR" sz="1400" baseline="30000">
                          <a:effectLst/>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9.8692x10</a:t>
                      </a:r>
                      <a:r>
                        <a:rPr lang="tr-TR" sz="1400" baseline="30000">
                          <a:effectLst/>
                        </a:rPr>
                        <a:t>-6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7.5006x10</a:t>
                      </a:r>
                      <a:r>
                        <a:rPr lang="tr-TR" sz="1400" baseline="300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145.04x10</a:t>
                      </a:r>
                      <a:r>
                        <a:rPr lang="tr-TR" sz="1400" baseline="30000">
                          <a:effectLst/>
                        </a:rPr>
                        <a:t>-6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9267496"/>
                  </a:ext>
                </a:extLst>
              </a:tr>
              <a:tr h="474474">
                <a:tc>
                  <a:txBody>
                    <a:bodyPr/>
                    <a:lstStyle/>
                    <a:p>
                      <a:pPr algn="ctr">
                        <a:lnSpc>
                          <a:spcPct val="115000"/>
                        </a:lnSpc>
                        <a:spcAft>
                          <a:spcPts val="0"/>
                        </a:spcAft>
                      </a:pPr>
                      <a:r>
                        <a:rPr lang="tr-TR" sz="1400">
                          <a:effectLst/>
                        </a:rPr>
                        <a:t>1 bar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100 000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≡10</a:t>
                      </a:r>
                      <a:r>
                        <a:rPr lang="tr-TR" sz="1400" baseline="30000">
                          <a:effectLst/>
                        </a:rPr>
                        <a:t>6</a:t>
                      </a:r>
                      <a:r>
                        <a:rPr lang="tr-TR" sz="1400">
                          <a:effectLst/>
                        </a:rPr>
                        <a:t>dyn/cm</a:t>
                      </a:r>
                      <a:r>
                        <a:rPr lang="tr-TR" sz="1400" baseline="300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1.0197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0.98692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750.06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14.504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910521"/>
                  </a:ext>
                </a:extLst>
              </a:tr>
              <a:tr h="334885">
                <a:tc>
                  <a:txBody>
                    <a:bodyPr/>
                    <a:lstStyle/>
                    <a:p>
                      <a:pPr algn="ctr">
                        <a:lnSpc>
                          <a:spcPct val="115000"/>
                        </a:lnSpc>
                        <a:spcAft>
                          <a:spcPts val="0"/>
                        </a:spcAft>
                      </a:pPr>
                      <a:r>
                        <a:rPr lang="tr-TR" sz="1400">
                          <a:effectLst/>
                        </a:rPr>
                        <a:t>1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98066.5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0.980665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 1 kgf/cm</a:t>
                      </a:r>
                      <a:r>
                        <a:rPr lang="tr-TR" sz="1400" baseline="300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0.96784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735.56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14.223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8279368"/>
                  </a:ext>
                </a:extLst>
              </a:tr>
              <a:tr h="322810">
                <a:tc>
                  <a:txBody>
                    <a:bodyPr/>
                    <a:lstStyle/>
                    <a:p>
                      <a:pPr algn="ctr">
                        <a:lnSpc>
                          <a:spcPct val="115000"/>
                        </a:lnSpc>
                        <a:spcAft>
                          <a:spcPts val="0"/>
                        </a:spcAft>
                      </a:pPr>
                      <a:r>
                        <a:rPr lang="tr-TR" sz="1400">
                          <a:effectLst/>
                        </a:rPr>
                        <a:t>1 atm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101.325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1.01325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1.0332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 1 </a:t>
                      </a:r>
                      <a:r>
                        <a:rPr lang="tr-TR" sz="1400" dirty="0" err="1">
                          <a:effectLst/>
                        </a:rPr>
                        <a:t>atm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760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14.696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379672"/>
                  </a:ext>
                </a:extLst>
              </a:tr>
              <a:tr h="322810">
                <a:tc>
                  <a:txBody>
                    <a:bodyPr/>
                    <a:lstStyle/>
                    <a:p>
                      <a:pPr algn="ctr">
                        <a:lnSpc>
                          <a:spcPct val="115000"/>
                        </a:lnSpc>
                        <a:spcAft>
                          <a:spcPts val="0"/>
                        </a:spcAft>
                      </a:pPr>
                      <a:r>
                        <a:rPr lang="tr-TR" sz="1400">
                          <a:effectLst/>
                        </a:rPr>
                        <a:t>1 torr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133.322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1.3332x10</a:t>
                      </a:r>
                      <a:r>
                        <a:rPr lang="tr-TR" sz="1400" baseline="300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1.3595x10</a:t>
                      </a:r>
                      <a:r>
                        <a:rPr lang="tr-TR" sz="1400" baseline="300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1.3595x10</a:t>
                      </a:r>
                      <a:r>
                        <a:rPr lang="tr-TR" sz="1400" baseline="30000" dirty="0">
                          <a:effectLst/>
                        </a:rPr>
                        <a:t>-3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 1mmHg</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19.337x10</a:t>
                      </a:r>
                      <a:r>
                        <a:rPr lang="tr-TR" sz="1400" baseline="300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497491"/>
                  </a:ext>
                </a:extLst>
              </a:tr>
              <a:tr h="322810">
                <a:tc>
                  <a:txBody>
                    <a:bodyPr/>
                    <a:lstStyle/>
                    <a:p>
                      <a:pPr algn="ctr">
                        <a:lnSpc>
                          <a:spcPct val="115000"/>
                        </a:lnSpc>
                        <a:spcAft>
                          <a:spcPts val="0"/>
                        </a:spcAft>
                      </a:pPr>
                      <a:r>
                        <a:rPr lang="tr-TR" sz="1400">
                          <a:effectLst/>
                        </a:rPr>
                        <a:t>1 psi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6894.76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68.948x10</a:t>
                      </a:r>
                      <a:r>
                        <a:rPr lang="tr-TR" sz="1400" baseline="300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70.307x10</a:t>
                      </a:r>
                      <a:r>
                        <a:rPr lang="tr-TR" sz="1400" baseline="300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a:effectLst/>
                        </a:rPr>
                        <a:t>68.046x10</a:t>
                      </a:r>
                      <a:r>
                        <a:rPr lang="tr-TR" sz="1400" baseline="300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51.715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effectLst/>
                        </a:rPr>
                        <a:t>≡ 1 </a:t>
                      </a:r>
                      <a:r>
                        <a:rPr lang="tr-TR" sz="1400" dirty="0" err="1">
                          <a:effectLst/>
                        </a:rPr>
                        <a:t>Ibf</a:t>
                      </a:r>
                      <a:r>
                        <a:rPr lang="tr-TR" sz="1400" dirty="0">
                          <a:effectLst/>
                        </a:rPr>
                        <a:t>/in</a:t>
                      </a:r>
                      <a:r>
                        <a:rPr lang="tr-TR" sz="1400" baseline="30000" dirty="0">
                          <a:effectLst/>
                        </a:rPr>
                        <a:t>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2056447"/>
                  </a:ext>
                </a:extLst>
              </a:tr>
            </a:tbl>
          </a:graphicData>
        </a:graphic>
      </p:graphicFrame>
    </p:spTree>
    <p:extLst>
      <p:ext uri="{BB962C8B-B14F-4D97-AF65-F5344CB8AC3E}">
        <p14:creationId xmlns:p14="http://schemas.microsoft.com/office/powerpoint/2010/main" val="28829049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40398</TotalTime>
  <Words>2254</Words>
  <Application>Microsoft Office PowerPoint</Application>
  <PresentationFormat>Geniş ekran</PresentationFormat>
  <Paragraphs>352</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Calibri</vt:lpstr>
      <vt:lpstr>Calibri Light</vt:lpstr>
      <vt:lpstr>Cambria Math</vt:lpstr>
      <vt:lpstr>Symbol</vt:lpstr>
      <vt:lpstr>Office Teması</vt:lpstr>
      <vt:lpstr>3. Hafta</vt:lpstr>
      <vt:lpstr>AĞIRLIK ÖLÇÜMÜ</vt:lpstr>
      <vt:lpstr>AĞIRLIK ÖLÇÜMÜ</vt:lpstr>
      <vt:lpstr>AĞIRLIK ÖLÇÜMÜ</vt:lpstr>
      <vt:lpstr>AĞIRLIK ÖLÇÜMÜ</vt:lpstr>
      <vt:lpstr>AĞIRLIK ÖLÇÜMÜ</vt:lpstr>
      <vt:lpstr>AĞIRLIK ÖLÇÜMÜ</vt:lpstr>
      <vt:lpstr>BASINÇ 1. Tanımı</vt:lpstr>
      <vt:lpstr>2. Basınç Birimleri ve Dönüşümleri</vt:lpstr>
      <vt:lpstr>3. Katılarda Basınç</vt:lpstr>
      <vt:lpstr>3. Katılarda Basınç</vt:lpstr>
      <vt:lpstr>3. Katılarda Basınç</vt:lpstr>
      <vt:lpstr>4. Sıvılarda Basınç</vt:lpstr>
      <vt:lpstr>4. Sıvılarda Basınç</vt:lpstr>
      <vt:lpstr>4. Sıvılarda Basınç</vt:lpstr>
      <vt:lpstr>4. Sıvılarda Basınç</vt:lpstr>
      <vt:lpstr>4. Sıvılarda Basınç</vt:lpstr>
      <vt:lpstr>4. Sıvılarda Basınç</vt:lpstr>
      <vt:lpstr>5. Gazlarda Basınç</vt:lpstr>
      <vt:lpstr>5. Gazlarda Basınç</vt:lpstr>
      <vt:lpstr>5. Gazlarda Basınç</vt:lpstr>
      <vt:lpstr>5. Gazlarda Basınç</vt:lpstr>
      <vt:lpstr>5. Gazlarda Basınç</vt:lpstr>
      <vt:lpstr>6. Manometreler Kullanarak Akışkanların Basıncını Ölçme</vt:lpstr>
      <vt:lpstr>YOĞUNLUK</vt:lpstr>
      <vt:lpstr>ÖZGÜL AĞIRLIK</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Ahmet.Tipi</dc:creator>
  <cp:lastModifiedBy>Ahmet.Tipi</cp:lastModifiedBy>
  <cp:revision>67</cp:revision>
  <dcterms:created xsi:type="dcterms:W3CDTF">2019-09-08T21:49:48Z</dcterms:created>
  <dcterms:modified xsi:type="dcterms:W3CDTF">2019-11-27T00:03:27Z</dcterms:modified>
</cp:coreProperties>
</file>